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8" r:id="rId3"/>
    <p:sldId id="265" r:id="rId4"/>
    <p:sldId id="287" r:id="rId5"/>
    <p:sldId id="259" r:id="rId6"/>
    <p:sldId id="260" r:id="rId7"/>
    <p:sldId id="288" r:id="rId8"/>
    <p:sldId id="262" r:id="rId9"/>
    <p:sldId id="289" r:id="rId10"/>
    <p:sldId id="270" r:id="rId11"/>
    <p:sldId id="263" r:id="rId12"/>
    <p:sldId id="264" r:id="rId13"/>
    <p:sldId id="271" r:id="rId14"/>
    <p:sldId id="410" r:id="rId15"/>
    <p:sldId id="290" r:id="rId16"/>
    <p:sldId id="407" r:id="rId17"/>
    <p:sldId id="408" r:id="rId18"/>
    <p:sldId id="257" r:id="rId19"/>
    <p:sldId id="409" r:id="rId20"/>
    <p:sldId id="261" r:id="rId21"/>
    <p:sldId id="272" r:id="rId22"/>
    <p:sldId id="284" r:id="rId23"/>
    <p:sldId id="411" r:id="rId24"/>
    <p:sldId id="267" r:id="rId25"/>
    <p:sldId id="286" r:id="rId26"/>
    <p:sldId id="268" r:id="rId27"/>
    <p:sldId id="275" r:id="rId28"/>
    <p:sldId id="280" r:id="rId29"/>
    <p:sldId id="281" r:id="rId30"/>
    <p:sldId id="276" r:id="rId31"/>
    <p:sldId id="282" r:id="rId32"/>
    <p:sldId id="285" r:id="rId33"/>
    <p:sldId id="273" r:id="rId34"/>
    <p:sldId id="274" r:id="rId3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D3DC"/>
    <a:srgbClr val="1E75A5"/>
    <a:srgbClr val="FBE962"/>
    <a:srgbClr val="D82317"/>
    <a:srgbClr val="AE2614"/>
    <a:srgbClr val="FD812F"/>
    <a:srgbClr val="000000"/>
    <a:srgbClr val="40404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584" autoAdjust="0"/>
  </p:normalViewPr>
  <p:slideViewPr>
    <p:cSldViewPr snapToGrid="0">
      <p:cViewPr varScale="1">
        <p:scale>
          <a:sx n="103" d="100"/>
          <a:sy n="103" d="100"/>
        </p:scale>
        <p:origin x="864" y="91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0ECE1A-9E78-4035-BC6E-1C9C657180CE}" type="datetimeFigureOut">
              <a:rPr lang="de-DE" smtClean="0"/>
              <a:t>21.01.2022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B668CB-AF37-4039-B34F-873D0E142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1101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5105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fällt euch auf?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Welche Regionen stechen besonders hervor?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Überrascht euch etwas?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9443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Wie hat sich die Lichtverschmutzung verändert? (Neue Lichtpunkte oder eher Vergrößerung der alten Quellen?)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6056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Niederlande: Amsterdam, Den Haag und Rotterdam (größter Hafen Europas)</a:t>
            </a:r>
          </a:p>
          <a:p>
            <a:r>
              <a:rPr lang="de-DE" dirty="0"/>
              <a:t>Belgien: Brüssel, Gent, Antwerpen</a:t>
            </a:r>
          </a:p>
          <a:p>
            <a:r>
              <a:rPr lang="de-DE" dirty="0" err="1"/>
              <a:t>Greater</a:t>
            </a:r>
            <a:r>
              <a:rPr lang="de-DE" dirty="0"/>
              <a:t> Manchester: Manchester, Leeds, Liverpool, Sheffield</a:t>
            </a:r>
          </a:p>
          <a:p>
            <a:r>
              <a:rPr lang="de-DE" dirty="0"/>
              <a:t>Oberschlesisches Industriegebiet: Kattowitz, Gleiwitz, … Krakau</a:t>
            </a:r>
          </a:p>
          <a:p>
            <a:r>
              <a:rPr lang="de-DE" dirty="0"/>
              <a:t>Algier: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8296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Ist das meiste Licht nötig oder ist das meiste unnötig?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8901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9483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Aufgabe: Gebiet in Google Maps suchen</a:t>
            </a:r>
          </a:p>
          <a:p>
            <a:r>
              <a:rPr lang="de-DE" dirty="0"/>
              <a:t>Leben dort viele Menschen?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7815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Street View aufrufen!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54053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Aufgabe: Turkmenistan in Google Maps aufrufen, Region der Lichtquelle suchen</a:t>
            </a:r>
          </a:p>
          <a:p>
            <a:r>
              <a:rPr lang="de-DE" dirty="0"/>
              <a:t>Liegt dort eine große Siedlung?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8261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16546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Ist das meiste Licht nötig oder ist das meiste unnötig?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6243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dirty="0"/>
              <a:t>- Künstliches Licht in der Nacht (z.B. Solarlampen im Garten) </a:t>
            </a:r>
            <a:r>
              <a:rPr lang="de-DE" dirty="0">
                <a:sym typeface="Wingdings" panose="05000000000000000000" pitchFamily="2" charset="2"/>
              </a:rPr>
              <a:t> Lichtverschmutzung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2215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dirty="0"/>
              <a:t>New York City bei Nacht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4329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Warum stellt die Lichtverschmutzung in der Nacht ein Problem dar?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2947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Warum stellt die Lichtverschmutzung in der Nacht ein Problem dar?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2182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4524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Warum stellt die Lichtverschmutzung in der Nacht ein Problem dar?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6062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Ziel des Projekts Nachtlichtbühne: Ursachen erforschen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6991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Warum stellt die Lichtverschmutzung in der Nacht ein Problem dar?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3797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A163DD0-C064-4FC5-92A5-93B7BB1D75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6086B245-00AC-4DA6-8539-B062BFFA9F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39808E2A-49A7-47BC-9CA2-D04C99C34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6C82-0712-4668-B86E-D893D2F0295D}" type="datetimeFigureOut">
              <a:rPr lang="de-DE" smtClean="0"/>
              <a:t>21.01.2022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036ABC72-0BFC-4437-BBE5-67CC2B381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D15F9683-A641-4DB7-9211-FF8C39AF5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2FD2-7027-4BE5-A950-19608247E6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4264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C9178CB-66BC-483C-BEA2-23C48FDD8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C0ED6916-D95F-404A-97CD-57A429235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C0B886F1-5185-4A75-A2F8-D6FD2F3E5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6C82-0712-4668-B86E-D893D2F0295D}" type="datetimeFigureOut">
              <a:rPr lang="de-DE" smtClean="0"/>
              <a:t>21.01.2022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C196024-3C33-48F1-A82E-22FCD5F2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77A29F70-732F-483C-8648-F0B29E3F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2FD2-7027-4BE5-A950-19608247E6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2930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2635E308-C32D-4E9C-B980-C83F4E8D82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8F4A53E3-A515-4E47-8D34-62385B11B7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789FFE94-339B-449F-AF1A-A6BF7D71E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6C82-0712-4668-B86E-D893D2F0295D}" type="datetimeFigureOut">
              <a:rPr lang="de-DE" smtClean="0"/>
              <a:t>21.01.2022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58AE27FB-44EE-4FD3-942F-B33DB3915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91945A12-AA96-471A-A35B-DF6312D40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2FD2-7027-4BE5-A950-19608247E6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6664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2E37E05-B539-42B2-8C46-31ECDDE4B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AA881475-52A3-4C3C-99E5-9E6D63B26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8EF74026-4DF7-4C14-AC27-3602FB230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6C82-0712-4668-B86E-D893D2F0295D}" type="datetimeFigureOut">
              <a:rPr lang="de-DE" smtClean="0"/>
              <a:t>21.01.2022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93703B20-915E-44FF-8039-2891F1BA9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9E45EF9C-5374-4838-A475-2130AB058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2FD2-7027-4BE5-A950-19608247E6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9549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3D630CC-BB33-42A3-80BD-4220DD6F0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7527F066-7D07-4474-8010-55B179B82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71C4AF6C-499F-4261-8B38-D648F70C0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6C82-0712-4668-B86E-D893D2F0295D}" type="datetimeFigureOut">
              <a:rPr lang="de-DE" smtClean="0"/>
              <a:t>21.01.2022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FA44C033-2DED-470C-B859-1D1EA4086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F18345F0-A575-4E6A-A548-932BACE9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2FD2-7027-4BE5-A950-19608247E6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2914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B80B962-F1A6-4286-ABB0-9F4C93CE0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9FDC3AE6-5C23-48B3-AFE8-EF3850D738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93A944A9-D69C-45BB-8B67-7972742E21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3EE8CEA9-B591-47EB-A0B2-41F819869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6C82-0712-4668-B86E-D893D2F0295D}" type="datetimeFigureOut">
              <a:rPr lang="de-DE" smtClean="0"/>
              <a:t>21.01.2022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2E5A6064-DE91-4BAE-8240-B3231A977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438F95C8-BB81-47D4-BC06-BE118908F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2FD2-7027-4BE5-A950-19608247E6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7880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22E7348-595B-470A-9F81-BD72F9AF5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65C19631-544C-4727-BAFC-C5162A097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83B9A766-4019-4902-A99E-AD032F929A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EE538DFB-7765-44AE-94B7-2A82764687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96E07A23-DDF1-45E8-801E-C4BCFF550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C383639A-3A97-492E-B07C-711DC7C5F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6C82-0712-4668-B86E-D893D2F0295D}" type="datetimeFigureOut">
              <a:rPr lang="de-DE" smtClean="0"/>
              <a:t>21.01.2022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CD161AA9-F485-4B6B-8E25-550C04FC0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EAEDBF57-5069-4A91-B6F1-BFDCBD240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2FD2-7027-4BE5-A950-19608247E6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9227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B5DFBA2-1BCC-4F6C-904A-B75531F5D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E205E609-D4FD-45AB-B40F-C141DBE54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6C82-0712-4668-B86E-D893D2F0295D}" type="datetimeFigureOut">
              <a:rPr lang="de-DE" smtClean="0"/>
              <a:t>21.01.2022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82EC7D44-4F50-4D59-8F72-101C52A3B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0FBCA28B-72EF-4952-8E6A-2646375DE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2FD2-7027-4BE5-A950-19608247E6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8768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BC588540-0F10-4424-8AB6-8214A490A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6C82-0712-4668-B86E-D893D2F0295D}" type="datetimeFigureOut">
              <a:rPr lang="de-DE" smtClean="0"/>
              <a:t>21.01.2022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935C0520-D575-4AEB-B3DC-13D921056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FEA4052F-C829-460D-A570-06A3A61AD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2FD2-7027-4BE5-A950-19608247E6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0446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1DED88C-7DB6-444D-AB68-643EF0B82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C0C30F2F-FA28-4E22-B313-FE4D3B3E3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7AD3EBBD-E5DC-4877-B8B0-BF0A59A46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B5520650-E0FA-410B-BF17-FC3D80335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6C82-0712-4668-B86E-D893D2F0295D}" type="datetimeFigureOut">
              <a:rPr lang="de-DE" smtClean="0"/>
              <a:t>21.01.2022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A77D609A-CC94-45A2-9391-885A0C3A0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1F07CA9F-625D-4185-ACD3-8E3FADC6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2FD2-7027-4BE5-A950-19608247E6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9207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D021CB0-AF47-47D0-9BB0-4024372D1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8AE57205-DA46-4FFB-B85B-209EE052D9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F46800FD-553A-4265-9B1A-60AECA51CF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C8E3FD6B-29BA-4328-8194-275F6F365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6C82-0712-4668-B86E-D893D2F0295D}" type="datetimeFigureOut">
              <a:rPr lang="de-DE" smtClean="0"/>
              <a:t>21.01.2022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BB49D6CF-5B71-434B-9CB7-FFA796EB5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18F886A9-A2C2-46D4-B1FA-693BCD3DC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2FD2-7027-4BE5-A950-19608247E6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257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F934FF22-8C18-49C8-B625-7C5F443D4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678A8CB5-E02E-442D-A808-77421215F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42301819-2876-4C63-8C8E-122FB73D11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26C82-0712-4668-B86E-D893D2F0295D}" type="datetimeFigureOut">
              <a:rPr lang="de-DE" smtClean="0"/>
              <a:t>21.01.2022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AD6A2DA-F123-4B50-B235-7EFAED2CD7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A6AA8626-A5D7-40D9-92BA-26D00908F8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C2FD2-7027-4BE5-A950-19608247E6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1079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23.jp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8">
            <a:extLst>
              <a:ext uri="{FF2B5EF4-FFF2-40B4-BE49-F238E27FC236}">
                <a16:creationId xmlns:a16="http://schemas.microsoft.com/office/drawing/2014/main" xmlns="" id="{657F69E0-C4B0-4BEC-A689-4F8D877F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Outdoorobjekt, Nacht enthält.&#10;&#10;Automatisch generierte Beschreibung">
            <a:extLst>
              <a:ext uri="{FF2B5EF4-FFF2-40B4-BE49-F238E27FC236}">
                <a16:creationId xmlns:a16="http://schemas.microsoft.com/office/drawing/2014/main" xmlns="" id="{4CC9B7A7-4B75-4B43-B21D-B8A1045D39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9" r="-1" b="932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9814F2C3-A00E-4169-820F-14A7EEC05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de-DE" sz="6600">
                <a:solidFill>
                  <a:srgbClr val="FFFFFF"/>
                </a:solidFill>
                <a:latin typeface="BO Regular" panose="02000503020000020004" pitchFamily="2" charset="0"/>
              </a:rPr>
              <a:t>Projekt Nachtlichtbühne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5B21889D-B9EA-4E35-B64C-4B2E040CCF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FFFFFF"/>
                </a:solidFill>
                <a:latin typeface="BO Regular" panose="02000503020000020004" pitchFamily="2" charset="0"/>
              </a:rPr>
              <a:t>Geodaten in der Nacht</a:t>
            </a:r>
          </a:p>
        </p:txBody>
      </p:sp>
      <p:sp>
        <p:nvSpPr>
          <p:cNvPr id="34" name="sketchy line">
            <a:extLst>
              <a:ext uri="{FF2B5EF4-FFF2-40B4-BE49-F238E27FC236}">
                <a16:creationId xmlns:a16="http://schemas.microsoft.com/office/drawing/2014/main" xmlns="" id="{9F6380B4-6A1C-481E-8408-B4E6C75B9B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499253CA-7A3B-4399-B08A-92A44825A4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5"/>
          <a:stretch/>
        </p:blipFill>
        <p:spPr>
          <a:xfrm>
            <a:off x="135056" y="96863"/>
            <a:ext cx="1337572" cy="1003942"/>
          </a:xfrm>
          <a:prstGeom prst="rect">
            <a:avLst/>
          </a:prstGeom>
        </p:spPr>
      </p:pic>
      <p:pic>
        <p:nvPicPr>
          <p:cNvPr id="25" name="Grafik 24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F3576088-3D41-4AB5-8F55-6BBDD54648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00"/>
          <a:stretch/>
        </p:blipFill>
        <p:spPr>
          <a:xfrm>
            <a:off x="135048" y="1232618"/>
            <a:ext cx="1337572" cy="564032"/>
          </a:xfrm>
          <a:prstGeom prst="rect">
            <a:avLst/>
          </a:prstGeom>
        </p:spPr>
      </p:pic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1793D837-D63E-4BB3-92AE-55DDD8A135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101" y="94410"/>
            <a:ext cx="2945633" cy="77553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8D18904F-CD02-4FC1-831A-A14614F4EF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29" y="120048"/>
            <a:ext cx="2410983" cy="1176215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0301895" y="6549453"/>
            <a:ext cx="188705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FFFFFF"/>
                </a:solidFill>
                <a:latin typeface="BO Regular" panose="02000503020000020004" pitchFamily="2" charset="0"/>
              </a:rPr>
              <a:t>©ESERO Germany (CC BY-NC-ND 2.0 DE)</a:t>
            </a:r>
            <a:endParaRPr lang="de-DE" sz="1050" dirty="0">
              <a:solidFill>
                <a:srgbClr val="FFFFFF"/>
              </a:solidFill>
              <a:latin typeface="BO Regular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21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draußen, Steigung enthält.&#10;&#10;Automatisch generierte Beschreibung">
            <a:extLst>
              <a:ext uri="{FF2B5EF4-FFF2-40B4-BE49-F238E27FC236}">
                <a16:creationId xmlns:a16="http://schemas.microsoft.com/office/drawing/2014/main" xmlns="" id="{8DF1274E-4919-42C1-B519-EC13D02E14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" b="17577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69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Grafik 7" descr="Ein Bild, das draußen, Nacht enthält.&#10;&#10;Automatisch generierte Beschreibung">
            <a:extLst>
              <a:ext uri="{FF2B5EF4-FFF2-40B4-BE49-F238E27FC236}">
                <a16:creationId xmlns:a16="http://schemas.microsoft.com/office/drawing/2014/main" xmlns="" id="{0CCA17B5-9B00-48C3-84B5-9C08B7629B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3" b="1765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77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53FE7F5A-70BD-4C7C-84E8-11BE37F8CD2E}"/>
              </a:ext>
            </a:extLst>
          </p:cNvPr>
          <p:cNvSpPr txBox="1"/>
          <p:nvPr/>
        </p:nvSpPr>
        <p:spPr>
          <a:xfrm>
            <a:off x="4068567" y="763469"/>
            <a:ext cx="57843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latin typeface="BO Regular" panose="02000503020000020004" pitchFamily="2" charset="0"/>
              </a:rPr>
              <a:t>Aufgabe</a:t>
            </a:r>
          </a:p>
          <a:p>
            <a:pPr algn="r"/>
            <a:endParaRPr lang="de-DE" dirty="0">
              <a:latin typeface="BO Regular" panose="02000503020000020004" pitchFamily="2" charset="0"/>
            </a:endParaRPr>
          </a:p>
          <a:p>
            <a:pPr algn="r"/>
            <a:r>
              <a:rPr lang="de-DE" sz="5400" dirty="0">
                <a:latin typeface="BO Regular" panose="02000503020000020004" pitchFamily="2" charset="0"/>
              </a:rPr>
              <a:t>Ordnet die Lichtpunkte den Städten / Regionen Europas zu</a:t>
            </a:r>
          </a:p>
        </p:txBody>
      </p:sp>
      <p:pic>
        <p:nvPicPr>
          <p:cNvPr id="8" name="Grafik 7" descr="Ein Bild, das dunkel enthält.&#10;&#10;Automatisch generierte Beschreibung">
            <a:extLst>
              <a:ext uri="{FF2B5EF4-FFF2-40B4-BE49-F238E27FC236}">
                <a16:creationId xmlns:a16="http://schemas.microsoft.com/office/drawing/2014/main" xmlns="" id="{D0EECC69-D0BF-4BD8-80C6-EA1B97F35B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412" y="1333041"/>
            <a:ext cx="1855241" cy="371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70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draußen, Steigung enthält.&#10;&#10;Automatisch generierte Beschreibung">
            <a:extLst>
              <a:ext uri="{FF2B5EF4-FFF2-40B4-BE49-F238E27FC236}">
                <a16:creationId xmlns:a16="http://schemas.microsoft.com/office/drawing/2014/main" xmlns="" id="{8DF1274E-4919-42C1-B519-EC13D02E14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6" b="17452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grpSp>
        <p:nvGrpSpPr>
          <p:cNvPr id="74" name="Gruppieren 73">
            <a:extLst>
              <a:ext uri="{FF2B5EF4-FFF2-40B4-BE49-F238E27FC236}">
                <a16:creationId xmlns:a16="http://schemas.microsoft.com/office/drawing/2014/main" xmlns="" id="{D35EFD2E-EC2D-4AF2-9E72-9E713D47B95E}"/>
              </a:ext>
            </a:extLst>
          </p:cNvPr>
          <p:cNvGrpSpPr/>
          <p:nvPr/>
        </p:nvGrpSpPr>
        <p:grpSpPr>
          <a:xfrm>
            <a:off x="506775" y="5497417"/>
            <a:ext cx="2203374" cy="1135618"/>
            <a:chOff x="506775" y="5497417"/>
            <a:chExt cx="2203374" cy="1135618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xmlns="" id="{A4827F28-EB50-4F93-AA5F-4CC5EB49B0A0}"/>
                </a:ext>
              </a:extLst>
            </p:cNvPr>
            <p:cNvSpPr txBox="1"/>
            <p:nvPr/>
          </p:nvSpPr>
          <p:spPr>
            <a:xfrm>
              <a:off x="506775" y="6048260"/>
              <a:ext cx="16194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chemeClr val="bg1"/>
                  </a:solidFill>
                  <a:latin typeface="BO Regular" panose="02000503020000020004" pitchFamily="2" charset="0"/>
                </a:rPr>
                <a:t>Madrid</a:t>
              </a:r>
            </a:p>
          </p:txBody>
        </p:sp>
        <p:cxnSp>
          <p:nvCxnSpPr>
            <p:cNvPr id="4" name="Gerader Verbinder 3">
              <a:extLst>
                <a:ext uri="{FF2B5EF4-FFF2-40B4-BE49-F238E27FC236}">
                  <a16:creationId xmlns:a16="http://schemas.microsoft.com/office/drawing/2014/main" xmlns="" id="{FE58401A-A847-49B0-AA45-59C7CD0403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4901" y="5497417"/>
              <a:ext cx="815248" cy="72711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AC3FEAD1-273C-4A57-AA13-106AF21C5848}"/>
              </a:ext>
            </a:extLst>
          </p:cNvPr>
          <p:cNvSpPr txBox="1"/>
          <p:nvPr/>
        </p:nvSpPr>
        <p:spPr>
          <a:xfrm>
            <a:off x="418643" y="4796525"/>
            <a:ext cx="161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BO Regular" panose="02000503020000020004" pitchFamily="2" charset="0"/>
              </a:rPr>
              <a:t>Porto</a:t>
            </a:r>
          </a:p>
        </p:txBody>
      </p:sp>
      <p:grpSp>
        <p:nvGrpSpPr>
          <p:cNvPr id="75" name="Gruppieren 74">
            <a:extLst>
              <a:ext uri="{FF2B5EF4-FFF2-40B4-BE49-F238E27FC236}">
                <a16:creationId xmlns:a16="http://schemas.microsoft.com/office/drawing/2014/main" xmlns="" id="{69E68044-5B6C-4C9A-BBB3-7A74C411C636}"/>
              </a:ext>
            </a:extLst>
          </p:cNvPr>
          <p:cNvGrpSpPr/>
          <p:nvPr/>
        </p:nvGrpSpPr>
        <p:grpSpPr>
          <a:xfrm>
            <a:off x="876911" y="3043230"/>
            <a:ext cx="2519505" cy="622894"/>
            <a:chOff x="879515" y="3043408"/>
            <a:chExt cx="2519505" cy="622894"/>
          </a:xfrm>
        </p:grpSpPr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xmlns="" id="{6FF878CE-7E03-4B0A-BB14-486D6A6ECD13}"/>
                </a:ext>
              </a:extLst>
            </p:cNvPr>
            <p:cNvSpPr txBox="1"/>
            <p:nvPr/>
          </p:nvSpPr>
          <p:spPr>
            <a:xfrm>
              <a:off x="879515" y="3081527"/>
              <a:ext cx="16194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chemeClr val="bg1"/>
                  </a:solidFill>
                  <a:latin typeface="BO Regular" panose="02000503020000020004" pitchFamily="2" charset="0"/>
                </a:rPr>
                <a:t>London</a:t>
              </a:r>
            </a:p>
          </p:txBody>
        </p: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xmlns="" id="{ED212959-C73D-43DD-AF5D-A13E7F9CC9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46592" y="3043408"/>
              <a:ext cx="1052428" cy="36355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uppieren 75">
            <a:extLst>
              <a:ext uri="{FF2B5EF4-FFF2-40B4-BE49-F238E27FC236}">
                <a16:creationId xmlns:a16="http://schemas.microsoft.com/office/drawing/2014/main" xmlns="" id="{1FC4E223-6D0D-4626-BC0F-D961F433F53D}"/>
              </a:ext>
            </a:extLst>
          </p:cNvPr>
          <p:cNvGrpSpPr/>
          <p:nvPr/>
        </p:nvGrpSpPr>
        <p:grpSpPr>
          <a:xfrm>
            <a:off x="1591937" y="3613533"/>
            <a:ext cx="2363118" cy="651869"/>
            <a:chOff x="1591937" y="3613533"/>
            <a:chExt cx="2363118" cy="651869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xmlns="" id="{3FEED4D4-E08E-48EB-8906-42FE892F5EF0}"/>
                </a:ext>
              </a:extLst>
            </p:cNvPr>
            <p:cNvSpPr txBox="1"/>
            <p:nvPr/>
          </p:nvSpPr>
          <p:spPr>
            <a:xfrm>
              <a:off x="1591937" y="3680627"/>
              <a:ext cx="16194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chemeClr val="bg1"/>
                  </a:solidFill>
                  <a:latin typeface="BO Regular" panose="02000503020000020004" pitchFamily="2" charset="0"/>
                </a:rPr>
                <a:t>Paris</a:t>
              </a:r>
            </a:p>
          </p:txBody>
        </p: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xmlns="" id="{95EF41C3-B93C-4CB2-9DC2-CB073218C8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0604" y="3613533"/>
              <a:ext cx="1044451" cy="40454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xmlns="" id="{261C3A6E-0CC9-4BB6-BD10-5B238089C21C}"/>
              </a:ext>
            </a:extLst>
          </p:cNvPr>
          <p:cNvSpPr txBox="1"/>
          <p:nvPr/>
        </p:nvSpPr>
        <p:spPr>
          <a:xfrm>
            <a:off x="9933544" y="1713598"/>
            <a:ext cx="161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BO Regular" panose="02000503020000020004" pitchFamily="2" charset="0"/>
              </a:rPr>
              <a:t>Moskau</a:t>
            </a:r>
          </a:p>
        </p:txBody>
      </p:sp>
      <p:grpSp>
        <p:nvGrpSpPr>
          <p:cNvPr id="67" name="Gruppieren 66">
            <a:extLst>
              <a:ext uri="{FF2B5EF4-FFF2-40B4-BE49-F238E27FC236}">
                <a16:creationId xmlns:a16="http://schemas.microsoft.com/office/drawing/2014/main" xmlns="" id="{B938ADDA-48C4-43F8-9059-96F830E98F38}"/>
              </a:ext>
            </a:extLst>
          </p:cNvPr>
          <p:cNvGrpSpPr/>
          <p:nvPr/>
        </p:nvGrpSpPr>
        <p:grpSpPr>
          <a:xfrm>
            <a:off x="3365662" y="1829997"/>
            <a:ext cx="2254787" cy="974455"/>
            <a:chOff x="3363815" y="1830633"/>
            <a:chExt cx="2254787" cy="974455"/>
          </a:xfrm>
        </p:grpSpPr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xmlns="" id="{064DD84E-0E3F-4A98-AB51-EFD07BC16475}"/>
                </a:ext>
              </a:extLst>
            </p:cNvPr>
            <p:cNvSpPr txBox="1"/>
            <p:nvPr/>
          </p:nvSpPr>
          <p:spPr>
            <a:xfrm>
              <a:off x="3363815" y="1830633"/>
              <a:ext cx="2254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chemeClr val="bg1"/>
                  </a:solidFill>
                  <a:latin typeface="BO Regular" panose="02000503020000020004" pitchFamily="2" charset="0"/>
                </a:rPr>
                <a:t>Niederlande</a:t>
              </a:r>
            </a:p>
          </p:txBody>
        </p: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xmlns="" id="{01B502FA-3550-4A56-93A6-19ED83509614}"/>
                </a:ext>
              </a:extLst>
            </p:cNvPr>
            <p:cNvCxnSpPr>
              <a:cxnSpLocks/>
              <a:endCxn id="21" idx="2"/>
            </p:cNvCxnSpPr>
            <p:nvPr/>
          </p:nvCxnSpPr>
          <p:spPr>
            <a:xfrm flipH="1" flipV="1">
              <a:off x="4491209" y="2415408"/>
              <a:ext cx="235027" cy="38968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uppieren 65">
            <a:extLst>
              <a:ext uri="{FF2B5EF4-FFF2-40B4-BE49-F238E27FC236}">
                <a16:creationId xmlns:a16="http://schemas.microsoft.com/office/drawing/2014/main" xmlns="" id="{BC1BCB97-118D-487B-BD15-469093CA6C53}"/>
              </a:ext>
            </a:extLst>
          </p:cNvPr>
          <p:cNvGrpSpPr/>
          <p:nvPr/>
        </p:nvGrpSpPr>
        <p:grpSpPr>
          <a:xfrm>
            <a:off x="2558090" y="3118473"/>
            <a:ext cx="2254787" cy="1555433"/>
            <a:chOff x="2558090" y="3118473"/>
            <a:chExt cx="2254787" cy="1555433"/>
          </a:xfrm>
        </p:grpSpPr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xmlns="" id="{B264A0DF-02C6-44B4-9434-26D1A83B1ECB}"/>
                </a:ext>
              </a:extLst>
            </p:cNvPr>
            <p:cNvSpPr txBox="1"/>
            <p:nvPr/>
          </p:nvSpPr>
          <p:spPr>
            <a:xfrm>
              <a:off x="2558090" y="4089131"/>
              <a:ext cx="2254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chemeClr val="bg1"/>
                  </a:solidFill>
                  <a:latin typeface="BO Regular" panose="02000503020000020004" pitchFamily="2" charset="0"/>
                </a:rPr>
                <a:t>Belgien</a:t>
              </a:r>
            </a:p>
          </p:txBody>
        </p: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xmlns="" id="{DA63E1D4-5F7B-4220-9ABC-04AB4F8FBB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33385" y="3118473"/>
              <a:ext cx="375337" cy="109867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xmlns="" id="{5FDAB575-4084-4E09-A378-DD05A0244B9D}"/>
              </a:ext>
            </a:extLst>
          </p:cNvPr>
          <p:cNvGrpSpPr/>
          <p:nvPr/>
        </p:nvGrpSpPr>
        <p:grpSpPr>
          <a:xfrm>
            <a:off x="4233385" y="4384812"/>
            <a:ext cx="2254787" cy="864284"/>
            <a:chOff x="4233385" y="4428880"/>
            <a:chExt cx="2254787" cy="864284"/>
          </a:xfrm>
        </p:grpSpPr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xmlns="" id="{0B56CDC1-4F0F-4EAD-8691-04776AA703A6}"/>
                </a:ext>
              </a:extLst>
            </p:cNvPr>
            <p:cNvSpPr txBox="1"/>
            <p:nvPr/>
          </p:nvSpPr>
          <p:spPr>
            <a:xfrm>
              <a:off x="4233385" y="4708389"/>
              <a:ext cx="2254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chemeClr val="bg1"/>
                  </a:solidFill>
                  <a:latin typeface="BO Regular" panose="02000503020000020004" pitchFamily="2" charset="0"/>
                </a:rPr>
                <a:t>Mailand</a:t>
              </a:r>
            </a:p>
          </p:txBody>
        </p:sp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xmlns="" id="{7035CA17-3A6B-453E-BC52-92EF36503D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75382" y="4428880"/>
              <a:ext cx="88135" cy="43374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uppieren 71">
            <a:extLst>
              <a:ext uri="{FF2B5EF4-FFF2-40B4-BE49-F238E27FC236}">
                <a16:creationId xmlns:a16="http://schemas.microsoft.com/office/drawing/2014/main" xmlns="" id="{2D6EF80E-998B-4F87-A4A1-0B33BC99A521}"/>
              </a:ext>
            </a:extLst>
          </p:cNvPr>
          <p:cNvGrpSpPr/>
          <p:nvPr/>
        </p:nvGrpSpPr>
        <p:grpSpPr>
          <a:xfrm>
            <a:off x="6258207" y="4314328"/>
            <a:ext cx="2254787" cy="840686"/>
            <a:chOff x="6258207" y="4314328"/>
            <a:chExt cx="2254787" cy="840686"/>
          </a:xfrm>
        </p:grpSpPr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xmlns="" id="{4DC91CB9-5E57-447D-A4AF-3A2D77B39841}"/>
                </a:ext>
              </a:extLst>
            </p:cNvPr>
            <p:cNvSpPr txBox="1"/>
            <p:nvPr/>
          </p:nvSpPr>
          <p:spPr>
            <a:xfrm>
              <a:off x="6258207" y="4570239"/>
              <a:ext cx="2254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chemeClr val="bg1"/>
                  </a:solidFill>
                  <a:latin typeface="BO Regular" panose="02000503020000020004" pitchFamily="2" charset="0"/>
                </a:rPr>
                <a:t>Venedig</a:t>
              </a:r>
            </a:p>
          </p:txBody>
        </p:sp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xmlns="" id="{E82FF65E-566D-45AB-80C2-A71D2CC937DC}"/>
                </a:ext>
              </a:extLst>
            </p:cNvPr>
            <p:cNvCxnSpPr>
              <a:cxnSpLocks/>
            </p:cNvCxnSpPr>
            <p:nvPr/>
          </p:nvCxnSpPr>
          <p:spPr>
            <a:xfrm>
              <a:off x="6288651" y="4314328"/>
              <a:ext cx="420621" cy="36366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uppieren 68">
            <a:extLst>
              <a:ext uri="{FF2B5EF4-FFF2-40B4-BE49-F238E27FC236}">
                <a16:creationId xmlns:a16="http://schemas.microsoft.com/office/drawing/2014/main" xmlns="" id="{00315AAC-60F2-42E8-9664-738264A1BC3A}"/>
              </a:ext>
            </a:extLst>
          </p:cNvPr>
          <p:cNvGrpSpPr/>
          <p:nvPr/>
        </p:nvGrpSpPr>
        <p:grpSpPr>
          <a:xfrm>
            <a:off x="5652928" y="3345795"/>
            <a:ext cx="4280616" cy="928975"/>
            <a:chOff x="5652928" y="3345795"/>
            <a:chExt cx="4280616" cy="928975"/>
          </a:xfrm>
        </p:grpSpPr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xmlns="" id="{BDFE89BC-AAEC-487C-9AEB-20C9843CBA55}"/>
                </a:ext>
              </a:extLst>
            </p:cNvPr>
            <p:cNvSpPr txBox="1"/>
            <p:nvPr/>
          </p:nvSpPr>
          <p:spPr>
            <a:xfrm>
              <a:off x="6303487" y="3689995"/>
              <a:ext cx="3630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chemeClr val="bg1"/>
                  </a:solidFill>
                  <a:latin typeface="BO Regular" panose="02000503020000020004" pitchFamily="2" charset="0"/>
                </a:rPr>
                <a:t>Frankfurt am Main</a:t>
              </a:r>
            </a:p>
          </p:txBody>
        </p:sp>
        <p:cxnSp>
          <p:nvCxnSpPr>
            <p:cNvPr id="46" name="Gerader Verbinder 45">
              <a:extLst>
                <a:ext uri="{FF2B5EF4-FFF2-40B4-BE49-F238E27FC236}">
                  <a16:creationId xmlns:a16="http://schemas.microsoft.com/office/drawing/2014/main" xmlns="" id="{0E3ECC5C-7CF7-448A-B190-BF93A33CB249}"/>
                </a:ext>
              </a:extLst>
            </p:cNvPr>
            <p:cNvCxnSpPr>
              <a:cxnSpLocks/>
            </p:cNvCxnSpPr>
            <p:nvPr/>
          </p:nvCxnSpPr>
          <p:spPr>
            <a:xfrm>
              <a:off x="5652928" y="3345795"/>
              <a:ext cx="924142" cy="56532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feld 51">
            <a:extLst>
              <a:ext uri="{FF2B5EF4-FFF2-40B4-BE49-F238E27FC236}">
                <a16:creationId xmlns:a16="http://schemas.microsoft.com/office/drawing/2014/main" xmlns="" id="{A2466DA3-29A0-42E9-8E56-AC6CEE0A3766}"/>
              </a:ext>
            </a:extLst>
          </p:cNvPr>
          <p:cNvSpPr txBox="1"/>
          <p:nvPr/>
        </p:nvSpPr>
        <p:spPr>
          <a:xfrm>
            <a:off x="10140109" y="156724"/>
            <a:ext cx="26275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  <a:latin typeface="BO Regular" panose="02000503020000020004" pitchFamily="2" charset="0"/>
              </a:rPr>
              <a:t>Sankt Petersburg</a:t>
            </a:r>
          </a:p>
        </p:txBody>
      </p:sp>
      <p:grpSp>
        <p:nvGrpSpPr>
          <p:cNvPr id="70" name="Gruppieren 69">
            <a:extLst>
              <a:ext uri="{FF2B5EF4-FFF2-40B4-BE49-F238E27FC236}">
                <a16:creationId xmlns:a16="http://schemas.microsoft.com/office/drawing/2014/main" xmlns="" id="{0FCFFE0A-5C4E-47ED-ACDD-44B40048ED41}"/>
              </a:ext>
            </a:extLst>
          </p:cNvPr>
          <p:cNvGrpSpPr/>
          <p:nvPr/>
        </p:nvGrpSpPr>
        <p:grpSpPr>
          <a:xfrm>
            <a:off x="5853630" y="1884883"/>
            <a:ext cx="2254787" cy="772506"/>
            <a:chOff x="5853630" y="1884883"/>
            <a:chExt cx="2254787" cy="772506"/>
          </a:xfrm>
        </p:grpSpPr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xmlns="" id="{938CECED-7314-4806-9065-B79E15041CB7}"/>
                </a:ext>
              </a:extLst>
            </p:cNvPr>
            <p:cNvSpPr txBox="1"/>
            <p:nvPr/>
          </p:nvSpPr>
          <p:spPr>
            <a:xfrm>
              <a:off x="5853630" y="1884883"/>
              <a:ext cx="2254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chemeClr val="bg1"/>
                  </a:solidFill>
                  <a:latin typeface="BO Regular" panose="02000503020000020004" pitchFamily="2" charset="0"/>
                </a:rPr>
                <a:t>Berlin</a:t>
              </a:r>
            </a:p>
          </p:txBody>
        </p: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xmlns="" id="{DA88376F-AFAD-44AF-AEA5-B6CDCDEECF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5036" y="2415408"/>
              <a:ext cx="132202" cy="24198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uppieren 67">
            <a:extLst>
              <a:ext uri="{FF2B5EF4-FFF2-40B4-BE49-F238E27FC236}">
                <a16:creationId xmlns:a16="http://schemas.microsoft.com/office/drawing/2014/main" xmlns="" id="{9142A455-F63F-4FA4-8CBA-A0819B749825}"/>
              </a:ext>
            </a:extLst>
          </p:cNvPr>
          <p:cNvGrpSpPr/>
          <p:nvPr/>
        </p:nvGrpSpPr>
        <p:grpSpPr>
          <a:xfrm>
            <a:off x="4966769" y="2816105"/>
            <a:ext cx="2478537" cy="461325"/>
            <a:chOff x="4966769" y="2816105"/>
            <a:chExt cx="2478537" cy="461325"/>
          </a:xfrm>
        </p:grpSpPr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xmlns="" id="{0F43EDA4-13F6-4296-93AC-484494EE39DD}"/>
                </a:ext>
              </a:extLst>
            </p:cNvPr>
            <p:cNvSpPr txBox="1"/>
            <p:nvPr/>
          </p:nvSpPr>
          <p:spPr>
            <a:xfrm>
              <a:off x="5393306" y="2845430"/>
              <a:ext cx="2052000" cy="432000"/>
            </a:xfrm>
            <a:prstGeom prst="rect">
              <a:avLst/>
            </a:prstGeom>
            <a:solidFill>
              <a:srgbClr val="000000">
                <a:alpha val="38824"/>
              </a:srgb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3200" b="1" dirty="0">
                  <a:solidFill>
                    <a:schemeClr val="bg1"/>
                  </a:solidFill>
                  <a:latin typeface="BO Regular" panose="02000503020000020004" pitchFamily="2" charset="0"/>
                </a:rPr>
                <a:t>Rhein/Ruhr</a:t>
              </a:r>
            </a:p>
          </p:txBody>
        </p:sp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xmlns="" id="{01195B5B-824D-4C96-B413-D27DCD611B6B}"/>
                </a:ext>
              </a:extLst>
            </p:cNvPr>
            <p:cNvSpPr/>
            <p:nvPr/>
          </p:nvSpPr>
          <p:spPr>
            <a:xfrm>
              <a:off x="4966769" y="2816105"/>
              <a:ext cx="432000" cy="4320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0" name="Textfeld 59">
            <a:extLst>
              <a:ext uri="{FF2B5EF4-FFF2-40B4-BE49-F238E27FC236}">
                <a16:creationId xmlns:a16="http://schemas.microsoft.com/office/drawing/2014/main" xmlns="" id="{75271DD9-9051-47D7-94FD-6C101EB76CB3}"/>
              </a:ext>
            </a:extLst>
          </p:cNvPr>
          <p:cNvSpPr txBox="1"/>
          <p:nvPr/>
        </p:nvSpPr>
        <p:spPr>
          <a:xfrm>
            <a:off x="7691613" y="2266837"/>
            <a:ext cx="2254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BO Regular" panose="02000503020000020004" pitchFamily="2" charset="0"/>
              </a:rPr>
              <a:t>Warschau</a:t>
            </a:r>
          </a:p>
        </p:txBody>
      </p:sp>
      <p:grpSp>
        <p:nvGrpSpPr>
          <p:cNvPr id="71" name="Gruppieren 70">
            <a:extLst>
              <a:ext uri="{FF2B5EF4-FFF2-40B4-BE49-F238E27FC236}">
                <a16:creationId xmlns:a16="http://schemas.microsoft.com/office/drawing/2014/main" xmlns="" id="{C2EB0F8D-3079-4C8E-9B74-C5AD0BA4529D}"/>
              </a:ext>
            </a:extLst>
          </p:cNvPr>
          <p:cNvGrpSpPr/>
          <p:nvPr/>
        </p:nvGrpSpPr>
        <p:grpSpPr>
          <a:xfrm>
            <a:off x="7880169" y="2750052"/>
            <a:ext cx="4023002" cy="1077218"/>
            <a:chOff x="7880169" y="2750052"/>
            <a:chExt cx="4023002" cy="1077218"/>
          </a:xfrm>
        </p:grpSpPr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xmlns="" id="{92F35C63-2740-4292-BCB5-B0F755E22ECF}"/>
                </a:ext>
              </a:extLst>
            </p:cNvPr>
            <p:cNvSpPr txBox="1"/>
            <p:nvPr/>
          </p:nvSpPr>
          <p:spPr>
            <a:xfrm>
              <a:off x="8273113" y="2750052"/>
              <a:ext cx="36300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chemeClr val="bg1"/>
                  </a:solidFill>
                  <a:latin typeface="BO Regular" panose="02000503020000020004" pitchFamily="2" charset="0"/>
                </a:rPr>
                <a:t>Oberschlesisches Industriegebiet</a:t>
              </a:r>
            </a:p>
          </p:txBody>
        </p:sp>
        <p:cxnSp>
          <p:nvCxnSpPr>
            <p:cNvPr id="62" name="Gerader Verbinder 61">
              <a:extLst>
                <a:ext uri="{FF2B5EF4-FFF2-40B4-BE49-F238E27FC236}">
                  <a16:creationId xmlns:a16="http://schemas.microsoft.com/office/drawing/2014/main" xmlns="" id="{3E9AC48E-D78E-4332-B17F-9FEC93873320}"/>
                </a:ext>
              </a:extLst>
            </p:cNvPr>
            <p:cNvCxnSpPr>
              <a:cxnSpLocks/>
            </p:cNvCxnSpPr>
            <p:nvPr/>
          </p:nvCxnSpPr>
          <p:spPr>
            <a:xfrm>
              <a:off x="7880169" y="3303325"/>
              <a:ext cx="801123" cy="4247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feld 64">
            <a:extLst>
              <a:ext uri="{FF2B5EF4-FFF2-40B4-BE49-F238E27FC236}">
                <a16:creationId xmlns:a16="http://schemas.microsoft.com/office/drawing/2014/main" xmlns="" id="{9D4C570B-DD84-4452-9026-D3AC378647B7}"/>
              </a:ext>
            </a:extLst>
          </p:cNvPr>
          <p:cNvSpPr txBox="1"/>
          <p:nvPr/>
        </p:nvSpPr>
        <p:spPr>
          <a:xfrm>
            <a:off x="7047247" y="1282949"/>
            <a:ext cx="2254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BO Regular" panose="02000503020000020004" pitchFamily="2" charset="0"/>
              </a:rPr>
              <a:t>Stockholm</a:t>
            </a:r>
          </a:p>
        </p:txBody>
      </p:sp>
      <p:sp>
        <p:nvSpPr>
          <p:cNvPr id="77" name="Textfeld 76">
            <a:extLst>
              <a:ext uri="{FF2B5EF4-FFF2-40B4-BE49-F238E27FC236}">
                <a16:creationId xmlns:a16="http://schemas.microsoft.com/office/drawing/2014/main" xmlns="" id="{E540C775-B206-4FFF-BC8A-BD9C0F547399}"/>
              </a:ext>
            </a:extLst>
          </p:cNvPr>
          <p:cNvSpPr txBox="1"/>
          <p:nvPr/>
        </p:nvSpPr>
        <p:spPr>
          <a:xfrm>
            <a:off x="5195525" y="4969331"/>
            <a:ext cx="2254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BO Regular" panose="02000503020000020004" pitchFamily="2" charset="0"/>
              </a:rPr>
              <a:t>Rom</a:t>
            </a: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xmlns="" id="{762FDF6F-89EC-4DF9-8D0A-4139C7981786}"/>
              </a:ext>
            </a:extLst>
          </p:cNvPr>
          <p:cNvSpPr txBox="1"/>
          <p:nvPr/>
        </p:nvSpPr>
        <p:spPr>
          <a:xfrm>
            <a:off x="9541995" y="4644275"/>
            <a:ext cx="161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BO Regular" panose="02000503020000020004" pitchFamily="2" charset="0"/>
              </a:rPr>
              <a:t>Istanbul</a:t>
            </a:r>
          </a:p>
        </p:txBody>
      </p:sp>
      <p:grpSp>
        <p:nvGrpSpPr>
          <p:cNvPr id="80" name="Gruppieren 79">
            <a:extLst>
              <a:ext uri="{FF2B5EF4-FFF2-40B4-BE49-F238E27FC236}">
                <a16:creationId xmlns:a16="http://schemas.microsoft.com/office/drawing/2014/main" xmlns="" id="{E210101D-C6F5-47C6-9C02-E5F0AEBBEF62}"/>
              </a:ext>
            </a:extLst>
          </p:cNvPr>
          <p:cNvGrpSpPr/>
          <p:nvPr/>
        </p:nvGrpSpPr>
        <p:grpSpPr>
          <a:xfrm>
            <a:off x="394768" y="1779166"/>
            <a:ext cx="2746874" cy="1077218"/>
            <a:chOff x="879515" y="3081527"/>
            <a:chExt cx="2746874" cy="1077218"/>
          </a:xfrm>
        </p:grpSpPr>
        <p:sp>
          <p:nvSpPr>
            <p:cNvPr id="81" name="Textfeld 80">
              <a:extLst>
                <a:ext uri="{FF2B5EF4-FFF2-40B4-BE49-F238E27FC236}">
                  <a16:creationId xmlns:a16="http://schemas.microsoft.com/office/drawing/2014/main" xmlns="" id="{1807B99F-15F0-4A29-9203-2324187B1A62}"/>
                </a:ext>
              </a:extLst>
            </p:cNvPr>
            <p:cNvSpPr txBox="1"/>
            <p:nvPr/>
          </p:nvSpPr>
          <p:spPr>
            <a:xfrm>
              <a:off x="879515" y="3081527"/>
              <a:ext cx="223385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 err="1">
                  <a:solidFill>
                    <a:schemeClr val="bg1"/>
                  </a:solidFill>
                  <a:latin typeface="BO Regular" panose="02000503020000020004" pitchFamily="2" charset="0"/>
                </a:rPr>
                <a:t>Greater</a:t>
              </a:r>
              <a:r>
                <a:rPr lang="de-DE" sz="3200" b="1" dirty="0">
                  <a:solidFill>
                    <a:schemeClr val="bg1"/>
                  </a:solidFill>
                  <a:latin typeface="BO Regular" panose="02000503020000020004" pitchFamily="2" charset="0"/>
                </a:rPr>
                <a:t> Manchester</a:t>
              </a:r>
            </a:p>
          </p:txBody>
        </p:sp>
        <p:cxnSp>
          <p:nvCxnSpPr>
            <p:cNvPr id="82" name="Gerader Verbinder 81">
              <a:extLst>
                <a:ext uri="{FF2B5EF4-FFF2-40B4-BE49-F238E27FC236}">
                  <a16:creationId xmlns:a16="http://schemas.microsoft.com/office/drawing/2014/main" xmlns="" id="{33CFCDDC-D0A7-4510-A569-8A725879D343}"/>
                </a:ext>
              </a:extLst>
            </p:cNvPr>
            <p:cNvCxnSpPr>
              <a:cxnSpLocks/>
            </p:cNvCxnSpPr>
            <p:nvPr/>
          </p:nvCxnSpPr>
          <p:spPr>
            <a:xfrm>
              <a:off x="2833198" y="3601284"/>
              <a:ext cx="793191" cy="28783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feld 84">
            <a:extLst>
              <a:ext uri="{FF2B5EF4-FFF2-40B4-BE49-F238E27FC236}">
                <a16:creationId xmlns:a16="http://schemas.microsoft.com/office/drawing/2014/main" xmlns="" id="{0FE8F13B-0FEC-4F98-969B-38E64FFD4A7B}"/>
              </a:ext>
            </a:extLst>
          </p:cNvPr>
          <p:cNvSpPr txBox="1"/>
          <p:nvPr/>
        </p:nvSpPr>
        <p:spPr>
          <a:xfrm>
            <a:off x="3264662" y="5505347"/>
            <a:ext cx="2254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BO Regular" panose="02000503020000020004" pitchFamily="2" charset="0"/>
              </a:rPr>
              <a:t>Algier</a:t>
            </a:r>
          </a:p>
        </p:txBody>
      </p:sp>
    </p:spTree>
    <p:extLst>
      <p:ext uri="{BB962C8B-B14F-4D97-AF65-F5344CB8AC3E}">
        <p14:creationId xmlns:p14="http://schemas.microsoft.com/office/powerpoint/2010/main" val="253440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52" grpId="0"/>
      <p:bldP spid="60" grpId="0"/>
      <p:bldP spid="65" grpId="0"/>
      <p:bldP spid="77" grpId="0"/>
      <p:bldP spid="78" grpId="0"/>
      <p:bldP spid="8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53FE7F5A-70BD-4C7C-84E8-11BE37F8CD2E}"/>
              </a:ext>
            </a:extLst>
          </p:cNvPr>
          <p:cNvSpPr txBox="1"/>
          <p:nvPr/>
        </p:nvSpPr>
        <p:spPr>
          <a:xfrm>
            <a:off x="4068567" y="763469"/>
            <a:ext cx="5784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latin typeface="BO Regular" panose="02000503020000020004" pitchFamily="2" charset="0"/>
              </a:rPr>
              <a:t>Aufgabe</a:t>
            </a:r>
          </a:p>
          <a:p>
            <a:pPr algn="r"/>
            <a:endParaRPr lang="de-DE" dirty="0">
              <a:latin typeface="BO Regular" panose="02000503020000020004" pitchFamily="2" charset="0"/>
            </a:endParaRPr>
          </a:p>
          <a:p>
            <a:pPr algn="r"/>
            <a:r>
              <a:rPr lang="de-DE" sz="5400" dirty="0">
                <a:latin typeface="BO Regular" panose="02000503020000020004" pitchFamily="2" charset="0"/>
              </a:rPr>
              <a:t>Um welche Stadt handelt es sich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E69EE6F8-0173-4603-BCC2-6D2D662BB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451" y="302507"/>
            <a:ext cx="1765979" cy="312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30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42A33A3B-729E-4C5B-8C27-50A283C65F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13" y="0"/>
            <a:ext cx="10306373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166651" y="6027003"/>
            <a:ext cx="4025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Dubai</a:t>
            </a:r>
          </a:p>
          <a:p>
            <a:r>
              <a:rPr lang="de-DE" sz="2400" b="1" dirty="0">
                <a:solidFill>
                  <a:schemeClr val="bg1"/>
                </a:solidFill>
              </a:rPr>
              <a:t>ISS030-E-99324, 400mm, 2012 </a:t>
            </a:r>
          </a:p>
        </p:txBody>
      </p:sp>
    </p:spTree>
    <p:extLst>
      <p:ext uri="{BB962C8B-B14F-4D97-AF65-F5344CB8AC3E}">
        <p14:creationId xmlns:p14="http://schemas.microsoft.com/office/powerpoint/2010/main" val="400670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4CEBEC0B-0E7C-4938-847E-6DB8F46AEA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27" y="0"/>
            <a:ext cx="10306373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705967" y="6150114"/>
            <a:ext cx="4025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Berlin</a:t>
            </a:r>
          </a:p>
          <a:p>
            <a:r>
              <a:rPr lang="de-DE" sz="2000" b="1" dirty="0">
                <a:solidFill>
                  <a:schemeClr val="bg1"/>
                </a:solidFill>
              </a:rPr>
              <a:t>ISS035-E-17210, 400mm, 2013</a:t>
            </a:r>
          </a:p>
        </p:txBody>
      </p:sp>
    </p:spTree>
    <p:extLst>
      <p:ext uri="{BB962C8B-B14F-4D97-AF65-F5344CB8AC3E}">
        <p14:creationId xmlns:p14="http://schemas.microsoft.com/office/powerpoint/2010/main" val="410286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D5C7C243-25E5-41D4-AC94-634699F554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1"/>
          <a:stretch/>
        </p:blipFill>
        <p:spPr>
          <a:xfrm>
            <a:off x="2172210" y="247650"/>
            <a:ext cx="10019790" cy="661035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330410" y="5905974"/>
            <a:ext cx="4025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Boston</a:t>
            </a:r>
          </a:p>
          <a:p>
            <a:r>
              <a:rPr lang="de-DE" sz="2400" b="1" dirty="0">
                <a:solidFill>
                  <a:schemeClr val="bg1"/>
                </a:solidFill>
              </a:rPr>
              <a:t>ISS026-E-8550, 400mm, 2010</a:t>
            </a:r>
          </a:p>
        </p:txBody>
      </p:sp>
    </p:spTree>
    <p:extLst>
      <p:ext uri="{BB962C8B-B14F-4D97-AF65-F5344CB8AC3E}">
        <p14:creationId xmlns:p14="http://schemas.microsoft.com/office/powerpoint/2010/main" val="175801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CBB18989-3FDC-451B-9DAA-1AEA9DFDBC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"/>
          <a:stretch/>
        </p:blipFill>
        <p:spPr>
          <a:xfrm>
            <a:off x="2172210" y="228600"/>
            <a:ext cx="10019790" cy="66294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623851" y="6003945"/>
            <a:ext cx="4025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San Francisco</a:t>
            </a:r>
          </a:p>
          <a:p>
            <a:r>
              <a:rPr lang="de-DE" sz="2000" b="1" dirty="0">
                <a:solidFill>
                  <a:schemeClr val="bg1"/>
                </a:solidFill>
              </a:rPr>
              <a:t>ISS026-E-6341, 800mm, 2010</a:t>
            </a:r>
          </a:p>
        </p:txBody>
      </p:sp>
    </p:spTree>
    <p:extLst>
      <p:ext uri="{BB962C8B-B14F-4D97-AF65-F5344CB8AC3E}">
        <p14:creationId xmlns:p14="http://schemas.microsoft.com/office/powerpoint/2010/main" val="194954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617F79BB-0EB5-46AB-B786-1DE5F9CBE0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273" y="0"/>
            <a:ext cx="10303727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033184" y="6027003"/>
            <a:ext cx="415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Rom,</a:t>
            </a:r>
          </a:p>
          <a:p>
            <a:r>
              <a:rPr lang="de-DE" sz="2400" b="1" dirty="0">
                <a:solidFill>
                  <a:schemeClr val="bg1"/>
                </a:solidFill>
              </a:rPr>
              <a:t>ISS043-E-121733, 400mm, 2015</a:t>
            </a:r>
          </a:p>
        </p:txBody>
      </p:sp>
    </p:spTree>
    <p:extLst>
      <p:ext uri="{BB962C8B-B14F-4D97-AF65-F5344CB8AC3E}">
        <p14:creationId xmlns:p14="http://schemas.microsoft.com/office/powerpoint/2010/main" val="72701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5D9FC6AC-4A12-4825-8ABE-0732B8EF4D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D356A807-D07B-4421-AD84-B5B26BBE96B5}"/>
              </a:ext>
            </a:extLst>
          </p:cNvPr>
          <p:cNvSpPr txBox="1"/>
          <p:nvPr/>
        </p:nvSpPr>
        <p:spPr>
          <a:xfrm>
            <a:off x="4489808" y="3578589"/>
            <a:ext cx="5794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>
                <a:latin typeface="BO Regular" panose="02000503020000020004" pitchFamily="2" charset="0"/>
              </a:rPr>
              <a:t>Was ist Nachtlicht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78569457-14CC-483D-BB3D-48E560B531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152" y="1204612"/>
            <a:ext cx="1765979" cy="312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17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4244C10C-30B2-4BF3-9A24-742DC6E6D8DE}"/>
              </a:ext>
            </a:extLst>
          </p:cNvPr>
          <p:cNvSpPr txBox="1"/>
          <p:nvPr/>
        </p:nvSpPr>
        <p:spPr>
          <a:xfrm>
            <a:off x="4233822" y="1523636"/>
            <a:ext cx="57843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latin typeface="BO Regular" panose="02000503020000020004" pitchFamily="2" charset="0"/>
              </a:rPr>
              <a:t>Diskussion</a:t>
            </a:r>
          </a:p>
          <a:p>
            <a:pPr algn="r"/>
            <a:endParaRPr lang="de-DE" dirty="0">
              <a:latin typeface="BO Regular" panose="02000503020000020004" pitchFamily="2" charset="0"/>
            </a:endParaRPr>
          </a:p>
          <a:p>
            <a:pPr algn="r"/>
            <a:r>
              <a:rPr lang="de-DE" sz="5400" dirty="0">
                <a:latin typeface="BO Regular" panose="02000503020000020004" pitchFamily="2" charset="0"/>
              </a:rPr>
              <a:t>Ist das Licht nötig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6F3A44D4-E689-4E02-AA65-DE747A7E83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451" y="302507"/>
            <a:ext cx="1765979" cy="312649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EC150CDF-2F62-45DB-B45A-83F33B651508}"/>
              </a:ext>
            </a:extLst>
          </p:cNvPr>
          <p:cNvSpPr txBox="1"/>
          <p:nvPr/>
        </p:nvSpPr>
        <p:spPr>
          <a:xfrm>
            <a:off x="4600988" y="4471072"/>
            <a:ext cx="69254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800" dirty="0">
                <a:latin typeface="BO Regular" panose="02000503020000020004" pitchFamily="2" charset="0"/>
              </a:rPr>
              <a:t>Vor- und Nachteile der Reduktion von Nachtlicht</a:t>
            </a:r>
          </a:p>
        </p:txBody>
      </p:sp>
    </p:spTree>
    <p:extLst>
      <p:ext uri="{BB962C8B-B14F-4D97-AF65-F5344CB8AC3E}">
        <p14:creationId xmlns:p14="http://schemas.microsoft.com/office/powerpoint/2010/main" val="185895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E1895161-17E5-430B-A290-12CCB21C6CB5}"/>
              </a:ext>
            </a:extLst>
          </p:cNvPr>
          <p:cNvSpPr txBox="1"/>
          <p:nvPr/>
        </p:nvSpPr>
        <p:spPr>
          <a:xfrm>
            <a:off x="3866920" y="543135"/>
            <a:ext cx="61694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latin typeface="BO Regular" panose="02000503020000020004" pitchFamily="2" charset="0"/>
              </a:rPr>
              <a:t>Messung der Leuchtdichte</a:t>
            </a:r>
          </a:p>
          <a:p>
            <a:pPr algn="r"/>
            <a:endParaRPr lang="de-DE" dirty="0">
              <a:latin typeface="BO Regular" panose="02000503020000020004" pitchFamily="2" charset="0"/>
            </a:endParaRPr>
          </a:p>
          <a:p>
            <a:pPr algn="r"/>
            <a:r>
              <a:rPr lang="de-DE" sz="5400" dirty="0">
                <a:latin typeface="BO Regular" panose="02000503020000020004" pitchFamily="2" charset="0"/>
              </a:rPr>
              <a:t>Wo liegt der hellste Ort Europas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E541D410-F76A-4871-ABE1-68929F8A2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117" y="914683"/>
            <a:ext cx="1765979" cy="312649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8DF330D9-B467-453B-82E1-F5715565E5E7}"/>
              </a:ext>
            </a:extLst>
          </p:cNvPr>
          <p:cNvSpPr txBox="1"/>
          <p:nvPr/>
        </p:nvSpPr>
        <p:spPr>
          <a:xfrm>
            <a:off x="4073046" y="4667222"/>
            <a:ext cx="741346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BO Regular" panose="02000503020000020004" pitchFamily="2" charset="0"/>
              </a:rPr>
              <a:t>Gehe</a:t>
            </a:r>
            <a:r>
              <a:rPr lang="en-US" sz="4400" dirty="0">
                <a:latin typeface="BO Regular" panose="02000503020000020004" pitchFamily="2" charset="0"/>
              </a:rPr>
              <a:t> </a:t>
            </a:r>
            <a:r>
              <a:rPr lang="en-US" sz="4400" dirty="0" err="1">
                <a:latin typeface="BO Regular" panose="02000503020000020004" pitchFamily="2" charset="0"/>
              </a:rPr>
              <a:t>zu</a:t>
            </a:r>
            <a:r>
              <a:rPr lang="en-US" sz="4400" dirty="0">
                <a:latin typeface="BO Regular" panose="02000503020000020004" pitchFamily="2" charset="0"/>
              </a:rPr>
              <a:t> </a:t>
            </a:r>
            <a:r>
              <a:rPr lang="en-US" sz="4400" b="1" dirty="0">
                <a:latin typeface="BO Regular" panose="02000503020000020004" pitchFamily="2" charset="0"/>
              </a:rPr>
              <a:t>www.menti.com </a:t>
            </a:r>
            <a:r>
              <a:rPr lang="en-US" sz="4400" dirty="0">
                <a:latin typeface="BO Regular" panose="02000503020000020004" pitchFamily="2" charset="0"/>
              </a:rPr>
              <a:t>und gib </a:t>
            </a:r>
            <a:r>
              <a:rPr lang="en-US" sz="4400" dirty="0" err="1">
                <a:latin typeface="BO Regular" panose="02000503020000020004" pitchFamily="2" charset="0"/>
              </a:rPr>
              <a:t>folgenden</a:t>
            </a:r>
            <a:r>
              <a:rPr lang="en-US" sz="4400" dirty="0">
                <a:latin typeface="BO Regular" panose="02000503020000020004" pitchFamily="2" charset="0"/>
              </a:rPr>
              <a:t> Code </a:t>
            </a:r>
            <a:r>
              <a:rPr lang="en-US" sz="4400" dirty="0" err="1">
                <a:latin typeface="BO Regular" panose="02000503020000020004" pitchFamily="2" charset="0"/>
              </a:rPr>
              <a:t>ein</a:t>
            </a:r>
            <a:r>
              <a:rPr lang="en-US" sz="4400" dirty="0">
                <a:latin typeface="BO Regular" panose="02000503020000020004" pitchFamily="2" charset="0"/>
              </a:rPr>
              <a:t>: </a:t>
            </a:r>
            <a:r>
              <a:rPr lang="en-US" sz="4400" b="1" dirty="0">
                <a:latin typeface="BO Regular" panose="02000503020000020004" pitchFamily="2" charset="0"/>
              </a:rPr>
              <a:t>95 50 67 3</a:t>
            </a:r>
            <a:endParaRPr lang="de-DE" sz="4400" b="1" dirty="0">
              <a:latin typeface="BO Regular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41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E1895161-17E5-430B-A290-12CCB21C6CB5}"/>
              </a:ext>
            </a:extLst>
          </p:cNvPr>
          <p:cNvSpPr txBox="1"/>
          <p:nvPr/>
        </p:nvSpPr>
        <p:spPr>
          <a:xfrm>
            <a:off x="3866920" y="543135"/>
            <a:ext cx="61694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latin typeface="BO Regular" panose="02000503020000020004" pitchFamily="2" charset="0"/>
              </a:rPr>
              <a:t>Messung der Leuchtdichte</a:t>
            </a:r>
          </a:p>
          <a:p>
            <a:pPr algn="r"/>
            <a:endParaRPr lang="de-DE" dirty="0">
              <a:latin typeface="BO Regular" panose="02000503020000020004" pitchFamily="2" charset="0"/>
            </a:endParaRPr>
          </a:p>
          <a:p>
            <a:pPr algn="r"/>
            <a:r>
              <a:rPr lang="de-DE" sz="5400" dirty="0">
                <a:latin typeface="BO Regular" panose="02000503020000020004" pitchFamily="2" charset="0"/>
              </a:rPr>
              <a:t>Wo liegt der hellste Ort Europas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E541D410-F76A-4871-ABE1-68929F8A2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117" y="914683"/>
            <a:ext cx="1765979" cy="312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0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xmlns="" id="{E1895161-17E5-430B-A290-12CCB21C6CB5}"/>
                  </a:ext>
                </a:extLst>
              </p:cNvPr>
              <p:cNvSpPr txBox="1"/>
              <p:nvPr/>
            </p:nvSpPr>
            <p:spPr>
              <a:xfrm>
                <a:off x="3536414" y="543135"/>
                <a:ext cx="8460955" cy="5847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5400" b="1" dirty="0">
                    <a:latin typeface="BO Regular" panose="02000503020000020004" pitchFamily="2" charset="0"/>
                  </a:rPr>
                  <a:t>Messung der Leuchtdichte</a:t>
                </a:r>
              </a:p>
              <a:p>
                <a:endParaRPr lang="de-DE" sz="2800" dirty="0"/>
              </a:p>
              <a:p>
                <a:r>
                  <a:rPr lang="de-DE" sz="4800" dirty="0">
                    <a:latin typeface="BO Regular" panose="02000503020000020004" pitchFamily="2" charset="0"/>
                  </a:rPr>
                  <a:t>Einheit Candela pro Quadratmeter </a:t>
                </a:r>
                <a14:m>
                  <m:oMath xmlns:m="http://schemas.openxmlformats.org/officeDocument/2006/math">
                    <m:r>
                      <a:rPr lang="de-DE" sz="480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4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4800" b="0" i="1" smtClean="0">
                            <a:latin typeface="Cambria Math" panose="02040503050406030204" pitchFamily="18" charset="0"/>
                          </a:rPr>
                          <m:t>𝑐𝑑</m:t>
                        </m:r>
                        <m:r>
                          <a:rPr lang="de-DE" sz="48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de-DE" sz="4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de-DE" sz="48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de-DE" sz="5400" dirty="0"/>
              </a:p>
              <a:p>
                <a:endParaRPr lang="de-DE" sz="5400" dirty="0"/>
              </a:p>
              <a:p>
                <a:r>
                  <a:rPr lang="de-DE" sz="5400" dirty="0"/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4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4800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de-DE" sz="4800" b="0" i="1" smtClean="0">
                            <a:latin typeface="Cambria Math" panose="02040503050406030204" pitchFamily="18" charset="0"/>
                          </a:rPr>
                          <m:t>𝑐𝑑</m:t>
                        </m:r>
                        <m:r>
                          <a:rPr lang="de-DE" sz="48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de-DE" sz="4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de-DE" sz="48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de-DE" sz="4800" i="1" dirty="0">
                  <a:latin typeface="Cambria Math" panose="02040503050406030204" pitchFamily="18" charset="0"/>
                </a:endParaRPr>
              </a:p>
              <a:p>
                <a:r>
                  <a:rPr lang="de-DE" sz="4800" dirty="0"/>
                  <a:t>=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4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4800" b="0" i="1" smtClean="0">
                            <a:latin typeface="Cambria Math" panose="02040503050406030204" pitchFamily="18" charset="0"/>
                          </a:rPr>
                          <m:t>1.000 </m:t>
                        </m:r>
                        <m:r>
                          <a:rPr lang="de-DE" sz="4800" b="0" i="1" smtClean="0">
                            <a:latin typeface="Cambria Math" panose="02040503050406030204" pitchFamily="18" charset="0"/>
                          </a:rPr>
                          <m:t>𝑚𝑐𝑑</m:t>
                        </m:r>
                        <m:r>
                          <a:rPr lang="de-DE" sz="48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de-DE" sz="4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de-DE" sz="48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de-DE" sz="5400" b="1" i="1" dirty="0">
                  <a:latin typeface="BO Regular" panose="02000503020000020004" pitchFamily="2" charset="0"/>
                </a:endParaRPr>
              </a:p>
              <a:p>
                <a:endParaRPr lang="de-DE" sz="3200" b="1" i="1" dirty="0">
                  <a:latin typeface="BO Regular" panose="02000503020000020004" pitchFamily="2" charset="0"/>
                </a:endParaRPr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E1895161-17E5-430B-A290-12CCB21C6C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414" y="543135"/>
                <a:ext cx="8460955" cy="5847755"/>
              </a:xfrm>
              <a:prstGeom prst="rect">
                <a:avLst/>
              </a:prstGeom>
              <a:blipFill>
                <a:blip r:embed="rId3"/>
                <a:stretch>
                  <a:fillRect l="-3818" t="-2920" r="-93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8684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5018F068-4ED4-4301-905B-D8EE96D63395}"/>
              </a:ext>
            </a:extLst>
          </p:cNvPr>
          <p:cNvSpPr txBox="1"/>
          <p:nvPr/>
        </p:nvSpPr>
        <p:spPr>
          <a:xfrm>
            <a:off x="3866920" y="543135"/>
            <a:ext cx="61694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latin typeface="BO Regular" panose="02000503020000020004" pitchFamily="2" charset="0"/>
              </a:rPr>
              <a:t>Messung der Leuchtdichte</a:t>
            </a:r>
          </a:p>
          <a:p>
            <a:pPr algn="r"/>
            <a:endParaRPr lang="de-DE" dirty="0">
              <a:latin typeface="BO Regular" panose="02000503020000020004" pitchFamily="2" charset="0"/>
            </a:endParaRPr>
          </a:p>
          <a:p>
            <a:pPr algn="r"/>
            <a:r>
              <a:rPr lang="de-DE" sz="5400" dirty="0">
                <a:latin typeface="BO Regular" panose="02000503020000020004" pitchFamily="2" charset="0"/>
              </a:rPr>
              <a:t>Wo liegt der hellste Ort Europas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B401D689-4512-4F92-A532-9DDF1B5AEE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117" y="914683"/>
            <a:ext cx="1765979" cy="312649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930A1F4E-2313-4752-9AFC-0EF6C2A5EBA8}"/>
              </a:ext>
            </a:extLst>
          </p:cNvPr>
          <p:cNvSpPr txBox="1"/>
          <p:nvPr/>
        </p:nvSpPr>
        <p:spPr>
          <a:xfrm>
            <a:off x="3267181" y="4976559"/>
            <a:ext cx="8463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800" dirty="0">
                <a:latin typeface="BO Regular" panose="02000503020000020004" pitchFamily="2" charset="0"/>
              </a:rPr>
              <a:t>www.lightpollutionmap.info</a:t>
            </a:r>
          </a:p>
        </p:txBody>
      </p:sp>
    </p:spTree>
    <p:extLst>
      <p:ext uri="{BB962C8B-B14F-4D97-AF65-F5344CB8AC3E}">
        <p14:creationId xmlns:p14="http://schemas.microsoft.com/office/powerpoint/2010/main" val="12017161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5018F068-4ED4-4301-905B-D8EE96D63395}"/>
              </a:ext>
            </a:extLst>
          </p:cNvPr>
          <p:cNvSpPr txBox="1"/>
          <p:nvPr/>
        </p:nvSpPr>
        <p:spPr>
          <a:xfrm>
            <a:off x="3866920" y="543135"/>
            <a:ext cx="616944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latin typeface="BO Regular" panose="02000503020000020004" pitchFamily="2" charset="0"/>
              </a:rPr>
              <a:t>Messung der Leuchtdichte</a:t>
            </a:r>
          </a:p>
          <a:p>
            <a:pPr algn="r"/>
            <a:endParaRPr lang="de-DE" dirty="0">
              <a:latin typeface="BO Regular" panose="02000503020000020004" pitchFamily="2" charset="0"/>
            </a:endParaRPr>
          </a:p>
          <a:p>
            <a:pPr algn="r"/>
            <a:r>
              <a:rPr lang="de-DE" sz="5400" dirty="0">
                <a:latin typeface="BO Regular" panose="02000503020000020004" pitchFamily="2" charset="0"/>
              </a:rPr>
              <a:t>Wo liegt die größte zusammenhängende Lichtverschmutzung in Europa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B401D689-4512-4F92-A532-9DDF1B5AEE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610" y="2567217"/>
            <a:ext cx="1765979" cy="312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52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20581804-75FB-4451-87CF-78048A201CF8}"/>
              </a:ext>
            </a:extLst>
          </p:cNvPr>
          <p:cNvSpPr txBox="1"/>
          <p:nvPr/>
        </p:nvSpPr>
        <p:spPr>
          <a:xfrm>
            <a:off x="3679632" y="1746200"/>
            <a:ext cx="80417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5400" b="1" dirty="0">
                <a:latin typeface="BO Regular" panose="02000503020000020004" pitchFamily="2" charset="0"/>
              </a:rPr>
              <a:t>Licht an abgelegen Orten</a:t>
            </a:r>
          </a:p>
          <a:p>
            <a:pPr algn="r"/>
            <a:r>
              <a:rPr lang="de-DE" sz="5400" dirty="0">
                <a:latin typeface="BO Regular" panose="02000503020000020004" pitchFamily="2" charset="0"/>
              </a:rPr>
              <a:t>Ungewöhnliche Lichtverschmutzung</a:t>
            </a:r>
          </a:p>
        </p:txBody>
      </p:sp>
    </p:spTree>
    <p:extLst>
      <p:ext uri="{BB962C8B-B14F-4D97-AF65-F5344CB8AC3E}">
        <p14:creationId xmlns:p14="http://schemas.microsoft.com/office/powerpoint/2010/main" val="29808626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draußen, Steigung enthält.&#10;&#10;Automatisch generierte Beschreibung">
            <a:extLst>
              <a:ext uri="{FF2B5EF4-FFF2-40B4-BE49-F238E27FC236}">
                <a16:creationId xmlns:a16="http://schemas.microsoft.com/office/drawing/2014/main" xmlns="" id="{559A4FAE-E1AF-4FBF-8400-5775593771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5" b="-177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pic>
        <p:nvPicPr>
          <p:cNvPr id="7" name="Grafik 6" descr="Ein Bild, das draußen, Steigung enthält.&#10;&#10;Automatisch generierte Beschreibung">
            <a:extLst>
              <a:ext uri="{FF2B5EF4-FFF2-40B4-BE49-F238E27FC236}">
                <a16:creationId xmlns:a16="http://schemas.microsoft.com/office/drawing/2014/main" xmlns="" id="{AD2ED717-4997-4B36-B96C-E488C5CE09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" t="7542" r="85091" b="84117"/>
          <a:stretch/>
        </p:blipFill>
        <p:spPr>
          <a:xfrm>
            <a:off x="374573" y="319488"/>
            <a:ext cx="1443210" cy="727113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xmlns="" id="{880981BF-F0A3-40BE-AAE4-DD510C9E7AC4}"/>
              </a:ext>
            </a:extLst>
          </p:cNvPr>
          <p:cNvSpPr/>
          <p:nvPr/>
        </p:nvSpPr>
        <p:spPr>
          <a:xfrm>
            <a:off x="4704203" y="5453349"/>
            <a:ext cx="432000" cy="432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070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FC19E5F5-C50B-4AB5-ADFB-A7F58747D4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xmlns="" id="{27793141-67E9-49FD-AC62-5CDA48C27F6C}"/>
              </a:ext>
            </a:extLst>
          </p:cNvPr>
          <p:cNvSpPr/>
          <p:nvPr/>
        </p:nvSpPr>
        <p:spPr>
          <a:xfrm>
            <a:off x="6112043" y="2847211"/>
            <a:ext cx="1080000" cy="1080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48D3D0DF-6E6B-4880-A337-3DFA72F22A88}"/>
              </a:ext>
            </a:extLst>
          </p:cNvPr>
          <p:cNvSpPr txBox="1"/>
          <p:nvPr/>
        </p:nvSpPr>
        <p:spPr>
          <a:xfrm>
            <a:off x="6013240" y="4102286"/>
            <a:ext cx="319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err="1">
                <a:latin typeface="BO Regular" panose="02000503020000020004" pitchFamily="2" charset="0"/>
              </a:rPr>
              <a:t>Hassi</a:t>
            </a:r>
            <a:r>
              <a:rPr lang="de-DE" sz="3600" dirty="0">
                <a:latin typeface="BO Regular" panose="02000503020000020004" pitchFamily="2" charset="0"/>
              </a:rPr>
              <a:t> Messaoud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xmlns="" id="{BA445F74-8B89-4599-B709-B21C205A4EBC}"/>
              </a:ext>
            </a:extLst>
          </p:cNvPr>
          <p:cNvCxnSpPr>
            <a:cxnSpLocks/>
          </p:cNvCxnSpPr>
          <p:nvPr/>
        </p:nvCxnSpPr>
        <p:spPr>
          <a:xfrm flipH="1" flipV="1">
            <a:off x="6720290" y="3690652"/>
            <a:ext cx="537855" cy="5398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4650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83278DE5-2D08-4274-8A24-3DE1495A1F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xmlns="" id="{5C734C15-334B-40A5-A400-5297009568D6}"/>
              </a:ext>
            </a:extLst>
          </p:cNvPr>
          <p:cNvSpPr/>
          <p:nvPr/>
        </p:nvSpPr>
        <p:spPr>
          <a:xfrm>
            <a:off x="1079653" y="4836405"/>
            <a:ext cx="360000" cy="36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E7C7FA32-1A08-432A-A1D8-76EA412B5956}"/>
              </a:ext>
            </a:extLst>
          </p:cNvPr>
          <p:cNvSpPr/>
          <p:nvPr/>
        </p:nvSpPr>
        <p:spPr>
          <a:xfrm>
            <a:off x="5605750" y="5958289"/>
            <a:ext cx="360000" cy="36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xmlns="" id="{CB06B1B4-116C-4096-87A5-3225FB5757E5}"/>
              </a:ext>
            </a:extLst>
          </p:cNvPr>
          <p:cNvSpPr/>
          <p:nvPr/>
        </p:nvSpPr>
        <p:spPr>
          <a:xfrm>
            <a:off x="4041355" y="2510009"/>
            <a:ext cx="360000" cy="36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xmlns="" id="{9E1E8542-8C2A-4697-96B9-744F46180D01}"/>
              </a:ext>
            </a:extLst>
          </p:cNvPr>
          <p:cNvSpPr/>
          <p:nvPr/>
        </p:nvSpPr>
        <p:spPr>
          <a:xfrm>
            <a:off x="4074406" y="3417983"/>
            <a:ext cx="360000" cy="36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xmlns="" id="{2DC9DEE1-ED1F-4073-A425-689509BA6285}"/>
              </a:ext>
            </a:extLst>
          </p:cNvPr>
          <p:cNvSpPr/>
          <p:nvPr/>
        </p:nvSpPr>
        <p:spPr>
          <a:xfrm>
            <a:off x="6009818" y="4801518"/>
            <a:ext cx="360000" cy="36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xmlns="" id="{C7636D56-750F-435B-BFB2-38A46EBE0B6F}"/>
              </a:ext>
            </a:extLst>
          </p:cNvPr>
          <p:cNvSpPr/>
          <p:nvPr/>
        </p:nvSpPr>
        <p:spPr>
          <a:xfrm>
            <a:off x="6325750" y="3237983"/>
            <a:ext cx="360000" cy="36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xmlns="" id="{8169822E-DAD9-4D0F-8E04-A955FFE464F6}"/>
              </a:ext>
            </a:extLst>
          </p:cNvPr>
          <p:cNvSpPr/>
          <p:nvPr/>
        </p:nvSpPr>
        <p:spPr>
          <a:xfrm>
            <a:off x="5392699" y="473609"/>
            <a:ext cx="360000" cy="36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xmlns="" id="{8569610F-CF3F-425F-B872-1D78B813B7E1}"/>
              </a:ext>
            </a:extLst>
          </p:cNvPr>
          <p:cNvSpPr/>
          <p:nvPr/>
        </p:nvSpPr>
        <p:spPr>
          <a:xfrm>
            <a:off x="7511666" y="721604"/>
            <a:ext cx="360000" cy="36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xmlns="" id="{687EA4B1-BDC5-4E01-B1D2-80D3DD2D752F}"/>
              </a:ext>
            </a:extLst>
          </p:cNvPr>
          <p:cNvSpPr/>
          <p:nvPr/>
        </p:nvSpPr>
        <p:spPr>
          <a:xfrm>
            <a:off x="9031996" y="451575"/>
            <a:ext cx="360000" cy="36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704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Grafik 8" descr="Ein Bild, das Karte enthält.&#10;&#10;Automatisch generierte Beschreibung">
            <a:extLst>
              <a:ext uri="{FF2B5EF4-FFF2-40B4-BE49-F238E27FC236}">
                <a16:creationId xmlns:a16="http://schemas.microsoft.com/office/drawing/2014/main" xmlns="" id="{C39690E8-928A-4E99-80AC-3E7E9E6CBC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2" b="83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765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 descr="Ein Bild, das Karte enthält.&#10;&#10;Automatisch generierte Beschreibung">
            <a:extLst>
              <a:ext uri="{FF2B5EF4-FFF2-40B4-BE49-F238E27FC236}">
                <a16:creationId xmlns:a16="http://schemas.microsoft.com/office/drawing/2014/main" xmlns="" id="{BD2BDBF7-A00F-46E0-905D-8D91F0A18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065"/>
            <a:ext cx="12188951" cy="687706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Pfeil: nach rechts 26">
            <a:extLst>
              <a:ext uri="{FF2B5EF4-FFF2-40B4-BE49-F238E27FC236}">
                <a16:creationId xmlns:a16="http://schemas.microsoft.com/office/drawing/2014/main" xmlns="" id="{84BEF6E4-CD3F-46D7-88B8-CAFA4E0783E4}"/>
              </a:ext>
            </a:extLst>
          </p:cNvPr>
          <p:cNvSpPr/>
          <p:nvPr/>
        </p:nvSpPr>
        <p:spPr>
          <a:xfrm>
            <a:off x="5148552" y="2049139"/>
            <a:ext cx="1080000" cy="9360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2561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Grafik 6" descr="Ein Bild, das Natur enthält.&#10;&#10;Automatisch generierte Beschreibung">
            <a:extLst>
              <a:ext uri="{FF2B5EF4-FFF2-40B4-BE49-F238E27FC236}">
                <a16:creationId xmlns:a16="http://schemas.microsoft.com/office/drawing/2014/main" xmlns="" id="{36077DE1-78EA-45B8-BF14-CF162450B0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128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xmlns="" id="{2DD32E44-5011-4D8D-A53C-FDA3329977F9}"/>
              </a:ext>
            </a:extLst>
          </p:cNvPr>
          <p:cNvSpPr txBox="1"/>
          <p:nvPr/>
        </p:nvSpPr>
        <p:spPr>
          <a:xfrm>
            <a:off x="0" y="0"/>
            <a:ext cx="8254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BO Regular" panose="02000503020000020004" pitchFamily="2" charset="0"/>
              </a:rPr>
              <a:t>© </a:t>
            </a:r>
            <a:r>
              <a:rPr lang="de-DE" dirty="0" err="1">
                <a:latin typeface="BO Regular" panose="02000503020000020004" pitchFamily="2" charset="0"/>
              </a:rPr>
              <a:t>Tormod</a:t>
            </a:r>
            <a:r>
              <a:rPr lang="de-DE" dirty="0">
                <a:latin typeface="BO Regular" panose="02000503020000020004" pitchFamily="2" charset="0"/>
              </a:rPr>
              <a:t> </a:t>
            </a:r>
            <a:r>
              <a:rPr lang="de-DE" dirty="0" err="1">
                <a:latin typeface="BO Regular" panose="02000503020000020004" pitchFamily="2" charset="0"/>
              </a:rPr>
              <a:t>Sandtorv</a:t>
            </a:r>
            <a:endParaRPr lang="de-DE" dirty="0">
              <a:latin typeface="BO Regular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5418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4244C10C-30B2-4BF3-9A24-742DC6E6D8DE}"/>
              </a:ext>
            </a:extLst>
          </p:cNvPr>
          <p:cNvSpPr txBox="1"/>
          <p:nvPr/>
        </p:nvSpPr>
        <p:spPr>
          <a:xfrm>
            <a:off x="3619721" y="1567704"/>
            <a:ext cx="67509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latin typeface="BO Regular" panose="02000503020000020004" pitchFamily="2" charset="0"/>
              </a:rPr>
              <a:t>Diskussion</a:t>
            </a:r>
          </a:p>
          <a:p>
            <a:pPr algn="r"/>
            <a:endParaRPr lang="de-DE" dirty="0">
              <a:latin typeface="BO Regular" panose="02000503020000020004" pitchFamily="2" charset="0"/>
            </a:endParaRPr>
          </a:p>
          <a:p>
            <a:pPr algn="r"/>
            <a:r>
              <a:rPr lang="de-DE" sz="5400" dirty="0">
                <a:latin typeface="BO Regular" panose="02000503020000020004" pitchFamily="2" charset="0"/>
              </a:rPr>
              <a:t>Was kann ich gegen Lichtverschmutzung tun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6F3A44D4-E689-4E02-AA65-DE747A7E83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307" y="1097493"/>
            <a:ext cx="1765979" cy="312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587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erleuchtet, Turm enthält.&#10;&#10;Automatisch generierte Beschreibung">
            <a:extLst>
              <a:ext uri="{FF2B5EF4-FFF2-40B4-BE49-F238E27FC236}">
                <a16:creationId xmlns:a16="http://schemas.microsoft.com/office/drawing/2014/main" xmlns="" id="{D9C009E4-7D0B-4A1A-8BF4-952A3E3F53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7BF72A94-2157-4FEA-973B-6CDF80A60FB3}"/>
              </a:ext>
            </a:extLst>
          </p:cNvPr>
          <p:cNvSpPr txBox="1"/>
          <p:nvPr/>
        </p:nvSpPr>
        <p:spPr>
          <a:xfrm>
            <a:off x="0" y="0"/>
            <a:ext cx="8254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>
                    <a:lumMod val="75000"/>
                  </a:schemeClr>
                </a:solidFill>
                <a:latin typeface="BO Regular" panose="02000503020000020004" pitchFamily="2" charset="0"/>
              </a:rPr>
              <a:t>©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xmlns="" id="{1F7D328C-EA15-4F26-AD4C-26A0B1B93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303" y="0"/>
            <a:ext cx="19255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BO Regular" panose="02000503020000020004" pitchFamily="2" charset="0"/>
              </a:rPr>
              <a:t>Kamil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BO Regular" panose="02000503020000020004" pitchFamily="2" charset="0"/>
              </a:rPr>
              <a:t>Zihnioglu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BO Regular" panose="02000503020000020004" pitchFamily="2" charset="0"/>
              </a:rPr>
              <a:t>/AP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28935242-36ED-45AE-B1E4-6E50974238AB}"/>
              </a:ext>
            </a:extLst>
          </p:cNvPr>
          <p:cNvSpPr txBox="1"/>
          <p:nvPr/>
        </p:nvSpPr>
        <p:spPr>
          <a:xfrm>
            <a:off x="9437012" y="-68201"/>
            <a:ext cx="27093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  <a:latin typeface="BO Regular" panose="02000503020000020004" pitchFamily="2" charset="0"/>
              </a:rPr>
              <a:t>Earth Hour</a:t>
            </a:r>
          </a:p>
        </p:txBody>
      </p:sp>
    </p:spTree>
    <p:extLst>
      <p:ext uri="{BB962C8B-B14F-4D97-AF65-F5344CB8AC3E}">
        <p14:creationId xmlns:p14="http://schemas.microsoft.com/office/powerpoint/2010/main" val="611425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649512F1-84BB-4E4A-9B9B-F70217F923B3}"/>
              </a:ext>
            </a:extLst>
          </p:cNvPr>
          <p:cNvSpPr txBox="1"/>
          <p:nvPr/>
        </p:nvSpPr>
        <p:spPr>
          <a:xfrm>
            <a:off x="3840059" y="2250750"/>
            <a:ext cx="77386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latin typeface="BO Regular" panose="02000503020000020004" pitchFamily="2" charset="0"/>
              </a:rPr>
              <a:t>Schont die Umwelt -</a:t>
            </a:r>
          </a:p>
          <a:p>
            <a:pPr algn="r"/>
            <a:r>
              <a:rPr lang="de-DE" sz="5400" b="1" dirty="0">
                <a:latin typeface="BO Regular" panose="02000503020000020004" pitchFamily="2" charset="0"/>
              </a:rPr>
              <a:t>macht das Licht aus!</a:t>
            </a:r>
            <a:endParaRPr lang="de-DE" sz="5400" dirty="0">
              <a:latin typeface="BO Regular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901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873759D0-7231-4998-9789-82F557CB60E0}"/>
              </a:ext>
            </a:extLst>
          </p:cNvPr>
          <p:cNvSpPr txBox="1"/>
          <p:nvPr/>
        </p:nvSpPr>
        <p:spPr>
          <a:xfrm>
            <a:off x="2784298" y="-30821"/>
            <a:ext cx="9212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800" b="1" dirty="0">
                <a:latin typeface="BO Regular" panose="02000503020000020004" pitchFamily="2" charset="0"/>
              </a:rPr>
              <a:t>Was ist Lichtverschmutzung?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xmlns="" id="{F45C3FF2-185E-48E0-9EB0-0A6022A5F61A}"/>
              </a:ext>
            </a:extLst>
          </p:cNvPr>
          <p:cNvGrpSpPr>
            <a:grpSpLocks noChangeAspect="1"/>
          </p:cNvGrpSpPr>
          <p:nvPr/>
        </p:nvGrpSpPr>
        <p:grpSpPr>
          <a:xfrm>
            <a:off x="-8546" y="5230027"/>
            <a:ext cx="12200546" cy="1627974"/>
            <a:chOff x="0" y="4171950"/>
            <a:chExt cx="11662611" cy="1552575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xmlns="" id="{82A622CB-4220-440B-AD6C-07B03A165F02}"/>
                </a:ext>
              </a:extLst>
            </p:cNvPr>
            <p:cNvSpPr/>
            <p:nvPr/>
          </p:nvSpPr>
          <p:spPr>
            <a:xfrm>
              <a:off x="0" y="4171950"/>
              <a:ext cx="11662611" cy="1552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Picture 4" descr="kb 6">
              <a:extLst>
                <a:ext uri="{FF2B5EF4-FFF2-40B4-BE49-F238E27FC236}">
                  <a16:creationId xmlns:a16="http://schemas.microsoft.com/office/drawing/2014/main" xmlns="" id="{9D1A1A38-43E1-4718-853A-B9D0600D2D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4228" y="4238625"/>
              <a:ext cx="2286000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kb 6">
              <a:extLst>
                <a:ext uri="{FF2B5EF4-FFF2-40B4-BE49-F238E27FC236}">
                  <a16:creationId xmlns:a16="http://schemas.microsoft.com/office/drawing/2014/main" xmlns="" id="{463237B8-B8C2-42A4-A671-7601E05425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8228" y="4238625"/>
              <a:ext cx="2286000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8" descr="kb 6">
              <a:extLst>
                <a:ext uri="{FF2B5EF4-FFF2-40B4-BE49-F238E27FC236}">
                  <a16:creationId xmlns:a16="http://schemas.microsoft.com/office/drawing/2014/main" xmlns="" id="{D23D67D8-9A3C-4A70-B502-EF5AFFA82D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6291" y="4238625"/>
              <a:ext cx="2286000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0" descr="kb 6">
              <a:extLst>
                <a:ext uri="{FF2B5EF4-FFF2-40B4-BE49-F238E27FC236}">
                  <a16:creationId xmlns:a16="http://schemas.microsoft.com/office/drawing/2014/main" xmlns="" id="{72DBF1D7-5962-4212-8E77-38D3F22329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0291" y="4238625"/>
              <a:ext cx="2286000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2" descr="kb 6">
              <a:extLst>
                <a:ext uri="{FF2B5EF4-FFF2-40B4-BE49-F238E27FC236}">
                  <a16:creationId xmlns:a16="http://schemas.microsoft.com/office/drawing/2014/main" xmlns="" id="{BCBCD24D-EA8E-4187-9C84-C2C88E0B7C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77" y="4238625"/>
              <a:ext cx="2286000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xmlns="" id="{E5FED53E-D04B-4D08-B29C-C9FE489B7ACF}"/>
              </a:ext>
            </a:extLst>
          </p:cNvPr>
          <p:cNvSpPr txBox="1"/>
          <p:nvPr/>
        </p:nvSpPr>
        <p:spPr>
          <a:xfrm>
            <a:off x="4211042" y="1707048"/>
            <a:ext cx="7419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BO Regular" panose="02000503020000020004" pitchFamily="2" charset="0"/>
              </a:rPr>
              <a:t>Wenn Licht…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BO Regular" panose="02000503020000020004" pitchFamily="2" charset="0"/>
              </a:rPr>
              <a:t>übermäßig hell 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BO Regular" panose="02000503020000020004" pitchFamily="2" charset="0"/>
              </a:rPr>
              <a:t>fehlgeleitet wird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BO Regular" panose="02000503020000020004" pitchFamily="2" charset="0"/>
              </a:rPr>
              <a:t>Menschen blendet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BO Regular" panose="02000503020000020004" pitchFamily="2" charset="0"/>
              </a:rPr>
              <a:t>oder ein Bereich ungleichmäßig beleuchtet wird</a:t>
            </a:r>
          </a:p>
        </p:txBody>
      </p:sp>
    </p:spTree>
    <p:extLst>
      <p:ext uri="{BB962C8B-B14F-4D97-AF65-F5344CB8AC3E}">
        <p14:creationId xmlns:p14="http://schemas.microsoft.com/office/powerpoint/2010/main" val="136251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873759D0-7231-4998-9789-82F557CB60E0}"/>
              </a:ext>
            </a:extLst>
          </p:cNvPr>
          <p:cNvSpPr txBox="1"/>
          <p:nvPr/>
        </p:nvSpPr>
        <p:spPr>
          <a:xfrm>
            <a:off x="2784298" y="-30821"/>
            <a:ext cx="9212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800" b="1" dirty="0">
                <a:latin typeface="BO Regular" panose="02000503020000020004" pitchFamily="2" charset="0"/>
              </a:rPr>
              <a:t>Probleme der Lichtverschmutzung</a:t>
            </a:r>
          </a:p>
        </p:txBody>
      </p:sp>
      <p:pic>
        <p:nvPicPr>
          <p:cNvPr id="7" name="Grafik 6" descr="Ein Bild, das Pflanze, Blume, Sonnenblume enthält.&#10;&#10;Automatisch generierte Beschreibung">
            <a:extLst>
              <a:ext uri="{FF2B5EF4-FFF2-40B4-BE49-F238E27FC236}">
                <a16:creationId xmlns:a16="http://schemas.microsoft.com/office/drawing/2014/main" xmlns="" id="{471BAAE8-DD7B-4DFD-BBE7-0826640E71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3791172" y="1092116"/>
            <a:ext cx="2370192" cy="237019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E4AF14DA-629C-4EF0-B9B8-83D32A3799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18750"/>
          <a:stretch/>
        </p:blipFill>
        <p:spPr>
          <a:xfrm>
            <a:off x="5544594" y="1601116"/>
            <a:ext cx="2368800" cy="2368800"/>
          </a:xfrm>
          <a:prstGeom prst="rect">
            <a:avLst/>
          </a:prstGeom>
        </p:spPr>
      </p:pic>
      <p:pic>
        <p:nvPicPr>
          <p:cNvPr id="12" name="Grafik 11" descr="Ein Bild, das Baum enthält.&#10;&#10;Automatisch generierte Beschreibung">
            <a:extLst>
              <a:ext uri="{FF2B5EF4-FFF2-40B4-BE49-F238E27FC236}">
                <a16:creationId xmlns:a16="http://schemas.microsoft.com/office/drawing/2014/main" xmlns="" id="{3E033E74-42F5-441E-A6A2-F168A3635F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3" r="16693"/>
          <a:stretch/>
        </p:blipFill>
        <p:spPr>
          <a:xfrm>
            <a:off x="7343934" y="2130664"/>
            <a:ext cx="2368800" cy="2368800"/>
          </a:xfrm>
          <a:prstGeom prst="rect">
            <a:avLst/>
          </a:prstGeom>
        </p:spPr>
      </p:pic>
      <p:pic>
        <p:nvPicPr>
          <p:cNvPr id="14" name="Grafik 13" descr="Ein Bild, das Person, Mann, Wand, drinnen enthält.&#10;&#10;Automatisch generierte Beschreibung">
            <a:extLst>
              <a:ext uri="{FF2B5EF4-FFF2-40B4-BE49-F238E27FC236}">
                <a16:creationId xmlns:a16="http://schemas.microsoft.com/office/drawing/2014/main" xmlns="" id="{C11DB404-43F8-40E1-887D-DE552BA69F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9137060" y="2655706"/>
            <a:ext cx="2368800" cy="23688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xmlns="" id="{0D8D73A7-B86C-4491-8ECE-8ACC6617CE6F}"/>
              </a:ext>
            </a:extLst>
          </p:cNvPr>
          <p:cNvSpPr txBox="1"/>
          <p:nvPr/>
        </p:nvSpPr>
        <p:spPr>
          <a:xfrm>
            <a:off x="3517192" y="5270644"/>
            <a:ext cx="88460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BO Regular" panose="02000503020000020004" pitchFamily="2" charset="0"/>
              </a:rPr>
              <a:t>Ökologische Folgen: Orientierung, Fortpflanzung, Kommunikation, Nahrungskonkurrenz, …</a:t>
            </a:r>
          </a:p>
          <a:p>
            <a:r>
              <a:rPr lang="de-DE" sz="2800" dirty="0">
                <a:latin typeface="BO Regular" panose="02000503020000020004" pitchFamily="2" charset="0"/>
              </a:rPr>
              <a:t>Störung der natürlichen Lichtverhältnisse in Ökosystemen!</a:t>
            </a:r>
          </a:p>
        </p:txBody>
      </p:sp>
    </p:spTree>
    <p:extLst>
      <p:ext uri="{BB962C8B-B14F-4D97-AF65-F5344CB8AC3E}">
        <p14:creationId xmlns:p14="http://schemas.microsoft.com/office/powerpoint/2010/main" val="61756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2F992A92-E795-4A5F-A8BE-21FA6B51D2CB}"/>
              </a:ext>
            </a:extLst>
          </p:cNvPr>
          <p:cNvSpPr txBox="1"/>
          <p:nvPr/>
        </p:nvSpPr>
        <p:spPr>
          <a:xfrm>
            <a:off x="4068567" y="763469"/>
            <a:ext cx="5784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latin typeface="BO Regular" panose="02000503020000020004" pitchFamily="2" charset="0"/>
              </a:rPr>
              <a:t>Brainstorming</a:t>
            </a:r>
          </a:p>
          <a:p>
            <a:pPr algn="r"/>
            <a:endParaRPr lang="de-DE" dirty="0">
              <a:latin typeface="BO Regular" panose="02000503020000020004" pitchFamily="2" charset="0"/>
            </a:endParaRPr>
          </a:p>
          <a:p>
            <a:pPr algn="r"/>
            <a:r>
              <a:rPr lang="de-DE" sz="5400" dirty="0">
                <a:latin typeface="BO Regular" panose="02000503020000020004" pitchFamily="2" charset="0"/>
              </a:rPr>
              <a:t>Welche Lichtquellen gibt es in der Nacht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BB8962AE-04DE-4D8E-8FF0-15A3F241AEE4}"/>
              </a:ext>
            </a:extLst>
          </p:cNvPr>
          <p:cNvSpPr txBox="1"/>
          <p:nvPr/>
        </p:nvSpPr>
        <p:spPr>
          <a:xfrm>
            <a:off x="4073046" y="4435865"/>
            <a:ext cx="741346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BO Regular" panose="02000503020000020004" pitchFamily="2" charset="0"/>
              </a:rPr>
              <a:t>Gehe</a:t>
            </a:r>
            <a:r>
              <a:rPr lang="en-US" sz="4400" dirty="0">
                <a:latin typeface="BO Regular" panose="02000503020000020004" pitchFamily="2" charset="0"/>
              </a:rPr>
              <a:t> </a:t>
            </a:r>
            <a:r>
              <a:rPr lang="en-US" sz="4400" dirty="0" err="1">
                <a:latin typeface="BO Regular" panose="02000503020000020004" pitchFamily="2" charset="0"/>
              </a:rPr>
              <a:t>zu</a:t>
            </a:r>
            <a:r>
              <a:rPr lang="en-US" sz="4400" dirty="0">
                <a:latin typeface="BO Regular" panose="02000503020000020004" pitchFamily="2" charset="0"/>
              </a:rPr>
              <a:t> </a:t>
            </a:r>
            <a:r>
              <a:rPr lang="en-US" sz="4400" b="1" dirty="0">
                <a:latin typeface="BO Regular" panose="02000503020000020004" pitchFamily="2" charset="0"/>
              </a:rPr>
              <a:t>www.menti.com </a:t>
            </a:r>
            <a:r>
              <a:rPr lang="en-US" sz="4400" dirty="0">
                <a:latin typeface="BO Regular" panose="02000503020000020004" pitchFamily="2" charset="0"/>
              </a:rPr>
              <a:t>und gib </a:t>
            </a:r>
            <a:r>
              <a:rPr lang="en-US" sz="4400" dirty="0" err="1">
                <a:latin typeface="BO Regular" panose="02000503020000020004" pitchFamily="2" charset="0"/>
              </a:rPr>
              <a:t>folgenden</a:t>
            </a:r>
            <a:r>
              <a:rPr lang="en-US" sz="4400" dirty="0">
                <a:latin typeface="BO Regular" panose="02000503020000020004" pitchFamily="2" charset="0"/>
              </a:rPr>
              <a:t> Code </a:t>
            </a:r>
            <a:r>
              <a:rPr lang="en-US" sz="4400" dirty="0" err="1">
                <a:latin typeface="BO Regular" panose="02000503020000020004" pitchFamily="2" charset="0"/>
              </a:rPr>
              <a:t>ein</a:t>
            </a:r>
            <a:r>
              <a:rPr lang="en-US" sz="4400" dirty="0">
                <a:latin typeface="BO Regular" panose="02000503020000020004" pitchFamily="2" charset="0"/>
              </a:rPr>
              <a:t>: </a:t>
            </a:r>
            <a:r>
              <a:rPr lang="en-US" sz="4400" b="1" dirty="0">
                <a:latin typeface="BO Regular" panose="02000503020000020004" pitchFamily="2" charset="0"/>
              </a:rPr>
              <a:t>95 50 67 3</a:t>
            </a:r>
            <a:endParaRPr lang="de-DE" sz="4400" b="1" dirty="0">
              <a:latin typeface="BO Regular" panose="02000503020000020004" pitchFamily="2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F061D341-6825-4450-87F8-9C51EC3894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451" y="302507"/>
            <a:ext cx="1765979" cy="312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8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873759D0-7231-4998-9789-82F557CB60E0}"/>
              </a:ext>
            </a:extLst>
          </p:cNvPr>
          <p:cNvSpPr txBox="1"/>
          <p:nvPr/>
        </p:nvSpPr>
        <p:spPr>
          <a:xfrm>
            <a:off x="2784298" y="-30821"/>
            <a:ext cx="9212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800" b="1" dirty="0">
                <a:latin typeface="BO Regular" panose="02000503020000020004" pitchFamily="2" charset="0"/>
              </a:rPr>
              <a:t>Lichtquellen</a:t>
            </a:r>
          </a:p>
        </p:txBody>
      </p:sp>
      <p:pic>
        <p:nvPicPr>
          <p:cNvPr id="7" name="Grafik 6" descr="Ein Bild, das Natur, draußen, Nachthimmel enthält.&#10;&#10;Automatisch generierte Beschreibung">
            <a:extLst>
              <a:ext uri="{FF2B5EF4-FFF2-40B4-BE49-F238E27FC236}">
                <a16:creationId xmlns:a16="http://schemas.microsoft.com/office/drawing/2014/main" xmlns="" id="{CD22C706-052D-44E2-BAA6-52C3FA162B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3077">
            <a:off x="3560701" y="272830"/>
            <a:ext cx="4007362" cy="2153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Grafik 8" descr="Ein Bild, das Weg, Straße enthält.&#10;&#10;Automatisch generierte Beschreibung">
            <a:extLst>
              <a:ext uri="{FF2B5EF4-FFF2-40B4-BE49-F238E27FC236}">
                <a16:creationId xmlns:a16="http://schemas.microsoft.com/office/drawing/2014/main" xmlns="" id="{4422C3C8-6638-4063-89B4-9D2AD8D96B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120">
            <a:off x="7500080" y="907997"/>
            <a:ext cx="4259320" cy="2344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Grafik 11" descr="Ein Bild, das Text, Stadt, kosmetisch enthält.&#10;&#10;Automatisch generierte Beschreibung">
            <a:extLst>
              <a:ext uri="{FF2B5EF4-FFF2-40B4-BE49-F238E27FC236}">
                <a16:creationId xmlns:a16="http://schemas.microsoft.com/office/drawing/2014/main" xmlns="" id="{32098C0E-0CEE-48FF-9D18-2BAFD937C5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726" y="1396183"/>
            <a:ext cx="4270878" cy="2402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Grafik 14" descr="Ein Bild, das Gebäude, draußen, Stadt, Nacht enthält.&#10;&#10;Automatisch generierte Beschreibung">
            <a:extLst>
              <a:ext uri="{FF2B5EF4-FFF2-40B4-BE49-F238E27FC236}">
                <a16:creationId xmlns:a16="http://schemas.microsoft.com/office/drawing/2014/main" xmlns="" id="{CE330CD5-A5FC-4FA6-A87F-064C219ED7F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3"/>
          <a:stretch/>
        </p:blipFill>
        <p:spPr>
          <a:xfrm rot="21407301">
            <a:off x="3471254" y="2332412"/>
            <a:ext cx="3854153" cy="2433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Grafik 22" descr="Ein Bild, das Text, draußen, Straße, Nacht enthält.&#10;&#10;Automatisch generierte Beschreibung">
            <a:extLst>
              <a:ext uri="{FF2B5EF4-FFF2-40B4-BE49-F238E27FC236}">
                <a16:creationId xmlns:a16="http://schemas.microsoft.com/office/drawing/2014/main" xmlns="" id="{956E1805-910F-432B-86BD-0B95EBAD12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352">
            <a:off x="7809767" y="2390631"/>
            <a:ext cx="4073259" cy="2715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xmlns="" id="{4D1B0744-D88A-4A33-9CD0-45A3E50DE1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688" y="3118892"/>
            <a:ext cx="3653315" cy="2435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Grafik 26" descr="Ein Bild, das draußen, Gebäude, Stadt, Nacht enthält.&#10;&#10;Automatisch generierte Beschreibung">
            <a:extLst>
              <a:ext uri="{FF2B5EF4-FFF2-40B4-BE49-F238E27FC236}">
                <a16:creationId xmlns:a16="http://schemas.microsoft.com/office/drawing/2014/main" xmlns="" id="{016B381C-43F9-4DB9-9B9E-2A6E7BF4C26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840">
            <a:off x="7330794" y="4096537"/>
            <a:ext cx="4666004" cy="2568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Grafik 29" descr="Ein Bild, das Baum, draußen, Boden, Garten enthält.&#10;&#10;Automatisch generierte Beschreibung">
            <a:extLst>
              <a:ext uri="{FF2B5EF4-FFF2-40B4-BE49-F238E27FC236}">
                <a16:creationId xmlns:a16="http://schemas.microsoft.com/office/drawing/2014/main" xmlns="" id="{2509435F-30B4-40AF-A7B3-FDA93672D74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8" b="14336"/>
          <a:stretch/>
        </p:blipFill>
        <p:spPr>
          <a:xfrm rot="21439158">
            <a:off x="3385164" y="4045859"/>
            <a:ext cx="3723793" cy="2563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769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C17572C6-8240-456D-A208-F1757D6D5BA0}"/>
              </a:ext>
            </a:extLst>
          </p:cNvPr>
          <p:cNvSpPr txBox="1"/>
          <p:nvPr/>
        </p:nvSpPr>
        <p:spPr>
          <a:xfrm>
            <a:off x="3051427" y="1033547"/>
            <a:ext cx="67096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5400" dirty="0">
                <a:latin typeface="BO Regular" panose="02000503020000020004" pitchFamily="2" charset="0"/>
              </a:rPr>
              <a:t>Welche Lichtquelle macht den größten Anteil aus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72AED704-4D65-4731-AF44-75AB8D147D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451" y="302507"/>
            <a:ext cx="1765979" cy="312649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CCA4CA47-6FB8-433F-8D63-B1CD6AF3D1BE}"/>
              </a:ext>
            </a:extLst>
          </p:cNvPr>
          <p:cNvSpPr txBox="1"/>
          <p:nvPr/>
        </p:nvSpPr>
        <p:spPr>
          <a:xfrm>
            <a:off x="2914146" y="4570224"/>
            <a:ext cx="8924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800" dirty="0">
                <a:latin typeface="BO Regular" panose="02000503020000020004" pitchFamily="2" charset="0"/>
              </a:rPr>
              <a:t>Keine  eindeutige Antwort möglich!</a:t>
            </a:r>
          </a:p>
        </p:txBody>
      </p:sp>
    </p:spTree>
    <p:extLst>
      <p:ext uri="{BB962C8B-B14F-4D97-AF65-F5344CB8AC3E}">
        <p14:creationId xmlns:p14="http://schemas.microsoft.com/office/powerpoint/2010/main" val="140057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D6F17B07-2614-4503-A7FA-81EA8DFA7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01"/>
            <a:ext cx="10186586" cy="6858201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xmlns="" id="{DE675836-C31B-4540-A9FC-338913168C54}"/>
              </a:ext>
            </a:extLst>
          </p:cNvPr>
          <p:cNvSpPr txBox="1"/>
          <p:nvPr/>
        </p:nvSpPr>
        <p:spPr>
          <a:xfrm>
            <a:off x="9997440" y="2710561"/>
            <a:ext cx="219456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/>
              <a:t>Vegetation:</a:t>
            </a:r>
          </a:p>
          <a:p>
            <a:r>
              <a:rPr lang="de-DE" sz="2000" dirty="0">
                <a:solidFill>
                  <a:srgbClr val="FD812F"/>
                </a:solidFill>
              </a:rPr>
              <a:t>orange</a:t>
            </a:r>
            <a:r>
              <a:rPr lang="de-DE" sz="2000" dirty="0"/>
              <a:t>/</a:t>
            </a:r>
            <a:r>
              <a:rPr lang="de-DE" sz="2000" dirty="0">
                <a:solidFill>
                  <a:srgbClr val="FBE962"/>
                </a:solidFill>
              </a:rPr>
              <a:t>gelb</a:t>
            </a:r>
            <a:r>
              <a:rPr lang="de-DE" sz="2000" dirty="0"/>
              <a:t>/</a:t>
            </a:r>
            <a:r>
              <a:rPr lang="de-DE" sz="2000" dirty="0">
                <a:solidFill>
                  <a:srgbClr val="D82317"/>
                </a:solidFill>
              </a:rPr>
              <a:t>rot</a:t>
            </a:r>
          </a:p>
          <a:p>
            <a:endParaRPr lang="de-DE" sz="2000" dirty="0"/>
          </a:p>
          <a:p>
            <a:r>
              <a:rPr lang="de-DE" sz="2000" dirty="0"/>
              <a:t>Versiegelte Fläche (Wohngebiete etc.):</a:t>
            </a:r>
          </a:p>
          <a:p>
            <a:r>
              <a:rPr lang="de-DE" sz="2000" dirty="0">
                <a:solidFill>
                  <a:srgbClr val="1E75A5"/>
                </a:solidFill>
              </a:rPr>
              <a:t>blau</a:t>
            </a:r>
            <a:r>
              <a:rPr lang="de-DE" sz="2000" dirty="0"/>
              <a:t>/</a:t>
            </a:r>
            <a:r>
              <a:rPr lang="de-DE" sz="2000" dirty="0">
                <a:solidFill>
                  <a:srgbClr val="55D3DC"/>
                </a:solidFill>
              </a:rPr>
              <a:t>türkis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xmlns="" id="{B74F64C6-10C1-453F-B7B8-4099B074CC41}"/>
              </a:ext>
            </a:extLst>
          </p:cNvPr>
          <p:cNvSpPr txBox="1"/>
          <p:nvPr/>
        </p:nvSpPr>
        <p:spPr>
          <a:xfrm>
            <a:off x="9997440" y="155656"/>
            <a:ext cx="219456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/>
              <a:t>Sentinel 2 Aufnahme von NRW </a:t>
            </a:r>
          </a:p>
          <a:p>
            <a:r>
              <a:rPr lang="de-DE" sz="2000" dirty="0"/>
              <a:t>(Rhein im Westen, Dortmund im Osten)</a:t>
            </a:r>
          </a:p>
        </p:txBody>
      </p:sp>
    </p:spTree>
    <p:extLst>
      <p:ext uri="{BB962C8B-B14F-4D97-AF65-F5344CB8AC3E}">
        <p14:creationId xmlns:p14="http://schemas.microsoft.com/office/powerpoint/2010/main" val="401050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519</Words>
  <Application>Microsoft Office PowerPoint</Application>
  <PresentationFormat>Breitbild</PresentationFormat>
  <Paragraphs>141</Paragraphs>
  <Slides>34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42" baseType="lpstr">
      <vt:lpstr>BO Regular</vt:lpstr>
      <vt:lpstr>Arial</vt:lpstr>
      <vt:lpstr>Calibri</vt:lpstr>
      <vt:lpstr>Calibri Light</vt:lpstr>
      <vt:lpstr>Cambria Math</vt:lpstr>
      <vt:lpstr>Times New Roman</vt:lpstr>
      <vt:lpstr>Wingdings</vt:lpstr>
      <vt:lpstr>Office</vt:lpstr>
      <vt:lpstr>Projekt Nachtlichtbühne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Nathalie Küppers</dc:creator>
  <cp:lastModifiedBy>Leonie K. </cp:lastModifiedBy>
  <cp:revision>152</cp:revision>
  <dcterms:created xsi:type="dcterms:W3CDTF">2021-10-11T05:49:44Z</dcterms:created>
  <dcterms:modified xsi:type="dcterms:W3CDTF">2022-01-21T18:58:43Z</dcterms:modified>
</cp:coreProperties>
</file>