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41"/>
  </p:notesMasterIdLst>
  <p:sldIdLst>
    <p:sldId id="577" r:id="rId6"/>
    <p:sldId id="578" r:id="rId7"/>
    <p:sldId id="580" r:id="rId8"/>
    <p:sldId id="579" r:id="rId9"/>
    <p:sldId id="581" r:id="rId10"/>
    <p:sldId id="582" r:id="rId11"/>
    <p:sldId id="584" r:id="rId12"/>
    <p:sldId id="593" r:id="rId13"/>
    <p:sldId id="585" r:id="rId14"/>
    <p:sldId id="288" r:id="rId15"/>
    <p:sldId id="285" r:id="rId16"/>
    <p:sldId id="583" r:id="rId17"/>
    <p:sldId id="592" r:id="rId18"/>
    <p:sldId id="586" r:id="rId19"/>
    <p:sldId id="587" r:id="rId20"/>
    <p:sldId id="464" r:id="rId21"/>
    <p:sldId id="274" r:id="rId22"/>
    <p:sldId id="588" r:id="rId23"/>
    <p:sldId id="529" r:id="rId24"/>
    <p:sldId id="536" r:id="rId25"/>
    <p:sldId id="589" r:id="rId26"/>
    <p:sldId id="590" r:id="rId27"/>
    <p:sldId id="591" r:id="rId28"/>
    <p:sldId id="594" r:id="rId29"/>
    <p:sldId id="595" r:id="rId30"/>
    <p:sldId id="596" r:id="rId31"/>
    <p:sldId id="597" r:id="rId32"/>
    <p:sldId id="603" r:id="rId33"/>
    <p:sldId id="598" r:id="rId34"/>
    <p:sldId id="599" r:id="rId35"/>
    <p:sldId id="600" r:id="rId36"/>
    <p:sldId id="616" r:id="rId37"/>
    <p:sldId id="606" r:id="rId38"/>
    <p:sldId id="607" r:id="rId39"/>
    <p:sldId id="608" r:id="rId4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harlotte Ke." initials="SCK" lastIdx="2" clrIdx="0"/>
  <p:cmAuthor id="2" name="Gastmitwirkender" initials="G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9ADB"/>
    <a:srgbClr val="019ADA"/>
    <a:srgbClr val="37B5E7"/>
    <a:srgbClr val="8B6114"/>
    <a:srgbClr val="39378B"/>
    <a:srgbClr val="329C7D"/>
    <a:srgbClr val="9085BB"/>
    <a:srgbClr val="145A94"/>
    <a:srgbClr val="3AB8CA"/>
    <a:srgbClr val="EB6A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36"/>
    <p:restoredTop sz="85850"/>
  </p:normalViewPr>
  <p:slideViewPr>
    <p:cSldViewPr snapToGrid="0">
      <p:cViewPr varScale="1">
        <p:scale>
          <a:sx n="105" d="100"/>
          <a:sy n="105" d="100"/>
        </p:scale>
        <p:origin x="776" y="176"/>
      </p:cViewPr>
      <p:guideLst>
        <p:guide orient="horz" pos="2160"/>
        <p:guide pos="3840"/>
      </p:guideLst>
    </p:cSldViewPr>
  </p:slideViewPr>
  <p:outlineViewPr>
    <p:cViewPr>
      <p:scale>
        <a:sx n="33" d="100"/>
        <a:sy n="33" d="100"/>
      </p:scale>
      <p:origin x="0" y="-1003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E31D1F33-6EF7-415A-84ED-D78D0AE722B2}" type="datetimeFigureOut">
              <a:rPr lang="de-DE" smtClean="0"/>
              <a:t>19.12.23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14C6-2CBA-421C-97DA-EECA0D1B121A}" type="slidenum">
              <a:rPr lang="de-DE" smtClean="0"/>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e.wikipedia.org/wiki/Schalldruck"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de.wikipedia.org/wiki/Internationale_Raumstation#cite_note-swp_140516-121" TargetMode="External"/><Relationship Id="rId5" Type="http://schemas.openxmlformats.org/officeDocument/2006/relationships/hyperlink" Target="https://de.wikipedia.org/wiki/Geh%C3%B6rschutz" TargetMode="External"/><Relationship Id="rId4" Type="http://schemas.openxmlformats.org/officeDocument/2006/relationships/hyperlink" Target="https://de.wikipedia.org/wiki/Bewerteter_Schalldruckpegel"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a:t>
            </a:fld>
            <a:endParaRPr lang="de-DE"/>
          </a:p>
        </p:txBody>
      </p:sp>
    </p:spTree>
    <p:extLst>
      <p:ext uri="{BB962C8B-B14F-4D97-AF65-F5344CB8AC3E}">
        <p14:creationId xmlns:p14="http://schemas.microsoft.com/office/powerpoint/2010/main" val="1618662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13</a:t>
            </a:fld>
            <a:endParaRPr lang="de-DE"/>
          </a:p>
        </p:txBody>
      </p:sp>
    </p:spTree>
    <p:extLst>
      <p:ext uri="{BB962C8B-B14F-4D97-AF65-F5344CB8AC3E}">
        <p14:creationId xmlns:p14="http://schemas.microsoft.com/office/powerpoint/2010/main" val="3214122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Konfigurationsbereich sieht man Starten automatisch so aus.</a:t>
            </a:r>
            <a:br>
              <a:rPr lang="de-DE" dirty="0"/>
            </a:br>
            <a:r>
              <a:rPr lang="de-DE" dirty="0"/>
              <a:t>Die beiden LED ‚G‘ für Grün und ‚R‘ für Rot sind an die Pins 7 bzw. 8 angeschlossen.</a:t>
            </a:r>
            <a:br>
              <a:rPr lang="de-DE" dirty="0"/>
            </a:br>
            <a:r>
              <a:rPr lang="de-DE" dirty="0"/>
              <a:t>Zusätzlich ist ein Beschleunigungssensor definiert.</a:t>
            </a:r>
          </a:p>
        </p:txBody>
      </p:sp>
      <p:sp>
        <p:nvSpPr>
          <p:cNvPr id="4" name="Foliennummernplatzhalter 3"/>
          <p:cNvSpPr>
            <a:spLocks noGrp="1"/>
          </p:cNvSpPr>
          <p:nvPr>
            <p:ph type="sldNum" sz="quarter" idx="5"/>
          </p:nvPr>
        </p:nvSpPr>
        <p:spPr/>
        <p:txBody>
          <a:bodyPr/>
          <a:lstStyle/>
          <a:p>
            <a:fld id="{78F714C6-2CBA-421C-97DA-EECA0D1B121A}" type="slidenum">
              <a:rPr lang="de-DE" smtClean="0"/>
              <a:t>21</a:t>
            </a:fld>
            <a:endParaRPr lang="de-DE"/>
          </a:p>
        </p:txBody>
      </p:sp>
    </p:spTree>
    <p:extLst>
      <p:ext uri="{BB962C8B-B14F-4D97-AF65-F5344CB8AC3E}">
        <p14:creationId xmlns:p14="http://schemas.microsoft.com/office/powerpoint/2010/main" val="1358010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25</a:t>
            </a:fld>
            <a:endParaRPr lang="de-DE"/>
          </a:p>
        </p:txBody>
      </p:sp>
    </p:spTree>
    <p:extLst>
      <p:ext uri="{BB962C8B-B14F-4D97-AF65-F5344CB8AC3E}">
        <p14:creationId xmlns:p14="http://schemas.microsoft.com/office/powerpoint/2010/main" val="3222843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33</a:t>
            </a:fld>
            <a:endParaRPr lang="de-DE"/>
          </a:p>
        </p:txBody>
      </p:sp>
    </p:spTree>
    <p:extLst>
      <p:ext uri="{BB962C8B-B14F-4D97-AF65-F5344CB8AC3E}">
        <p14:creationId xmlns:p14="http://schemas.microsoft.com/office/powerpoint/2010/main" val="4085328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a:t>
            </a:fld>
            <a:endParaRPr lang="de-DE"/>
          </a:p>
        </p:txBody>
      </p:sp>
    </p:spTree>
    <p:extLst>
      <p:ext uri="{BB962C8B-B14F-4D97-AF65-F5344CB8AC3E}">
        <p14:creationId xmlns:p14="http://schemas.microsoft.com/office/powerpoint/2010/main" val="1579843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202122"/>
                </a:solidFill>
                <a:effectLst/>
                <a:latin typeface="Arial" panose="020B0604020202020204" pitchFamily="34" charset="0"/>
              </a:rPr>
              <a:t>Die Außenverkleidung der ISS heizt sich dort, wo Sonnenstrahlen auf sie einwirken, auf bis zu +120 °C auf, während auf der schattigen Seite Temperaturen von bis zu −160 °C herrschen</a:t>
            </a:r>
          </a:p>
          <a:p>
            <a:endParaRPr lang="de-DE" b="0" i="0" u="none" strike="noStrike" dirty="0">
              <a:solidFill>
                <a:srgbClr val="202122"/>
              </a:solidFill>
              <a:effectLst/>
              <a:latin typeface="Arial" panose="020B0604020202020204" pitchFamily="34" charset="0"/>
            </a:endParaRPr>
          </a:p>
          <a:p>
            <a:r>
              <a:rPr lang="de-DE" b="0" i="0" u="none" strike="noStrike" dirty="0">
                <a:solidFill>
                  <a:srgbClr val="202122"/>
                </a:solidFill>
                <a:effectLst/>
                <a:latin typeface="Arial" panose="020B0604020202020204" pitchFamily="34" charset="0"/>
              </a:rPr>
              <a:t>Besatzungsmitglieder tragen Audiodosimeter am Gürtel, die den </a:t>
            </a:r>
            <a:r>
              <a:rPr lang="de-DE" b="0" i="0" u="none" strike="noStrike" dirty="0">
                <a:solidFill>
                  <a:srgbClr val="0B0080"/>
                </a:solidFill>
                <a:effectLst/>
                <a:latin typeface="Arial" panose="020B0604020202020204" pitchFamily="34" charset="0"/>
                <a:hlinkClick r:id="rId3" tooltip="Schalldruck"/>
              </a:rPr>
              <a:t>Schalldruck</a:t>
            </a:r>
            <a:r>
              <a:rPr lang="de-DE" b="0" i="0" u="none" strike="noStrike" dirty="0">
                <a:solidFill>
                  <a:srgbClr val="202122"/>
                </a:solidFill>
                <a:effectLst/>
                <a:latin typeface="Arial" panose="020B0604020202020204" pitchFamily="34" charset="0"/>
              </a:rPr>
              <a:t> permanent messen; er wird zudem an mehreren Stellen der ISS ständig erhoben; beides wird alle 24 Stunden ausgewertet. Erreichen die Lärmspitzen an einem Arbeitsplatz in der Raumstation 72 </a:t>
            </a:r>
            <a:r>
              <a:rPr lang="de-DE" b="0" i="0" u="none" strike="noStrike" dirty="0">
                <a:solidFill>
                  <a:srgbClr val="0B0080"/>
                </a:solidFill>
                <a:effectLst/>
                <a:latin typeface="Arial" panose="020B0604020202020204" pitchFamily="34" charset="0"/>
                <a:hlinkClick r:id="rId4" tooltip="Bewerteter Schalldruckpegel"/>
              </a:rPr>
              <a:t>dbA</a:t>
            </a:r>
            <a:r>
              <a:rPr lang="de-DE" b="0" i="0" u="none" strike="noStrike" dirty="0">
                <a:solidFill>
                  <a:srgbClr val="202122"/>
                </a:solidFill>
                <a:effectLst/>
                <a:latin typeface="Arial" panose="020B0604020202020204" pitchFamily="34" charset="0"/>
              </a:rPr>
              <a:t>, ist das Tragen eines </a:t>
            </a:r>
            <a:r>
              <a:rPr lang="de-DE" b="0" i="0" u="none" strike="noStrike" dirty="0">
                <a:solidFill>
                  <a:srgbClr val="0B0080"/>
                </a:solidFill>
                <a:effectLst/>
                <a:latin typeface="Arial" panose="020B0604020202020204" pitchFamily="34" charset="0"/>
                <a:hlinkClick r:id="rId5" tooltip="Gehörschutz"/>
              </a:rPr>
              <a:t>Gehörschutzes</a:t>
            </a:r>
            <a:r>
              <a:rPr lang="de-DE" b="0" i="0" u="none" strike="noStrike" dirty="0">
                <a:solidFill>
                  <a:srgbClr val="202122"/>
                </a:solidFill>
                <a:effectLst/>
                <a:latin typeface="Arial" panose="020B0604020202020204" pitchFamily="34" charset="0"/>
              </a:rPr>
              <a:t> Pflicht. Ebenso, wenn die Besatzung über 24 Stunden durchschnittlich 67 </a:t>
            </a:r>
            <a:r>
              <a:rPr lang="de-DE" b="0" i="0" u="none" strike="noStrike" dirty="0" err="1">
                <a:solidFill>
                  <a:srgbClr val="202122"/>
                </a:solidFill>
                <a:effectLst/>
                <a:latin typeface="Arial" panose="020B0604020202020204" pitchFamily="34" charset="0"/>
              </a:rPr>
              <a:t>dbA</a:t>
            </a:r>
            <a:r>
              <a:rPr lang="de-DE" b="0" i="0" u="none" strike="noStrike" dirty="0">
                <a:solidFill>
                  <a:srgbClr val="202122"/>
                </a:solidFill>
                <a:effectLst/>
                <a:latin typeface="Arial" panose="020B0604020202020204" pitchFamily="34" charset="0"/>
              </a:rPr>
              <a:t> ausgesetzt ist. Für höhere Töne gelten niedrigere Werte, für tiefere Töne höhere.</a:t>
            </a:r>
            <a:r>
              <a:rPr lang="de-DE" b="0" i="0" u="none" strike="noStrike" baseline="30000" dirty="0">
                <a:solidFill>
                  <a:srgbClr val="0B0080"/>
                </a:solidFill>
                <a:effectLst/>
                <a:latin typeface="Arial" panose="020B0604020202020204" pitchFamily="34" charset="0"/>
                <a:hlinkClick r:id="rId6"/>
              </a:rPr>
              <a:t>[121]</a:t>
            </a:r>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r>
              <a:rPr lang="de-DE" b="0" i="0" u="none" strike="noStrike" baseline="30000" dirty="0">
                <a:solidFill>
                  <a:srgbClr val="202122"/>
                </a:solidFill>
                <a:effectLst/>
                <a:latin typeface="Arial" panose="020B0604020202020204" pitchFamily="34" charset="0"/>
              </a:rPr>
              <a:t>Wikipedia</a:t>
            </a:r>
          </a:p>
          <a:p>
            <a:endParaRPr lang="de-DE" b="0" i="0" u="none" strike="noStrike" baseline="30000" dirty="0">
              <a:solidFill>
                <a:srgbClr val="202122"/>
              </a:solidFill>
              <a:effectLst/>
              <a:latin typeface="Arial" panose="020B0604020202020204" pitchFamily="34" charset="0"/>
            </a:endParaRPr>
          </a:p>
          <a:p>
            <a:endParaRPr lang="de-DE" b="0" i="0" u="none" strike="noStrike" baseline="30000" dirty="0">
              <a:solidFill>
                <a:srgbClr val="202122"/>
              </a:solidFill>
              <a:effectLst/>
              <a:latin typeface="Arial" panose="020B0604020202020204" pitchFamily="34" charset="0"/>
            </a:endParaRPr>
          </a:p>
          <a:p>
            <a:r>
              <a:rPr lang="de-DE" b="0" i="0" u="none" strike="noStrike" dirty="0">
                <a:solidFill>
                  <a:srgbClr val="202122"/>
                </a:solidFill>
                <a:effectLst/>
                <a:latin typeface="Arial" panose="020B0604020202020204" pitchFamily="34" charset="0"/>
              </a:rPr>
              <a:t>https://</a:t>
            </a:r>
            <a:r>
              <a:rPr lang="de-DE" b="0" i="0" u="none" strike="noStrike" dirty="0" err="1">
                <a:solidFill>
                  <a:srgbClr val="202122"/>
                </a:solidFill>
                <a:effectLst/>
                <a:latin typeface="Arial" panose="020B0604020202020204" pitchFamily="34" charset="0"/>
              </a:rPr>
              <a:t>corporate.evonik.com</a:t>
            </a:r>
            <a:r>
              <a:rPr lang="de-DE" b="0" i="0" u="none" strike="noStrike" dirty="0">
                <a:solidFill>
                  <a:srgbClr val="202122"/>
                </a:solidFill>
                <a:effectLst/>
                <a:latin typeface="Arial" panose="020B0604020202020204" pitchFamily="34" charset="0"/>
              </a:rPr>
              <a:t>/de/katalysator-versorgt-astronauten-auf-iss-mit-sauerstoff-97992.html#:~:</a:t>
            </a:r>
            <a:r>
              <a:rPr lang="de-DE" b="0" i="0" u="none" strike="noStrike" dirty="0" err="1">
                <a:solidFill>
                  <a:srgbClr val="202122"/>
                </a:solidFill>
                <a:effectLst/>
                <a:latin typeface="Arial" panose="020B0604020202020204" pitchFamily="34" charset="0"/>
              </a:rPr>
              <a:t>text</a:t>
            </a:r>
            <a:r>
              <a:rPr lang="de-DE" b="0" i="0" u="none" strike="noStrike" dirty="0">
                <a:solidFill>
                  <a:srgbClr val="202122"/>
                </a:solidFill>
                <a:effectLst/>
                <a:latin typeface="Arial" panose="020B0604020202020204" pitchFamily="34" charset="0"/>
              </a:rPr>
              <a:t>=Durch%20ein%20Elektrolyse%2DVerfahren%20wird,für%20die%20Sabatier%2DReaktion%20verwendet.</a:t>
            </a:r>
          </a:p>
          <a:p>
            <a:endParaRPr lang="de-DE" b="0" i="0" u="none" strike="noStrike" dirty="0">
              <a:solidFill>
                <a:srgbClr val="202122"/>
              </a:solidFill>
              <a:effectLst/>
              <a:latin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a:t>
            </a:fld>
            <a:endParaRPr lang="de-DE"/>
          </a:p>
        </p:txBody>
      </p:sp>
    </p:spTree>
    <p:extLst>
      <p:ext uri="{BB962C8B-B14F-4D97-AF65-F5344CB8AC3E}">
        <p14:creationId xmlns:p14="http://schemas.microsoft.com/office/powerpoint/2010/main" val="4103357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b="0" i="0" dirty="0">
                <a:solidFill>
                  <a:srgbClr val="374151"/>
                </a:solidFill>
                <a:effectLst/>
                <a:latin typeface="Söhne"/>
              </a:rPr>
              <a:t>Untersuchungen, wie die des Fraunhofer-Instituts für Bauphysik, zeigen, dass die Luftqualität in vielen Klassenzimmern in Europa, einschließlich Deutschland, oft unzureichend ist, was zu schlechten Lern- und Arbeitsbedingungen sowie gesundheitlichen Problemen führen kann. Ein kontrollierter, regelmäßiger Luftaustausch ist daher notwendig​​.</a:t>
            </a:r>
          </a:p>
          <a:p>
            <a:pPr algn="l"/>
            <a:r>
              <a:rPr lang="de-DE" b="0" i="0" dirty="0">
                <a:solidFill>
                  <a:srgbClr val="374151"/>
                </a:solidFill>
                <a:effectLst/>
                <a:latin typeface="Söhne"/>
              </a:rPr>
              <a:t>Verschiedene Studien belegen auch die Verbesserung der intellektuellen Leistungsfähigkeit bei guter Durchlüftung der Klassenräume. So führte eine Studie der Organisation „Collaborative </a:t>
            </a:r>
            <a:r>
              <a:rPr lang="de-DE" b="0" i="0" dirty="0" err="1">
                <a:solidFill>
                  <a:srgbClr val="374151"/>
                </a:solidFill>
                <a:effectLst/>
                <a:latin typeface="Söhne"/>
              </a:rPr>
              <a:t>for</a:t>
            </a:r>
            <a:r>
              <a:rPr lang="de-DE" b="0" i="0" dirty="0">
                <a:solidFill>
                  <a:srgbClr val="374151"/>
                </a:solidFill>
                <a:effectLst/>
                <a:latin typeface="Söhne"/>
              </a:rPr>
              <a:t> High Performance Schools“ zu dem Ergebnis, dass natürliche oder hybride Lüftung zu verkürzten Reaktionszeiten bei Schülern beitrug, die mathematische Aufgaben bis zu 15 Prozent schneller und Leseaufgaben bis zu 23 Prozent schneller lösten.</a:t>
            </a:r>
          </a:p>
          <a:p>
            <a:pPr algn="l"/>
            <a:endParaRPr lang="de-DE" b="0" i="0" dirty="0">
              <a:solidFill>
                <a:srgbClr val="374151"/>
              </a:solidFill>
              <a:effectLst/>
              <a:latin typeface="Söhne"/>
            </a:endParaRPr>
          </a:p>
          <a:p>
            <a:pPr algn="l"/>
            <a:r>
              <a:rPr lang="de-DE" b="0" i="0" dirty="0">
                <a:solidFill>
                  <a:srgbClr val="374151"/>
                </a:solidFill>
                <a:effectLst/>
                <a:latin typeface="Söhne"/>
              </a:rPr>
              <a:t>https://</a:t>
            </a:r>
            <a:r>
              <a:rPr lang="de-DE" b="0" i="0" dirty="0" err="1">
                <a:solidFill>
                  <a:srgbClr val="374151"/>
                </a:solidFill>
                <a:effectLst/>
                <a:latin typeface="Söhne"/>
              </a:rPr>
              <a:t>www.bba-online.de</a:t>
            </a:r>
            <a:r>
              <a:rPr lang="de-DE" b="0" i="0" dirty="0">
                <a:solidFill>
                  <a:srgbClr val="374151"/>
                </a:solidFill>
                <a:effectLst/>
                <a:latin typeface="Söhne"/>
              </a:rPr>
              <a:t>/</a:t>
            </a:r>
            <a:r>
              <a:rPr lang="de-DE" b="0" i="0" dirty="0" err="1">
                <a:solidFill>
                  <a:srgbClr val="374151"/>
                </a:solidFill>
                <a:effectLst/>
                <a:latin typeface="Söhne"/>
              </a:rPr>
              <a:t>news</a:t>
            </a:r>
            <a:r>
              <a:rPr lang="de-DE" b="0" i="0" dirty="0">
                <a:solidFill>
                  <a:srgbClr val="374151"/>
                </a:solidFill>
                <a:effectLst/>
                <a:latin typeface="Söhne"/>
              </a:rPr>
              <a:t>/raumklima-schulen/</a:t>
            </a:r>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a:t>
            </a:fld>
            <a:endParaRPr lang="de-DE"/>
          </a:p>
        </p:txBody>
      </p:sp>
    </p:spTree>
    <p:extLst>
      <p:ext uri="{BB962C8B-B14F-4D97-AF65-F5344CB8AC3E}">
        <p14:creationId xmlns:p14="http://schemas.microsoft.com/office/powerpoint/2010/main" val="544045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www.heatness.de</a:t>
            </a:r>
            <a:r>
              <a:rPr lang="de-DE" dirty="0"/>
              <a:t>/</a:t>
            </a:r>
            <a:r>
              <a:rPr lang="de-DE" dirty="0" err="1"/>
              <a:t>ratgeber</a:t>
            </a:r>
            <a:r>
              <a:rPr lang="de-DE" dirty="0"/>
              <a:t>/raumklima-verbessern/</a:t>
            </a:r>
          </a:p>
        </p:txBody>
      </p:sp>
      <p:sp>
        <p:nvSpPr>
          <p:cNvPr id="4" name="Foliennummernplatzhalter 3"/>
          <p:cNvSpPr>
            <a:spLocks noGrp="1"/>
          </p:cNvSpPr>
          <p:nvPr>
            <p:ph type="sldNum" sz="quarter" idx="5"/>
          </p:nvPr>
        </p:nvSpPr>
        <p:spPr/>
        <p:txBody>
          <a:bodyPr/>
          <a:lstStyle/>
          <a:p>
            <a:fld id="{78F714C6-2CBA-421C-97DA-EECA0D1B121A}" type="slidenum">
              <a:rPr lang="de-DE" smtClean="0"/>
              <a:t>7</a:t>
            </a:fld>
            <a:endParaRPr lang="de-DE"/>
          </a:p>
        </p:txBody>
      </p:sp>
    </p:spTree>
    <p:extLst>
      <p:ext uri="{BB962C8B-B14F-4D97-AF65-F5344CB8AC3E}">
        <p14:creationId xmlns:p14="http://schemas.microsoft.com/office/powerpoint/2010/main" val="2070862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www.bba-online.de</a:t>
            </a:r>
            <a:r>
              <a:rPr lang="de-DE" dirty="0"/>
              <a:t>/</a:t>
            </a:r>
            <a:r>
              <a:rPr lang="de-DE" dirty="0" err="1"/>
              <a:t>news</a:t>
            </a:r>
            <a:r>
              <a:rPr lang="de-DE" dirty="0"/>
              <a:t>/raumklima-schulen/#slider-intro-1</a:t>
            </a:r>
          </a:p>
        </p:txBody>
      </p:sp>
      <p:sp>
        <p:nvSpPr>
          <p:cNvPr id="4" name="Foliennummernplatzhalter 3"/>
          <p:cNvSpPr>
            <a:spLocks noGrp="1"/>
          </p:cNvSpPr>
          <p:nvPr>
            <p:ph type="sldNum" sz="quarter" idx="5"/>
          </p:nvPr>
        </p:nvSpPr>
        <p:spPr/>
        <p:txBody>
          <a:bodyPr/>
          <a:lstStyle/>
          <a:p>
            <a:fld id="{78F714C6-2CBA-421C-97DA-EECA0D1B121A}" type="slidenum">
              <a:rPr lang="de-DE" smtClean="0"/>
              <a:t>8</a:t>
            </a:fld>
            <a:endParaRPr lang="de-DE"/>
          </a:p>
        </p:txBody>
      </p:sp>
    </p:spTree>
    <p:extLst>
      <p:ext uri="{BB962C8B-B14F-4D97-AF65-F5344CB8AC3E}">
        <p14:creationId xmlns:p14="http://schemas.microsoft.com/office/powerpoint/2010/main" val="3080102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ts val="4300"/>
              </a:lnSpc>
              <a:spcBef>
                <a:spcPts val="0"/>
              </a:spcBef>
              <a:buNone/>
            </a:pPr>
            <a:r>
              <a:rPr lang="de-DE" sz="1800" dirty="0">
                <a:cs typeface="Calibri"/>
              </a:rPr>
              <a:t>https://</a:t>
            </a:r>
            <a:r>
              <a:rPr lang="de-DE" sz="1800" dirty="0" err="1">
                <a:cs typeface="Calibri"/>
              </a:rPr>
              <a:t>gi.de</a:t>
            </a:r>
            <a:r>
              <a:rPr lang="de-DE" sz="1800" dirty="0">
                <a:cs typeface="Calibri"/>
              </a:rPr>
              <a:t>/</a:t>
            </a:r>
            <a:r>
              <a:rPr lang="de-DE" sz="1800" dirty="0" err="1">
                <a:cs typeface="Calibri"/>
              </a:rPr>
              <a:t>verleih</a:t>
            </a:r>
            <a:r>
              <a:rPr lang="de-DE" sz="1800" dirty="0">
                <a:cs typeface="Calibri"/>
              </a:rPr>
              <a:t>/material</a:t>
            </a:r>
          </a:p>
        </p:txBody>
      </p:sp>
      <p:sp>
        <p:nvSpPr>
          <p:cNvPr id="4" name="Foliennummernplatzhalter 3"/>
          <p:cNvSpPr>
            <a:spLocks noGrp="1"/>
          </p:cNvSpPr>
          <p:nvPr>
            <p:ph type="sldNum" sz="quarter" idx="10"/>
          </p:nvPr>
        </p:nvSpPr>
        <p:spPr/>
        <p:txBody>
          <a:bodyPr/>
          <a:lstStyle/>
          <a:p>
            <a:fld id="{78F714C6-2CBA-421C-97DA-EECA0D1B121A}" type="slidenum">
              <a:rPr lang="de-DE" smtClean="0"/>
              <a:t>10</a:t>
            </a:fld>
            <a:endParaRPr lang="de-DE"/>
          </a:p>
        </p:txBody>
      </p:sp>
    </p:spTree>
    <p:extLst>
      <p:ext uri="{BB962C8B-B14F-4D97-AF65-F5344CB8AC3E}">
        <p14:creationId xmlns:p14="http://schemas.microsoft.com/office/powerpoint/2010/main" val="151373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i="0" u="none" strike="noStrike" dirty="0">
                <a:solidFill>
                  <a:srgbClr val="000000"/>
                </a:solidFill>
                <a:effectLst/>
                <a:latin typeface="BrixSlab-Regular"/>
              </a:rPr>
              <a:t>Die </a:t>
            </a:r>
            <a:r>
              <a:rPr lang="de-DE" b="0" i="0" u="none" strike="noStrike" dirty="0" err="1">
                <a:solidFill>
                  <a:srgbClr val="000000"/>
                </a:solidFill>
                <a:effectLst/>
                <a:latin typeface="BrixSlab-Regular"/>
              </a:rPr>
              <a:t>senseBox</a:t>
            </a:r>
            <a:r>
              <a:rPr lang="de-DE" b="0" i="0" u="none" strike="noStrike" dirty="0">
                <a:solidFill>
                  <a:srgbClr val="000000"/>
                </a:solidFill>
                <a:effectLst/>
                <a:latin typeface="BrixSlab-Regular"/>
              </a:rPr>
              <a:t> MCU ist das Herzstück der </a:t>
            </a:r>
            <a:r>
              <a:rPr lang="de-DE" b="0" i="0" u="none" strike="noStrike" dirty="0" err="1">
                <a:solidFill>
                  <a:srgbClr val="000000"/>
                </a:solidFill>
                <a:effectLst/>
                <a:latin typeface="BrixSlab-Regular"/>
              </a:rPr>
              <a:t>senseBox</a:t>
            </a:r>
            <a:r>
              <a:rPr lang="de-DE" b="0" i="0" u="none" strike="noStrike" dirty="0">
                <a:solidFill>
                  <a:srgbClr val="000000"/>
                </a:solidFill>
                <a:effectLst/>
                <a:latin typeface="BrixSlab-Regular"/>
              </a:rPr>
              <a:t> und besitzt eine Vielzahl von Anschlussmöglichkeiten. </a:t>
            </a:r>
            <a:r>
              <a:rPr lang="de-DE" b="0" i="0" u="none" strike="noStrike" dirty="0">
                <a:solidFill>
                  <a:srgbClr val="222222"/>
                </a:solidFill>
                <a:effectLst/>
                <a:latin typeface="myriad-pro"/>
              </a:rPr>
              <a:t>Der </a:t>
            </a:r>
            <a:r>
              <a:rPr lang="de-DE" b="0" i="0" u="none" strike="noStrike" dirty="0" err="1">
                <a:solidFill>
                  <a:srgbClr val="222222"/>
                </a:solidFill>
                <a:effectLst/>
                <a:latin typeface="myriad-pro"/>
              </a:rPr>
              <a:t>senseBox</a:t>
            </a:r>
            <a:r>
              <a:rPr lang="de-DE" b="0" i="0" u="none" strike="noStrike" dirty="0">
                <a:solidFill>
                  <a:srgbClr val="222222"/>
                </a:solidFill>
                <a:effectLst/>
                <a:latin typeface="myriad-pro"/>
              </a:rPr>
              <a:t>-Microcontroller ist speziell für die Bedürfnisse der </a:t>
            </a:r>
            <a:r>
              <a:rPr lang="de-DE" b="0" i="0" u="none" strike="noStrike" dirty="0" err="1">
                <a:solidFill>
                  <a:srgbClr val="222222"/>
                </a:solidFill>
                <a:effectLst/>
                <a:latin typeface="myriad-pro"/>
              </a:rPr>
              <a:t>senseBox</a:t>
            </a:r>
            <a:r>
              <a:rPr lang="de-DE" b="0" i="0" u="none" strike="noStrike" dirty="0">
                <a:solidFill>
                  <a:srgbClr val="222222"/>
                </a:solidFill>
                <a:effectLst/>
                <a:latin typeface="myriad-pro"/>
              </a:rPr>
              <a:t> entwickelt. Deshalb hat der Microcontroller insbesondere drei Eigenschaften: er ist schnell, energiesparend und hat einen großen Programmspeicher.</a:t>
            </a:r>
            <a:endParaRPr lang="de-DE" dirty="0"/>
          </a:p>
          <a:p>
            <a:endParaRPr lang="de-DE" dirty="0"/>
          </a:p>
          <a:p>
            <a:r>
              <a:rPr lang="de-DE" dirty="0"/>
              <a:t>Bild: https://</a:t>
            </a:r>
            <a:r>
              <a:rPr lang="de-DE" dirty="0" err="1"/>
              <a:t>sensebox.github.io</a:t>
            </a:r>
            <a:r>
              <a:rPr lang="de-DE" dirty="0"/>
              <a:t>/books-v2/</a:t>
            </a:r>
            <a:r>
              <a:rPr lang="de-DE" dirty="0" err="1"/>
              <a:t>blockly</a:t>
            </a:r>
            <a:r>
              <a:rPr lang="de-DE" dirty="0"/>
              <a:t>/de/</a:t>
            </a:r>
            <a:r>
              <a:rPr lang="de-DE" dirty="0" err="1"/>
              <a:t>uebersicht</a:t>
            </a:r>
            <a:r>
              <a:rPr lang="de-DE" dirty="0"/>
              <a:t>/</a:t>
            </a:r>
            <a:r>
              <a:rPr lang="de-DE" dirty="0" err="1"/>
              <a:t>sensebox_components.html</a:t>
            </a:r>
            <a:endParaRPr lang="de-DE" dirty="0"/>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11</a:t>
            </a:fld>
            <a:endParaRPr lang="de-DE"/>
          </a:p>
        </p:txBody>
      </p:sp>
    </p:spTree>
    <p:extLst>
      <p:ext uri="{BB962C8B-B14F-4D97-AF65-F5344CB8AC3E}">
        <p14:creationId xmlns:p14="http://schemas.microsoft.com/office/powerpoint/2010/main" val="963348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Bilder: https://</a:t>
            </a:r>
            <a:r>
              <a:rPr lang="de-DE" dirty="0" err="1"/>
              <a:t>sensebox.github.io</a:t>
            </a:r>
            <a:r>
              <a:rPr lang="de-DE" dirty="0"/>
              <a:t>/books-v2/</a:t>
            </a:r>
            <a:r>
              <a:rPr lang="de-DE" dirty="0" err="1"/>
              <a:t>blockly</a:t>
            </a:r>
            <a:r>
              <a:rPr lang="de-DE" dirty="0"/>
              <a:t>/de/</a:t>
            </a:r>
            <a:r>
              <a:rPr lang="de-DE" dirty="0" err="1"/>
              <a:t>uebersicht</a:t>
            </a:r>
            <a:r>
              <a:rPr lang="de-DE" dirty="0"/>
              <a:t>/</a:t>
            </a:r>
            <a:r>
              <a:rPr lang="de-DE" dirty="0" err="1"/>
              <a:t>sensebox_components.html</a:t>
            </a:r>
            <a:endParaRPr lang="de-DE" dirty="0"/>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12</a:t>
            </a:fld>
            <a:endParaRPr lang="de-DE"/>
          </a:p>
        </p:txBody>
      </p:sp>
    </p:spTree>
    <p:extLst>
      <p:ext uri="{BB962C8B-B14F-4D97-AF65-F5344CB8AC3E}">
        <p14:creationId xmlns:p14="http://schemas.microsoft.com/office/powerpoint/2010/main" val="2565098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1524016E-2164-FDAA-5A83-BA2D6960F679}"/>
              </a:ext>
            </a:extLst>
          </p:cNvPr>
          <p:cNvSpPr>
            <a:spLocks noGrp="1"/>
          </p:cNvSpPr>
          <p:nvPr>
            <p:ph type="title"/>
          </p:nvPr>
        </p:nvSpPr>
        <p:spPr>
          <a:xfrm>
            <a:off x="220392" y="152082"/>
            <a:ext cx="8806779" cy="701402"/>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719597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ECC4E-EC22-4205-B453-B4AC231EB04E}"/>
              </a:ext>
            </a:extLst>
          </p:cNvPr>
          <p:cNvSpPr>
            <a:spLocks noGrp="1"/>
          </p:cNvSpPr>
          <p:nvPr>
            <p:ph type="title"/>
          </p:nvPr>
        </p:nvSpPr>
        <p:spPr/>
        <p:txBody>
          <a:bodyPr/>
          <a:lstStyle/>
          <a:p>
            <a:r>
              <a:rPr lang="de-DE"/>
              <a:t>Titelmasterformat durch Klicken bearbeiten</a:t>
            </a:r>
          </a:p>
        </p:txBody>
      </p:sp>
      <p:sp>
        <p:nvSpPr>
          <p:cNvPr id="3" name="Vertikaler Textplatzhalter 2">
            <a:extLst>
              <a:ext uri="{FF2B5EF4-FFF2-40B4-BE49-F238E27FC236}">
                <a16:creationId xmlns:a16="http://schemas.microsoft.com/office/drawing/2014/main" id="{B16A626F-B8D1-425A-969C-4B2F315CF4BE}"/>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5421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B370BF0-0E8E-4164-9D28-DD6A6A45E06E}"/>
              </a:ext>
            </a:extLst>
          </p:cNvPr>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a:extLst>
              <a:ext uri="{FF2B5EF4-FFF2-40B4-BE49-F238E27FC236}">
                <a16:creationId xmlns:a16="http://schemas.microsoft.com/office/drawing/2014/main" id="{DD3CF92E-DC51-47F0-86ED-226D3AEA001D}"/>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92631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folie">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CA01ABCF-D037-4D15-B9DF-294AF0072B63}"/>
              </a:ext>
            </a:extLst>
          </p:cNvPr>
          <p:cNvSpPr>
            <a:spLocks noGrp="1"/>
          </p:cNvSpPr>
          <p:nvPr>
            <p:ph type="ftr" sz="quarter" idx="10"/>
          </p:nvPr>
        </p:nvSpPr>
        <p:spPr/>
        <p:txBody>
          <a:bodyPr/>
          <a:lstStyle/>
          <a:p>
            <a:pPr algn="l"/>
            <a:r>
              <a:rPr lang="de-DE"/>
              <a:t>Arduino Kurs | Grundlagen Mikrocontroller</a:t>
            </a:r>
          </a:p>
        </p:txBody>
      </p:sp>
      <p:sp>
        <p:nvSpPr>
          <p:cNvPr id="4" name="Foliennummernplatzhalter 3">
            <a:extLst>
              <a:ext uri="{FF2B5EF4-FFF2-40B4-BE49-F238E27FC236}">
                <a16:creationId xmlns:a16="http://schemas.microsoft.com/office/drawing/2014/main" id="{59B46F70-2FCF-4FFD-87B5-6E842B48D608}"/>
              </a:ext>
            </a:extLst>
          </p:cNvPr>
          <p:cNvSpPr>
            <a:spLocks noGrp="1"/>
          </p:cNvSpPr>
          <p:nvPr>
            <p:ph type="sldNum" sz="quarter" idx="11"/>
          </p:nvPr>
        </p:nvSpPr>
        <p:spPr/>
        <p:txBody>
          <a:bodyPr/>
          <a:lstStyle/>
          <a:p>
            <a:fld id="{0913E530-2E57-4EF7-981A-342AC3921A5E}" type="slidenum">
              <a:rPr lang="de-DE" smtClean="0"/>
              <a:t>‹Nr.›</a:t>
            </a:fld>
            <a:endParaRPr lang="de-DE"/>
          </a:p>
        </p:txBody>
      </p:sp>
      <p:sp>
        <p:nvSpPr>
          <p:cNvPr id="13" name="Title 1">
            <a:extLst>
              <a:ext uri="{FF2B5EF4-FFF2-40B4-BE49-F238E27FC236}">
                <a16:creationId xmlns:a16="http://schemas.microsoft.com/office/drawing/2014/main" id="{D42FEF8B-00AC-42CA-97EE-FB8126AF2085}"/>
              </a:ext>
            </a:extLst>
          </p:cNvPr>
          <p:cNvSpPr>
            <a:spLocks noGrp="1"/>
          </p:cNvSpPr>
          <p:nvPr>
            <p:ph type="title" hasCustomPrompt="1"/>
          </p:nvPr>
        </p:nvSpPr>
        <p:spPr>
          <a:xfrm>
            <a:off x="848911" y="154032"/>
            <a:ext cx="9133290" cy="887832"/>
          </a:xfrm>
        </p:spPr>
        <p:txBody>
          <a:bodyPr>
            <a:normAutofit/>
          </a:bodyPr>
          <a:lstStyle>
            <a:lvl1pPr>
              <a:defRPr sz="3600"/>
            </a:lvl1pPr>
          </a:lstStyle>
          <a:p>
            <a:r>
              <a:rPr lang="de-DE"/>
              <a:t>Kapitelüberschrift</a:t>
            </a:r>
            <a:endParaRPr lang="en-US"/>
          </a:p>
        </p:txBody>
      </p:sp>
      <p:sp>
        <p:nvSpPr>
          <p:cNvPr id="7" name="Rechteck 6">
            <a:extLst>
              <a:ext uri="{FF2B5EF4-FFF2-40B4-BE49-F238E27FC236}">
                <a16:creationId xmlns:a16="http://schemas.microsoft.com/office/drawing/2014/main" id="{66B277CE-22C2-494A-90F7-612EBC241FA6}"/>
              </a:ext>
            </a:extLst>
          </p:cNvPr>
          <p:cNvSpPr/>
          <p:nvPr userDrawn="1"/>
        </p:nvSpPr>
        <p:spPr>
          <a:xfrm>
            <a:off x="678376" y="154032"/>
            <a:ext cx="56270" cy="887832"/>
          </a:xfrm>
          <a:prstGeom prst="rect">
            <a:avLst/>
          </a:prstGeom>
          <a:solidFill>
            <a:srgbClr val="DF1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Textplatzhalter 8">
            <a:extLst>
              <a:ext uri="{FF2B5EF4-FFF2-40B4-BE49-F238E27FC236}">
                <a16:creationId xmlns:a16="http://schemas.microsoft.com/office/drawing/2014/main" id="{F629CFB2-EA39-456A-AC43-129BB4407D3A}"/>
              </a:ext>
            </a:extLst>
          </p:cNvPr>
          <p:cNvSpPr>
            <a:spLocks noGrp="1"/>
          </p:cNvSpPr>
          <p:nvPr>
            <p:ph type="body" sz="quarter" idx="13"/>
          </p:nvPr>
        </p:nvSpPr>
        <p:spPr>
          <a:xfrm>
            <a:off x="847968" y="1682749"/>
            <a:ext cx="5316923" cy="900000"/>
          </a:xfrm>
          <a:prstGeom prst="roundRect">
            <a:avLst/>
          </a:prstGeom>
          <a:noFill/>
          <a:ln w="63500">
            <a:solidFill>
              <a:schemeClr val="accent6"/>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4" name="Textplatzhalter 8">
            <a:extLst>
              <a:ext uri="{FF2B5EF4-FFF2-40B4-BE49-F238E27FC236}">
                <a16:creationId xmlns:a16="http://schemas.microsoft.com/office/drawing/2014/main" id="{D1A897C7-53CB-4B11-BD71-498D45CBD93B}"/>
              </a:ext>
            </a:extLst>
          </p:cNvPr>
          <p:cNvSpPr>
            <a:spLocks noGrp="1"/>
          </p:cNvSpPr>
          <p:nvPr>
            <p:ph type="body" sz="quarter" idx="14"/>
          </p:nvPr>
        </p:nvSpPr>
        <p:spPr>
          <a:xfrm>
            <a:off x="847968" y="2799108"/>
            <a:ext cx="5316923" cy="900000"/>
          </a:xfrm>
          <a:prstGeom prst="roundRect">
            <a:avLst>
              <a:gd name="adj" fmla="val 16667"/>
            </a:avLst>
          </a:prstGeom>
          <a:noFill/>
          <a:ln w="63500">
            <a:solidFill>
              <a:schemeClr val="accent2"/>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1" name="Bildplatzhalter 10">
            <a:extLst>
              <a:ext uri="{FF2B5EF4-FFF2-40B4-BE49-F238E27FC236}">
                <a16:creationId xmlns:a16="http://schemas.microsoft.com/office/drawing/2014/main" id="{4460107D-B4BA-4BFC-A0C2-31AAB9AB4791}"/>
              </a:ext>
            </a:extLst>
          </p:cNvPr>
          <p:cNvSpPr>
            <a:spLocks noGrp="1"/>
          </p:cNvSpPr>
          <p:nvPr>
            <p:ph type="pic" sz="quarter" idx="15"/>
          </p:nvPr>
        </p:nvSpPr>
        <p:spPr>
          <a:xfrm>
            <a:off x="6775939" y="1682751"/>
            <a:ext cx="4568092" cy="3949701"/>
          </a:xfrm>
        </p:spPr>
        <p:txBody>
          <a:bodyPr/>
          <a:lstStyle>
            <a:lvl1pPr marL="0" indent="0">
              <a:buNone/>
              <a:defRPr/>
            </a:lvl1pPr>
          </a:lstStyle>
          <a:p>
            <a:endParaRPr lang="de-DE"/>
          </a:p>
        </p:txBody>
      </p:sp>
      <p:sp>
        <p:nvSpPr>
          <p:cNvPr id="10" name="Textplatzhalter 8">
            <a:extLst>
              <a:ext uri="{FF2B5EF4-FFF2-40B4-BE49-F238E27FC236}">
                <a16:creationId xmlns:a16="http://schemas.microsoft.com/office/drawing/2014/main" id="{FD43516C-84D4-42EE-BF27-77D1DB2DBDBD}"/>
              </a:ext>
            </a:extLst>
          </p:cNvPr>
          <p:cNvSpPr>
            <a:spLocks noGrp="1"/>
          </p:cNvSpPr>
          <p:nvPr>
            <p:ph type="body" sz="quarter" idx="16"/>
          </p:nvPr>
        </p:nvSpPr>
        <p:spPr>
          <a:xfrm>
            <a:off x="838199" y="3915467"/>
            <a:ext cx="5316923" cy="900000"/>
          </a:xfrm>
          <a:prstGeom prst="roundRect">
            <a:avLst/>
          </a:prstGeom>
          <a:noFill/>
          <a:ln w="63500">
            <a:solidFill>
              <a:srgbClr val="FF0000"/>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2" name="Textplatzhalter 8">
            <a:extLst>
              <a:ext uri="{FF2B5EF4-FFF2-40B4-BE49-F238E27FC236}">
                <a16:creationId xmlns:a16="http://schemas.microsoft.com/office/drawing/2014/main" id="{EB32F929-520A-4401-A2F3-433E2918C641}"/>
              </a:ext>
            </a:extLst>
          </p:cNvPr>
          <p:cNvSpPr>
            <a:spLocks noGrp="1"/>
          </p:cNvSpPr>
          <p:nvPr>
            <p:ph type="body" sz="quarter" idx="17"/>
          </p:nvPr>
        </p:nvSpPr>
        <p:spPr>
          <a:xfrm>
            <a:off x="847968" y="5031826"/>
            <a:ext cx="5316923" cy="900000"/>
          </a:xfrm>
          <a:prstGeom prst="roundRect">
            <a:avLst/>
          </a:prstGeom>
          <a:noFill/>
          <a:ln w="63500">
            <a:solidFill>
              <a:schemeClr val="accent1"/>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Tree>
    <p:extLst>
      <p:ext uri="{BB962C8B-B14F-4D97-AF65-F5344CB8AC3E}">
        <p14:creationId xmlns:p14="http://schemas.microsoft.com/office/powerpoint/2010/main" val="2199040967"/>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2A4AA9-F5B3-4A6A-80A8-3F6A79B998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1D494149-971B-4FDC-9C3A-0238856C4D7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a:extLst>
              <a:ext uri="{FF2B5EF4-FFF2-40B4-BE49-F238E27FC236}">
                <a16:creationId xmlns:a16="http://schemas.microsoft.com/office/drawing/2014/main" id="{191A5A27-1559-49E3-84D9-FA35F71DA945}"/>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19.12.23</a:t>
            </a:fld>
            <a:endParaRPr lang="de-DE"/>
          </a:p>
        </p:txBody>
      </p:sp>
      <p:sp>
        <p:nvSpPr>
          <p:cNvPr id="5" name="Fußzeilenplatzhalter 4">
            <a:extLst>
              <a:ext uri="{FF2B5EF4-FFF2-40B4-BE49-F238E27FC236}">
                <a16:creationId xmlns:a16="http://schemas.microsoft.com/office/drawing/2014/main" id="{DE30F437-C052-4E66-95A8-CBADD1C682E8}"/>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5C5D7123-7599-4C7A-9A3C-813A6881C004}"/>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2608080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93A6BB-E199-42FC-9F0C-CDBB7E1AC92B}"/>
              </a:ext>
            </a:extLst>
          </p:cNvPr>
          <p:cNvSpPr>
            <a:spLocks noGrp="1"/>
          </p:cNvSpPr>
          <p:nvPr>
            <p:ph type="title"/>
          </p:nvPr>
        </p:nvSpPr>
        <p:spPr>
          <a:xfrm>
            <a:off x="838200" y="365125"/>
            <a:ext cx="10515600" cy="1325563"/>
          </a:xfrm>
          <a:prstGeom prst="rect">
            <a:avLst/>
          </a:prstGeom>
        </p:spPr>
        <p:txBody>
          <a:bodyPr/>
          <a:lstStyle/>
          <a:p>
            <a:r>
              <a:rPr lang="de-DE"/>
              <a:t>Titelmasterformat durch Klicken bearbeiten</a:t>
            </a:r>
          </a:p>
        </p:txBody>
      </p:sp>
      <p:sp>
        <p:nvSpPr>
          <p:cNvPr id="3" name="Inhaltsplatzhalter 2">
            <a:extLst>
              <a:ext uri="{FF2B5EF4-FFF2-40B4-BE49-F238E27FC236}">
                <a16:creationId xmlns:a16="http://schemas.microsoft.com/office/drawing/2014/main" id="{FCA92BF2-376C-4BD8-A5F1-870EC4A1FE6C}"/>
              </a:ext>
            </a:extLst>
          </p:cNvPr>
          <p:cNvSpPr>
            <a:spLocks noGrp="1"/>
          </p:cNvSpPr>
          <p:nvPr>
            <p:ph idx="1"/>
          </p:nvPr>
        </p:nvSpPr>
        <p:spPr>
          <a:xfrm>
            <a:off x="838200" y="1825625"/>
            <a:ext cx="7463971" cy="482146"/>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B2B8301-D31A-411C-B6DD-6683941B4758}"/>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19.12.23</a:t>
            </a:fld>
            <a:endParaRPr lang="de-DE"/>
          </a:p>
        </p:txBody>
      </p:sp>
      <p:sp>
        <p:nvSpPr>
          <p:cNvPr id="5" name="Fußzeilenplatzhalter 4">
            <a:extLst>
              <a:ext uri="{FF2B5EF4-FFF2-40B4-BE49-F238E27FC236}">
                <a16:creationId xmlns:a16="http://schemas.microsoft.com/office/drawing/2014/main" id="{AB9FBD18-2ACD-48E7-9BEC-1383C46CB335}"/>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4038CB19-E981-49AA-B75A-1E1A4CEFA751}"/>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9193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el &amp; Aufzähl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9843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B32E15E-BDA2-EE5F-69EB-2D39B632D10A}"/>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263828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333A7E3-2601-4D1F-9F42-CE3819F6DB25}"/>
              </a:ext>
            </a:extLst>
          </p:cNvPr>
          <p:cNvSpPr>
            <a:spLocks noGrp="1"/>
          </p:cNvSpPr>
          <p:nvPr>
            <p:ph idx="1"/>
          </p:nvPr>
        </p:nvSpPr>
        <p:spPr>
          <a:xfrm>
            <a:off x="838200" y="1123720"/>
            <a:ext cx="10515600" cy="4754566"/>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platzhalter 1">
            <a:extLst>
              <a:ext uri="{FF2B5EF4-FFF2-40B4-BE49-F238E27FC236}">
                <a16:creationId xmlns:a16="http://schemas.microsoft.com/office/drawing/2014/main" id="{90B599AA-D7AA-566E-59FC-5271737BA07F}"/>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70883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56E54D-AF16-4AD6-A9B2-882F105EBDDC}"/>
              </a:ext>
            </a:extLst>
          </p:cNvPr>
          <p:cNvSpPr>
            <a:spLocks noGrp="1"/>
          </p:cNvSpPr>
          <p:nvPr>
            <p:ph type="ctrTitle"/>
          </p:nvPr>
        </p:nvSpPr>
        <p:spPr>
          <a:xfrm>
            <a:off x="1550125" y="1435872"/>
            <a:ext cx="9144000" cy="2387600"/>
          </a:xfr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E1B938AA-0FCE-4940-A77E-22BF359D213B}"/>
              </a:ext>
            </a:extLst>
          </p:cNvPr>
          <p:cNvSpPr>
            <a:spLocks noGrp="1"/>
          </p:cNvSpPr>
          <p:nvPr>
            <p:ph type="subTitle" idx="1"/>
          </p:nvPr>
        </p:nvSpPr>
        <p:spPr>
          <a:xfrm>
            <a:off x="1550125" y="3915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Tree>
    <p:extLst>
      <p:ext uri="{BB962C8B-B14F-4D97-AF65-F5344CB8AC3E}">
        <p14:creationId xmlns:p14="http://schemas.microsoft.com/office/powerpoint/2010/main" val="2904639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2DE739-F3E8-4AA8-B266-DCB620FA5721}"/>
              </a:ext>
            </a:extLst>
          </p:cNvPr>
          <p:cNvSpPr>
            <a:spLocks noGrp="1"/>
          </p:cNvSpPr>
          <p:nvPr>
            <p:ph type="title"/>
          </p:nvPr>
        </p:nvSpPr>
        <p:spPr>
          <a:xfrm>
            <a:off x="838200" y="1383166"/>
            <a:ext cx="10515600" cy="2852737"/>
          </a:xfrm>
        </p:spPr>
        <p:txBody>
          <a:bodyPr anchor="b"/>
          <a:lstStyle>
            <a:lvl1pPr>
              <a:defRPr sz="6000"/>
            </a:lvl1pPr>
          </a:lstStyle>
          <a:p>
            <a:r>
              <a:rPr lang="de-DE"/>
              <a:t>Titelmasterformat durch Klicken bearbeiten</a:t>
            </a:r>
          </a:p>
        </p:txBody>
      </p:sp>
      <p:sp>
        <p:nvSpPr>
          <p:cNvPr id="3" name="Textplatzhalter 2">
            <a:extLst>
              <a:ext uri="{FF2B5EF4-FFF2-40B4-BE49-F238E27FC236}">
                <a16:creationId xmlns:a16="http://schemas.microsoft.com/office/drawing/2014/main" id="{729B51C9-7E34-4FEA-A3D5-169333ADF10B}"/>
              </a:ext>
            </a:extLst>
          </p:cNvPr>
          <p:cNvSpPr>
            <a:spLocks noGrp="1"/>
          </p:cNvSpPr>
          <p:nvPr>
            <p:ph type="body" idx="1"/>
          </p:nvPr>
        </p:nvSpPr>
        <p:spPr>
          <a:xfrm>
            <a:off x="838200" y="4641715"/>
            <a:ext cx="10515600" cy="132801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3218127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F5AF2E0E-1096-4E71-8682-F5F2B84456AD}"/>
              </a:ext>
            </a:extLst>
          </p:cNvPr>
          <p:cNvSpPr>
            <a:spLocks noGrp="1"/>
          </p:cNvSpPr>
          <p:nvPr>
            <p:ph sz="half" idx="1"/>
          </p:nvPr>
        </p:nvSpPr>
        <p:spPr>
          <a:xfrm>
            <a:off x="838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09C6A1F-AB38-45B2-87E5-11512F617089}"/>
              </a:ext>
            </a:extLst>
          </p:cNvPr>
          <p:cNvSpPr>
            <a:spLocks noGrp="1"/>
          </p:cNvSpPr>
          <p:nvPr>
            <p:ph sz="half" idx="2"/>
          </p:nvPr>
        </p:nvSpPr>
        <p:spPr>
          <a:xfrm>
            <a:off x="6172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98219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4E5C-25CA-40FD-84C0-9F3DBCD5FF7C}"/>
              </a:ext>
            </a:extLst>
          </p:cNvPr>
          <p:cNvSpPr>
            <a:spLocks noGrp="1"/>
          </p:cNvSpPr>
          <p:nvPr>
            <p:ph type="title"/>
          </p:nvPr>
        </p:nvSpPr>
        <p:spPr>
          <a:xfrm>
            <a:off x="838200" y="1384663"/>
            <a:ext cx="10515600" cy="710974"/>
          </a:xfrm>
        </p:spPr>
        <p:txBody>
          <a:bodyPr/>
          <a:lstStyle/>
          <a:p>
            <a:r>
              <a:rPr lang="de-DE"/>
              <a:t>Titelmasterformat durch Klicken bearbeiten</a:t>
            </a:r>
          </a:p>
        </p:txBody>
      </p:sp>
      <p:sp>
        <p:nvSpPr>
          <p:cNvPr id="3" name="Textplatzhalter 2">
            <a:extLst>
              <a:ext uri="{FF2B5EF4-FFF2-40B4-BE49-F238E27FC236}">
                <a16:creationId xmlns:a16="http://schemas.microsoft.com/office/drawing/2014/main" id="{C5050927-E027-4946-9D9C-556AAC6A8908}"/>
              </a:ext>
            </a:extLst>
          </p:cNvPr>
          <p:cNvSpPr>
            <a:spLocks noGrp="1"/>
          </p:cNvSpPr>
          <p:nvPr>
            <p:ph type="body" idx="1"/>
          </p:nvPr>
        </p:nvSpPr>
        <p:spPr>
          <a:xfrm>
            <a:off x="838200" y="2262324"/>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447CF408-DC45-4564-A672-B13FD328DC6C}"/>
              </a:ext>
            </a:extLst>
          </p:cNvPr>
          <p:cNvSpPr>
            <a:spLocks noGrp="1"/>
          </p:cNvSpPr>
          <p:nvPr>
            <p:ph sz="half" idx="2"/>
          </p:nvPr>
        </p:nvSpPr>
        <p:spPr>
          <a:xfrm>
            <a:off x="838200" y="2910024"/>
            <a:ext cx="5157787"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87A9FB1-4A79-4660-9C8D-45B0CFDE7713}"/>
              </a:ext>
            </a:extLst>
          </p:cNvPr>
          <p:cNvSpPr>
            <a:spLocks noGrp="1"/>
          </p:cNvSpPr>
          <p:nvPr>
            <p:ph type="body" sz="quarter" idx="3"/>
          </p:nvPr>
        </p:nvSpPr>
        <p:spPr>
          <a:xfrm>
            <a:off x="6170612" y="2262324"/>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5795E703-7F96-457C-A8DD-90472AF8CCF1}"/>
              </a:ext>
            </a:extLst>
          </p:cNvPr>
          <p:cNvSpPr>
            <a:spLocks noGrp="1"/>
          </p:cNvSpPr>
          <p:nvPr>
            <p:ph sz="quarter" idx="4"/>
          </p:nvPr>
        </p:nvSpPr>
        <p:spPr>
          <a:xfrm>
            <a:off x="6170612" y="2910024"/>
            <a:ext cx="5183188"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0624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907A5-0B1A-49BB-B0C6-98181B9AB2AB}"/>
              </a:ext>
            </a:extLst>
          </p:cNvPr>
          <p:cNvSpPr>
            <a:spLocks noGrp="1"/>
          </p:cNvSpPr>
          <p:nvPr>
            <p:ph type="title"/>
          </p:nvPr>
        </p:nvSpPr>
        <p:spPr>
          <a:xfrm>
            <a:off x="838200" y="1436914"/>
            <a:ext cx="3932237" cy="1600200"/>
          </a:xfrm>
        </p:spPr>
        <p:txBody>
          <a:bodyPr anchor="b"/>
          <a:lstStyle>
            <a:lvl1pPr>
              <a:defRPr sz="3200"/>
            </a:lvl1pPr>
          </a:lstStyle>
          <a:p>
            <a:r>
              <a:rPr lang="de-DE"/>
              <a:t>Titelmasterformat durch Klicken bearbeiten</a:t>
            </a:r>
          </a:p>
        </p:txBody>
      </p:sp>
      <p:sp>
        <p:nvSpPr>
          <p:cNvPr id="3" name="Inhaltsplatzhalter 2">
            <a:extLst>
              <a:ext uri="{FF2B5EF4-FFF2-40B4-BE49-F238E27FC236}">
                <a16:creationId xmlns:a16="http://schemas.microsoft.com/office/drawing/2014/main" id="{AF54C253-0D84-4943-A845-319C98F70939}"/>
              </a:ext>
            </a:extLst>
          </p:cNvPr>
          <p:cNvSpPr>
            <a:spLocks noGrp="1"/>
          </p:cNvSpPr>
          <p:nvPr>
            <p:ph idx="1"/>
          </p:nvPr>
        </p:nvSpPr>
        <p:spPr>
          <a:xfrm>
            <a:off x="5183188" y="1449977"/>
            <a:ext cx="6172200" cy="4411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17E4B53-B013-43FB-93C7-DF4F6F713268}"/>
              </a:ext>
            </a:extLst>
          </p:cNvPr>
          <p:cNvSpPr>
            <a:spLocks noGrp="1"/>
          </p:cNvSpPr>
          <p:nvPr>
            <p:ph type="body" sz="half" idx="2"/>
          </p:nvPr>
        </p:nvSpPr>
        <p:spPr>
          <a:xfrm>
            <a:off x="839788" y="3050176"/>
            <a:ext cx="3932237" cy="2818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302676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479BE0-F15B-4093-89CA-0E661F0D0177}"/>
              </a:ext>
            </a:extLst>
          </p:cNvPr>
          <p:cNvSpPr>
            <a:spLocks noGrp="1"/>
          </p:cNvSpPr>
          <p:nvPr>
            <p:ph type="title"/>
          </p:nvPr>
        </p:nvSpPr>
        <p:spPr>
          <a:xfrm>
            <a:off x="839788" y="1476103"/>
            <a:ext cx="3932237" cy="1600200"/>
          </a:xfrm>
        </p:spPr>
        <p:txBody>
          <a:bodyPr anchor="b"/>
          <a:lstStyle>
            <a:lvl1pPr>
              <a:defRPr sz="3200"/>
            </a:lvl1pPr>
          </a:lstStyle>
          <a:p>
            <a:r>
              <a:rPr lang="de-DE"/>
              <a:t>Titelmasterformat durch Klicken bearbeiten</a:t>
            </a:r>
          </a:p>
        </p:txBody>
      </p:sp>
      <p:sp>
        <p:nvSpPr>
          <p:cNvPr id="3" name="Bildplatzhalter 2">
            <a:extLst>
              <a:ext uri="{FF2B5EF4-FFF2-40B4-BE49-F238E27FC236}">
                <a16:creationId xmlns:a16="http://schemas.microsoft.com/office/drawing/2014/main" id="{67EB17FC-4ECA-460E-95DA-E9C6F466363C}"/>
              </a:ext>
            </a:extLst>
          </p:cNvPr>
          <p:cNvSpPr>
            <a:spLocks noGrp="1"/>
          </p:cNvSpPr>
          <p:nvPr>
            <p:ph type="pic" idx="1"/>
          </p:nvPr>
        </p:nvSpPr>
        <p:spPr>
          <a:xfrm>
            <a:off x="5183188" y="1476103"/>
            <a:ext cx="6172200" cy="43849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C3F89445-E7B4-442E-A902-47C06753C6CE}"/>
              </a:ext>
            </a:extLst>
          </p:cNvPr>
          <p:cNvSpPr>
            <a:spLocks noGrp="1"/>
          </p:cNvSpPr>
          <p:nvPr>
            <p:ph type="body" sz="half" idx="2"/>
          </p:nvPr>
        </p:nvSpPr>
        <p:spPr>
          <a:xfrm>
            <a:off x="839788" y="3076302"/>
            <a:ext cx="3932237" cy="27926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14478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sv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CBCAFA-73CD-AF40-67D5-F7E1FCFDDAD9}"/>
              </a:ext>
            </a:extLst>
          </p:cNvPr>
          <p:cNvSpPr/>
          <p:nvPr userDrawn="1"/>
        </p:nvSpPr>
        <p:spPr>
          <a:xfrm>
            <a:off x="0" y="0"/>
            <a:ext cx="12192000" cy="812800"/>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2" name="Titelplatzhalter 1">
            <a:extLst>
              <a:ext uri="{FF2B5EF4-FFF2-40B4-BE49-F238E27FC236}">
                <a16:creationId xmlns:a16="http://schemas.microsoft.com/office/drawing/2014/main" id="{6EFE19B5-B723-46FB-8DDE-2ED9C7D4927B}"/>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
        <p:nvSpPr>
          <p:cNvPr id="3" name="Textplatzhalter 2">
            <a:extLst>
              <a:ext uri="{FF2B5EF4-FFF2-40B4-BE49-F238E27FC236}">
                <a16:creationId xmlns:a16="http://schemas.microsoft.com/office/drawing/2014/main" id="{EABAE6D3-2F68-4852-939F-4902C63758B0}"/>
              </a:ext>
            </a:extLst>
          </p:cNvPr>
          <p:cNvSpPr>
            <a:spLocks noGrp="1"/>
          </p:cNvSpPr>
          <p:nvPr>
            <p:ph type="body" idx="1"/>
          </p:nvPr>
        </p:nvSpPr>
        <p:spPr>
          <a:xfrm>
            <a:off x="220392" y="1150405"/>
            <a:ext cx="11133408" cy="4845446"/>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8" name="Textfeld 17"/>
          <p:cNvSpPr txBox="1"/>
          <p:nvPr userDrawn="1"/>
        </p:nvSpPr>
        <p:spPr>
          <a:xfrm>
            <a:off x="11353800" y="6475618"/>
            <a:ext cx="543232" cy="276999"/>
          </a:xfrm>
          <a:prstGeom prst="rect">
            <a:avLst/>
          </a:prstGeom>
          <a:noFill/>
        </p:spPr>
        <p:txBody>
          <a:bodyPr wrap="square" rtlCol="0">
            <a:spAutoFit/>
          </a:bodyPr>
          <a:lstStyle/>
          <a:p>
            <a:pPr marL="0" algn="r" defTabSz="914400" rtl="0" eaLnBrk="1" latinLnBrk="0" hangingPunct="1"/>
            <a:fld id="{DB2FE70C-FDFE-2846-9CEB-D11A2086E1D8}" type="slidenum">
              <a:rPr lang="de-DE" sz="1200" kern="1200" smtClean="0">
                <a:solidFill>
                  <a:schemeClr val="tx1">
                    <a:tint val="75000"/>
                  </a:schemeClr>
                </a:solidFill>
                <a:latin typeface="+mn-lt"/>
                <a:ea typeface="+mn-ea"/>
                <a:cs typeface="+mn-cs"/>
              </a:rPr>
              <a:pPr marL="0" algn="r" defTabSz="914400" rtl="0" eaLnBrk="1" latinLnBrk="0" hangingPunct="1"/>
              <a:t>‹Nr.›</a:t>
            </a:fld>
            <a:endParaRPr lang="de-DE" sz="1200" kern="1200" dirty="0">
              <a:solidFill>
                <a:schemeClr val="tx1">
                  <a:tint val="75000"/>
                </a:schemeClr>
              </a:solidFill>
              <a:latin typeface="+mn-lt"/>
              <a:ea typeface="+mn-ea"/>
              <a:cs typeface="+mn-cs"/>
            </a:endParaRPr>
          </a:p>
        </p:txBody>
      </p:sp>
      <p:pic>
        <p:nvPicPr>
          <p:cNvPr id="5" name="Grafik 4">
            <a:extLst>
              <a:ext uri="{FF2B5EF4-FFF2-40B4-BE49-F238E27FC236}">
                <a16:creationId xmlns:a16="http://schemas.microsoft.com/office/drawing/2014/main" id="{4828BE0D-D813-C2DB-D384-DAC26DA56335}"/>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28543" b="28812"/>
          <a:stretch/>
        </p:blipFill>
        <p:spPr>
          <a:xfrm>
            <a:off x="10640233" y="126844"/>
            <a:ext cx="1299815" cy="540000"/>
          </a:xfrm>
          <a:prstGeom prst="rect">
            <a:avLst/>
          </a:prstGeom>
        </p:spPr>
      </p:pic>
      <p:pic>
        <p:nvPicPr>
          <p:cNvPr id="6" name="Grafik 5" descr="Ein Bild, das Schrift, Diagramm, Grafiken, Design enthält.&#10;&#10;Automatisch generierte Beschreibung">
            <a:extLst>
              <a:ext uri="{FF2B5EF4-FFF2-40B4-BE49-F238E27FC236}">
                <a16:creationId xmlns:a16="http://schemas.microsoft.com/office/drawing/2014/main" id="{5454136B-E308-B2D8-6E3D-DA4840F55CF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808429" y="126844"/>
            <a:ext cx="1831804" cy="540000"/>
          </a:xfrm>
          <a:prstGeom prst="rect">
            <a:avLst/>
          </a:prstGeom>
        </p:spPr>
      </p:pic>
      <p:sp>
        <p:nvSpPr>
          <p:cNvPr id="9" name="Rechteck 8">
            <a:extLst>
              <a:ext uri="{FF2B5EF4-FFF2-40B4-BE49-F238E27FC236}">
                <a16:creationId xmlns:a16="http://schemas.microsoft.com/office/drawing/2014/main" id="{21584F1D-A2C5-8CF1-DA08-24E869D7958C}"/>
              </a:ext>
            </a:extLst>
          </p:cNvPr>
          <p:cNvSpPr/>
          <p:nvPr userDrawn="1"/>
        </p:nvSpPr>
        <p:spPr>
          <a:xfrm>
            <a:off x="0" y="6612452"/>
            <a:ext cx="10807700" cy="245548"/>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8D87B68C-5F41-479F-4924-04FDE14BACFC}"/>
              </a:ext>
            </a:extLst>
          </p:cNvPr>
          <p:cNvSpPr txBox="1"/>
          <p:nvPr userDrawn="1"/>
        </p:nvSpPr>
        <p:spPr>
          <a:xfrm>
            <a:off x="128814" y="6581273"/>
            <a:ext cx="66876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solidFill>
              </a:rPr>
              <a:t>Lehren mit dem All - Untersuche das Raumklima: Wann kann ich gut arbeiten?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chemeClr val="bg1"/>
              </a:solidFill>
            </a:endParaRPr>
          </a:p>
        </p:txBody>
      </p:sp>
      <p:pic>
        <p:nvPicPr>
          <p:cNvPr id="19" name="Grafik 18">
            <a:extLst>
              <a:ext uri="{FF2B5EF4-FFF2-40B4-BE49-F238E27FC236}">
                <a16:creationId xmlns:a16="http://schemas.microsoft.com/office/drawing/2014/main" id="{69F94943-8A24-77F1-0D12-BC83AA3FA132}"/>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882276" y="6502235"/>
            <a:ext cx="1089332" cy="415270"/>
          </a:xfrm>
          <a:prstGeom prst="rect">
            <a:avLst/>
          </a:prstGeom>
        </p:spPr>
      </p:pic>
    </p:spTree>
    <p:extLst>
      <p:ext uri="{BB962C8B-B14F-4D97-AF65-F5344CB8AC3E}">
        <p14:creationId xmlns:p14="http://schemas.microsoft.com/office/powerpoint/2010/main" val="53905956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0" r:id="rId3"/>
    <p:sldLayoutId id="2147483649" r:id="rId4"/>
    <p:sldLayoutId id="2147483651" r:id="rId5"/>
    <p:sldLayoutId id="2147483652" r:id="rId6"/>
    <p:sldLayoutId id="2147483653" r:id="rId7"/>
    <p:sldLayoutId id="2147483656" r:id="rId8"/>
    <p:sldLayoutId id="2147483657" r:id="rId9"/>
    <p:sldLayoutId id="2147483658" r:id="rId10"/>
    <p:sldLayoutId id="2147483659" r:id="rId11"/>
    <p:sldLayoutId id="2147483663" r:id="rId12"/>
  </p:sldLayoutIdLst>
  <p:hf hdr="0" dt="0"/>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3098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txStyles>
    <p:titleStyle>
      <a:lvl1pPr algn="l" defTabSz="914400" rtl="0" eaLnBrk="1" latinLnBrk="0" hangingPunct="1">
        <a:lnSpc>
          <a:spcPct val="90000"/>
        </a:lnSpc>
        <a:spcBef>
          <a:spcPct val="0"/>
        </a:spcBef>
        <a:buNone/>
        <a:defRPr sz="4400" b="1" u="sng" kern="1200">
          <a:solidFill>
            <a:schemeClr val="bg1">
              <a:lumMod val="95000"/>
            </a:schemeClr>
          </a:solidFill>
          <a:effectLst>
            <a:outerShdw blurRad="38100" dist="38100" dir="2700000" algn="tl">
              <a:srgbClr val="000000">
                <a:alpha val="43137"/>
              </a:srgbClr>
            </a:outerShdw>
          </a:effectLst>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5.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descr="Ein Bild, das Text, Schrift, Screenshot, Electric Blue (Farbe) enthält.&#10;&#10;Automatisch generierte Beschreibung">
            <a:extLst>
              <a:ext uri="{FF2B5EF4-FFF2-40B4-BE49-F238E27FC236}">
                <a16:creationId xmlns:a16="http://schemas.microsoft.com/office/drawing/2014/main" id="{18D86A9E-9FCF-E23A-CF17-EEB128DF7FD9}"/>
              </a:ext>
            </a:extLst>
          </p:cNvPr>
          <p:cNvPicPr>
            <a:picLocks noChangeAspect="1"/>
          </p:cNvPicPr>
          <p:nvPr/>
        </p:nvPicPr>
        <p:blipFill rotWithShape="1">
          <a:blip r:embed="rId3">
            <a:extLst>
              <a:ext uri="{28A0092B-C50C-407E-A947-70E740481C1C}">
                <a14:useLocalDpi xmlns:a14="http://schemas.microsoft.com/office/drawing/2010/main" val="0"/>
              </a:ext>
            </a:extLst>
          </a:blip>
          <a:srcRect t="12523"/>
          <a:stretch/>
        </p:blipFill>
        <p:spPr>
          <a:xfrm>
            <a:off x="0" y="0"/>
            <a:ext cx="12193200" cy="1622153"/>
          </a:xfrm>
          <a:prstGeom prst="rect">
            <a:avLst/>
          </a:prstGeom>
        </p:spPr>
      </p:pic>
      <p:pic>
        <p:nvPicPr>
          <p:cNvPr id="15" name="Grafik 14" descr="Ein Bild, das Schrift, Diagramm, Grafiken, Design enthält.&#10;&#10;Automatisch generierte Beschreibung">
            <a:extLst>
              <a:ext uri="{FF2B5EF4-FFF2-40B4-BE49-F238E27FC236}">
                <a16:creationId xmlns:a16="http://schemas.microsoft.com/office/drawing/2014/main" id="{2CFEF33D-D211-D3DC-9B47-025D114926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9286" y="6034066"/>
            <a:ext cx="1831804" cy="540000"/>
          </a:xfrm>
          <a:prstGeom prst="rect">
            <a:avLst/>
          </a:prstGeom>
        </p:spPr>
      </p:pic>
      <p:sp>
        <p:nvSpPr>
          <p:cNvPr id="16" name="Untertitel 2">
            <a:extLst>
              <a:ext uri="{FF2B5EF4-FFF2-40B4-BE49-F238E27FC236}">
                <a16:creationId xmlns:a16="http://schemas.microsoft.com/office/drawing/2014/main" id="{0B2945E1-A539-5E35-3742-581AB9027493}"/>
              </a:ext>
            </a:extLst>
          </p:cNvPr>
          <p:cNvSpPr txBox="1">
            <a:spLocks/>
          </p:cNvSpPr>
          <p:nvPr/>
        </p:nvSpPr>
        <p:spPr>
          <a:xfrm>
            <a:off x="2181012" y="3588627"/>
            <a:ext cx="7826423" cy="63471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solidFill>
                  <a:srgbClr val="019ADB"/>
                </a:solidFill>
              </a:rPr>
              <a:t>Programmierung einer selbstgebauten Sensorstation</a:t>
            </a:r>
          </a:p>
        </p:txBody>
      </p:sp>
      <p:pic>
        <p:nvPicPr>
          <p:cNvPr id="17" name="Grafik 16">
            <a:extLst>
              <a:ext uri="{FF2B5EF4-FFF2-40B4-BE49-F238E27FC236}">
                <a16:creationId xmlns:a16="http://schemas.microsoft.com/office/drawing/2014/main" id="{70A72134-B3F0-3457-4D19-401C42B3E3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1892" y="4136139"/>
            <a:ext cx="3573953" cy="1362445"/>
          </a:xfrm>
          <a:prstGeom prst="rect">
            <a:avLst/>
          </a:prstGeom>
        </p:spPr>
      </p:pic>
      <p:sp>
        <p:nvSpPr>
          <p:cNvPr id="20" name="Textfeld 19">
            <a:extLst>
              <a:ext uri="{FF2B5EF4-FFF2-40B4-BE49-F238E27FC236}">
                <a16:creationId xmlns:a16="http://schemas.microsoft.com/office/drawing/2014/main" id="{052C94BF-F24C-3471-E4AA-D551C6884AE1}"/>
              </a:ext>
            </a:extLst>
          </p:cNvPr>
          <p:cNvSpPr txBox="1"/>
          <p:nvPr/>
        </p:nvSpPr>
        <p:spPr>
          <a:xfrm>
            <a:off x="0" y="1809054"/>
            <a:ext cx="12192000" cy="1384995"/>
          </a:xfrm>
          <a:prstGeom prst="rect">
            <a:avLst/>
          </a:prstGeom>
          <a:noFill/>
        </p:spPr>
        <p:txBody>
          <a:bodyPr wrap="square">
            <a:spAutoFit/>
          </a:bodyPr>
          <a:lstStyle/>
          <a:p>
            <a:pPr algn="ctr"/>
            <a:r>
              <a:rPr lang="de-DE" sz="4800" dirty="0">
                <a:solidFill>
                  <a:srgbClr val="019ADB"/>
                </a:solidFill>
              </a:rPr>
              <a:t>Untersuche das Raumklima </a:t>
            </a:r>
            <a:br>
              <a:rPr lang="de-DE" sz="4800" dirty="0">
                <a:solidFill>
                  <a:srgbClr val="019ADB"/>
                </a:solidFill>
              </a:rPr>
            </a:br>
            <a:r>
              <a:rPr lang="de-DE" sz="3600" dirty="0">
                <a:solidFill>
                  <a:srgbClr val="019ADB"/>
                </a:solidFill>
              </a:rPr>
              <a:t>Wann kann ich gut arbeiten?</a:t>
            </a:r>
          </a:p>
        </p:txBody>
      </p:sp>
      <p:pic>
        <p:nvPicPr>
          <p:cNvPr id="1026" name="Picture 2">
            <a:extLst>
              <a:ext uri="{FF2B5EF4-FFF2-40B4-BE49-F238E27FC236}">
                <a16:creationId xmlns:a16="http://schemas.microsoft.com/office/drawing/2014/main" id="{9DE405B8-3D53-F201-2D49-68F0EF3B45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4264" y="4485565"/>
            <a:ext cx="1612900" cy="663593"/>
          </a:xfrm>
          <a:prstGeom prst="rect">
            <a:avLst/>
          </a:prstGeom>
          <a:noFill/>
          <a:extLst>
            <a:ext uri="{909E8E84-426E-40DD-AFC4-6F175D3DCCD1}">
              <a14:hiddenFill xmlns:a14="http://schemas.microsoft.com/office/drawing/2010/main">
                <a:solidFill>
                  <a:srgbClr val="FFFFFF"/>
                </a:solidFill>
              </a14:hiddenFill>
            </a:ext>
          </a:extLst>
        </p:spPr>
      </p:pic>
      <p:pic>
        <p:nvPicPr>
          <p:cNvPr id="3" name="Grafik 2">
            <a:extLst>
              <a:ext uri="{FF2B5EF4-FFF2-40B4-BE49-F238E27FC236}">
                <a16:creationId xmlns:a16="http://schemas.microsoft.com/office/drawing/2014/main" id="{5F0BF576-7394-662F-B77C-364FD85A10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81904" y="4137653"/>
            <a:ext cx="2726301" cy="2721861"/>
          </a:xfrm>
          <a:prstGeom prst="rect">
            <a:avLst/>
          </a:prstGeom>
        </p:spPr>
      </p:pic>
    </p:spTree>
    <p:extLst>
      <p:ext uri="{BB962C8B-B14F-4D97-AF65-F5344CB8AC3E}">
        <p14:creationId xmlns:p14="http://schemas.microsoft.com/office/powerpoint/2010/main" val="12660360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03459" y="126952"/>
            <a:ext cx="8806779" cy="576051"/>
          </a:xfrm>
        </p:spPr>
        <p:txBody>
          <a:bodyPr>
            <a:normAutofit/>
          </a:bodyPr>
          <a:lstStyle/>
          <a:p>
            <a:r>
              <a:rPr lang="de-DE" sz="2800" dirty="0"/>
              <a:t>Was ist die </a:t>
            </a:r>
            <a:r>
              <a:rPr lang="de-DE" sz="2800" dirty="0" err="1"/>
              <a:t>senseBox</a:t>
            </a:r>
            <a:r>
              <a:rPr lang="de-DE" sz="2800" dirty="0"/>
              <a:t>?</a:t>
            </a:r>
          </a:p>
        </p:txBody>
      </p:sp>
      <p:sp>
        <p:nvSpPr>
          <p:cNvPr id="3" name="Inhaltsplatzhalter 4">
            <a:extLst>
              <a:ext uri="{FF2B5EF4-FFF2-40B4-BE49-F238E27FC236}">
                <a16:creationId xmlns:a16="http://schemas.microsoft.com/office/drawing/2014/main" id="{FE71108C-87A8-4158-BD8F-2C388FD36B09}"/>
              </a:ext>
            </a:extLst>
          </p:cNvPr>
          <p:cNvSpPr>
            <a:spLocks noGrp="1"/>
          </p:cNvSpPr>
          <p:nvPr>
            <p:ph idx="1"/>
          </p:nvPr>
        </p:nvSpPr>
        <p:spPr>
          <a:xfrm>
            <a:off x="7286911" y="973933"/>
            <a:ext cx="3957713" cy="4422808"/>
          </a:xfrm>
        </p:spPr>
        <p:txBody>
          <a:bodyPr vert="horz" lIns="91440" tIns="45720" rIns="91440" bIns="45720" rtlCol="0" anchor="t">
            <a:noAutofit/>
          </a:bodyPr>
          <a:lstStyle/>
          <a:p>
            <a:pPr marL="0" indent="0">
              <a:buNone/>
            </a:pPr>
            <a:r>
              <a:rPr lang="de-DE" dirty="0"/>
              <a:t>Die </a:t>
            </a:r>
            <a:r>
              <a:rPr lang="de-DE" dirty="0" err="1"/>
              <a:t>senseBox</a:t>
            </a:r>
            <a:r>
              <a:rPr lang="de-DE" dirty="0"/>
              <a:t> ist ein Do-it-yourself-Bausatz für stationäre und mobile Sensorstationen zur Erfassung verschiedener Daten:</a:t>
            </a:r>
          </a:p>
          <a:p>
            <a:pPr lvl="1">
              <a:lnSpc>
                <a:spcPct val="150000"/>
              </a:lnSpc>
            </a:pPr>
            <a:r>
              <a:rPr lang="de-DE" sz="2800" dirty="0"/>
              <a:t>Temperatur</a:t>
            </a:r>
          </a:p>
          <a:p>
            <a:pPr lvl="1"/>
            <a:r>
              <a:rPr lang="de-DE" sz="2800" dirty="0"/>
              <a:t>Luftfeuchtigkeit</a:t>
            </a:r>
          </a:p>
          <a:p>
            <a:pPr lvl="1"/>
            <a:r>
              <a:rPr lang="de-DE" sz="2800" dirty="0"/>
              <a:t>Luftdruck</a:t>
            </a:r>
          </a:p>
          <a:p>
            <a:pPr lvl="1"/>
            <a:r>
              <a:rPr lang="de-DE" sz="2800" dirty="0"/>
              <a:t>Beleuchtungsstärke</a:t>
            </a:r>
          </a:p>
          <a:p>
            <a:pPr lvl="1"/>
            <a:r>
              <a:rPr lang="de-DE" sz="2800" dirty="0"/>
              <a:t>UV-Strahlung</a:t>
            </a:r>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a:p>
            <a:pPr marL="0" indent="0">
              <a:buNone/>
            </a:pPr>
            <a:endParaRPr lang="de-DE" sz="1800" dirty="0"/>
          </a:p>
        </p:txBody>
      </p:sp>
      <p:pic>
        <p:nvPicPr>
          <p:cNvPr id="7" name="Grafik 6" descr="Ein Bild, das Elektronik, Elektronisches Bauteil, Text, Elektrisches Bauelement enthält.&#10;&#10;Automatisch generierte Beschreibung">
            <a:extLst>
              <a:ext uri="{FF2B5EF4-FFF2-40B4-BE49-F238E27FC236}">
                <a16:creationId xmlns:a16="http://schemas.microsoft.com/office/drawing/2014/main" id="{EDADB7C0-AF25-A175-1301-0813B0F39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333" y="973933"/>
            <a:ext cx="5418667" cy="5418667"/>
          </a:xfrm>
          <a:prstGeom prst="rect">
            <a:avLst/>
          </a:prstGeom>
        </p:spPr>
      </p:pic>
      <p:sp>
        <p:nvSpPr>
          <p:cNvPr id="4" name="Textfeld 3">
            <a:extLst>
              <a:ext uri="{FF2B5EF4-FFF2-40B4-BE49-F238E27FC236}">
                <a16:creationId xmlns:a16="http://schemas.microsoft.com/office/drawing/2014/main" id="{CE99095A-35A5-CEED-C25E-E15BC6E90E44}"/>
              </a:ext>
            </a:extLst>
          </p:cNvPr>
          <p:cNvSpPr txBox="1"/>
          <p:nvPr/>
        </p:nvSpPr>
        <p:spPr>
          <a:xfrm>
            <a:off x="577516" y="5884067"/>
            <a:ext cx="6096000" cy="539763"/>
          </a:xfrm>
          <a:prstGeom prst="rect">
            <a:avLst/>
          </a:prstGeom>
          <a:noFill/>
        </p:spPr>
        <p:txBody>
          <a:bodyPr wrap="square">
            <a:spAutoFit/>
          </a:bodyPr>
          <a:lstStyle/>
          <a:p>
            <a:pPr marL="0" indent="0">
              <a:lnSpc>
                <a:spcPts val="4300"/>
              </a:lnSpc>
              <a:spcBef>
                <a:spcPts val="0"/>
              </a:spcBef>
              <a:buNone/>
            </a:pPr>
            <a:r>
              <a:rPr lang="de-DE" sz="1000" dirty="0">
                <a:cs typeface="Calibri"/>
              </a:rPr>
              <a:t>https://</a:t>
            </a:r>
            <a:r>
              <a:rPr lang="de-DE" sz="1000" dirty="0" err="1">
                <a:cs typeface="Calibri"/>
              </a:rPr>
              <a:t>gi.de</a:t>
            </a:r>
            <a:r>
              <a:rPr lang="de-DE" sz="1000" dirty="0">
                <a:cs typeface="Calibri"/>
              </a:rPr>
              <a:t>/</a:t>
            </a:r>
            <a:r>
              <a:rPr lang="de-DE" sz="1000" dirty="0" err="1">
                <a:cs typeface="Calibri"/>
              </a:rPr>
              <a:t>verleih</a:t>
            </a:r>
            <a:r>
              <a:rPr lang="de-DE" sz="1000" dirty="0">
                <a:cs typeface="Calibri"/>
              </a:rPr>
              <a:t>/material</a:t>
            </a:r>
          </a:p>
        </p:txBody>
      </p:sp>
    </p:spTree>
    <p:extLst>
      <p:ext uri="{BB962C8B-B14F-4D97-AF65-F5344CB8AC3E}">
        <p14:creationId xmlns:p14="http://schemas.microsoft.com/office/powerpoint/2010/main" val="1672765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6500"/>
            <a:ext cx="8806779" cy="701402"/>
          </a:xfrm>
        </p:spPr>
        <p:txBody>
          <a:bodyPr>
            <a:normAutofit/>
          </a:bodyPr>
          <a:lstStyle/>
          <a:p>
            <a:r>
              <a:rPr lang="de-DE" sz="2800" i="0" u="none" strike="noStrike" dirty="0">
                <a:effectLst/>
              </a:rPr>
              <a:t>Der </a:t>
            </a:r>
            <a:r>
              <a:rPr lang="de-DE" sz="2800" i="0" u="none" strike="noStrike" dirty="0" err="1">
                <a:effectLst/>
              </a:rPr>
              <a:t>senseBox</a:t>
            </a:r>
            <a:r>
              <a:rPr lang="de-DE" sz="2800" i="0" u="none" strike="noStrike" dirty="0">
                <a:effectLst/>
              </a:rPr>
              <a:t>-Microcontroller</a:t>
            </a:r>
            <a:endParaRPr lang="de-DE" sz="2800" dirty="0"/>
          </a:p>
        </p:txBody>
      </p:sp>
      <p:pic>
        <p:nvPicPr>
          <p:cNvPr id="6" name="Grafik 5" descr="Ein Bild, das Elektronik, Elektronisches Bauteil, Elektrisches Bauelement, Schaltung enthält.&#10;&#10;Automatisch generierte Beschreibung">
            <a:extLst>
              <a:ext uri="{FF2B5EF4-FFF2-40B4-BE49-F238E27FC236}">
                <a16:creationId xmlns:a16="http://schemas.microsoft.com/office/drawing/2014/main" id="{329C394A-D26F-E931-77B7-1E66FB8CD1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266" y="1130947"/>
            <a:ext cx="8533890" cy="5083585"/>
          </a:xfrm>
          <a:prstGeom prst="rect">
            <a:avLst/>
          </a:prstGeom>
        </p:spPr>
      </p:pic>
      <p:sp>
        <p:nvSpPr>
          <p:cNvPr id="4" name="Textfeld 3">
            <a:extLst>
              <a:ext uri="{FF2B5EF4-FFF2-40B4-BE49-F238E27FC236}">
                <a16:creationId xmlns:a16="http://schemas.microsoft.com/office/drawing/2014/main" id="{DD50DBDB-48EE-CA1B-F57A-08D6F4048871}"/>
              </a:ext>
            </a:extLst>
          </p:cNvPr>
          <p:cNvSpPr txBox="1"/>
          <p:nvPr/>
        </p:nvSpPr>
        <p:spPr>
          <a:xfrm>
            <a:off x="220392" y="6214532"/>
            <a:ext cx="7670800" cy="246221"/>
          </a:xfrm>
          <a:prstGeom prst="rect">
            <a:avLst/>
          </a:prstGeom>
          <a:noFill/>
        </p:spPr>
        <p:txBody>
          <a:bodyPr wrap="square">
            <a:spAutoFit/>
          </a:bodyPr>
          <a:lstStyle/>
          <a:p>
            <a:r>
              <a:rPr lang="de-DE" sz="1000" dirty="0"/>
              <a:t>https://</a:t>
            </a:r>
            <a:r>
              <a:rPr lang="de-DE" sz="1000" dirty="0" err="1"/>
              <a:t>sensebox.github.io</a:t>
            </a:r>
            <a:r>
              <a:rPr lang="de-DE" sz="1000" dirty="0"/>
              <a:t>/books-v2/</a:t>
            </a:r>
            <a:r>
              <a:rPr lang="de-DE" sz="1000" dirty="0" err="1"/>
              <a:t>blockly</a:t>
            </a:r>
            <a:r>
              <a:rPr lang="de-DE" sz="1000" dirty="0"/>
              <a:t>/de/</a:t>
            </a:r>
            <a:r>
              <a:rPr lang="de-DE" sz="1000" dirty="0" err="1"/>
              <a:t>uebersicht</a:t>
            </a:r>
            <a:r>
              <a:rPr lang="de-DE" sz="1000" dirty="0"/>
              <a:t>/</a:t>
            </a:r>
            <a:r>
              <a:rPr lang="de-DE" sz="1000" dirty="0" err="1"/>
              <a:t>sensebox_components.html</a:t>
            </a:r>
            <a:endParaRPr lang="de-DE" sz="1000" dirty="0"/>
          </a:p>
        </p:txBody>
      </p:sp>
    </p:spTree>
    <p:extLst>
      <p:ext uri="{BB962C8B-B14F-4D97-AF65-F5344CB8AC3E}">
        <p14:creationId xmlns:p14="http://schemas.microsoft.com/office/powerpoint/2010/main" val="2894246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Text, Screenshot, Diagramm, Design enthält.&#10;&#10;Automatisch generierte Beschreibung">
            <a:extLst>
              <a:ext uri="{FF2B5EF4-FFF2-40B4-BE49-F238E27FC236}">
                <a16:creationId xmlns:a16="http://schemas.microsoft.com/office/drawing/2014/main" id="{CB36BD53-0DC4-E88D-411C-8263B330FD67}"/>
              </a:ext>
            </a:extLst>
          </p:cNvPr>
          <p:cNvPicPr>
            <a:picLocks noChangeAspect="1"/>
          </p:cNvPicPr>
          <p:nvPr/>
        </p:nvPicPr>
        <p:blipFill rotWithShape="1">
          <a:blip r:embed="rId3">
            <a:extLst>
              <a:ext uri="{28A0092B-C50C-407E-A947-70E740481C1C}">
                <a14:useLocalDpi xmlns:a14="http://schemas.microsoft.com/office/drawing/2010/main" val="0"/>
              </a:ext>
            </a:extLst>
          </a:blip>
          <a:srcRect t="15415" b="48311"/>
          <a:stretch/>
        </p:blipFill>
        <p:spPr>
          <a:xfrm>
            <a:off x="1093426" y="1510671"/>
            <a:ext cx="9263528" cy="2478822"/>
          </a:xfrm>
          <a:prstGeom prst="rect">
            <a:avLst/>
          </a:prstGeom>
        </p:spPr>
      </p:pic>
      <p:pic>
        <p:nvPicPr>
          <p:cNvPr id="5" name="Grafik 4" descr="Ein Bild, das Text, Screenshot, Diagramm, Design enthält.&#10;&#10;Automatisch generierte Beschreibung">
            <a:extLst>
              <a:ext uri="{FF2B5EF4-FFF2-40B4-BE49-F238E27FC236}">
                <a16:creationId xmlns:a16="http://schemas.microsoft.com/office/drawing/2014/main" id="{4AF10F40-D966-3367-A022-83D2E265DE32}"/>
              </a:ext>
            </a:extLst>
          </p:cNvPr>
          <p:cNvPicPr>
            <a:picLocks noChangeAspect="1"/>
          </p:cNvPicPr>
          <p:nvPr/>
        </p:nvPicPr>
        <p:blipFill rotWithShape="1">
          <a:blip r:embed="rId3">
            <a:extLst>
              <a:ext uri="{28A0092B-C50C-407E-A947-70E740481C1C}">
                <a14:useLocalDpi xmlns:a14="http://schemas.microsoft.com/office/drawing/2010/main" val="0"/>
              </a:ext>
            </a:extLst>
          </a:blip>
          <a:srcRect t="69602" r="31245"/>
          <a:stretch/>
        </p:blipFill>
        <p:spPr>
          <a:xfrm>
            <a:off x="2716006" y="4318111"/>
            <a:ext cx="6311165" cy="2058435"/>
          </a:xfrm>
          <a:prstGeom prst="rect">
            <a:avLst/>
          </a:prstGeom>
        </p:spPr>
      </p:pic>
      <p:graphicFrame>
        <p:nvGraphicFramePr>
          <p:cNvPr id="8" name="Tabelle 7">
            <a:extLst>
              <a:ext uri="{FF2B5EF4-FFF2-40B4-BE49-F238E27FC236}">
                <a16:creationId xmlns:a16="http://schemas.microsoft.com/office/drawing/2014/main" id="{1D18ED1D-C55E-245A-8B66-4B45F328A92B}"/>
              </a:ext>
            </a:extLst>
          </p:cNvPr>
          <p:cNvGraphicFramePr>
            <a:graphicFrameLocks noGrp="1"/>
          </p:cNvGraphicFramePr>
          <p:nvPr>
            <p:extLst>
              <p:ext uri="{D42A27DB-BD31-4B8C-83A1-F6EECF244321}">
                <p14:modId xmlns:p14="http://schemas.microsoft.com/office/powerpoint/2010/main" val="1827872409"/>
              </p:ext>
            </p:extLst>
          </p:nvPr>
        </p:nvGraphicFramePr>
        <p:xfrm>
          <a:off x="1464236" y="853484"/>
          <a:ext cx="9263529" cy="5088284"/>
        </p:xfrm>
        <a:graphic>
          <a:graphicData uri="http://schemas.openxmlformats.org/drawingml/2006/table">
            <a:tbl>
              <a:tblPr firstRow="1" bandRow="1">
                <a:tableStyleId>{2D5ABB26-0587-4C30-8999-92F81FD0307C}</a:tableStyleId>
              </a:tblPr>
              <a:tblGrid>
                <a:gridCol w="1655482">
                  <a:extLst>
                    <a:ext uri="{9D8B030D-6E8A-4147-A177-3AD203B41FA5}">
                      <a16:colId xmlns:a16="http://schemas.microsoft.com/office/drawing/2014/main" val="278647334"/>
                    </a:ext>
                  </a:extLst>
                </a:gridCol>
                <a:gridCol w="1432361">
                  <a:extLst>
                    <a:ext uri="{9D8B030D-6E8A-4147-A177-3AD203B41FA5}">
                      <a16:colId xmlns:a16="http://schemas.microsoft.com/office/drawing/2014/main" val="4141309528"/>
                    </a:ext>
                  </a:extLst>
                </a:gridCol>
                <a:gridCol w="1418415">
                  <a:extLst>
                    <a:ext uri="{9D8B030D-6E8A-4147-A177-3AD203B41FA5}">
                      <a16:colId xmlns:a16="http://schemas.microsoft.com/office/drawing/2014/main" val="2680427732"/>
                    </a:ext>
                  </a:extLst>
                </a:gridCol>
                <a:gridCol w="125506">
                  <a:extLst>
                    <a:ext uri="{9D8B030D-6E8A-4147-A177-3AD203B41FA5}">
                      <a16:colId xmlns:a16="http://schemas.microsoft.com/office/drawing/2014/main" val="1824250793"/>
                    </a:ext>
                  </a:extLst>
                </a:gridCol>
                <a:gridCol w="215153">
                  <a:extLst>
                    <a:ext uri="{9D8B030D-6E8A-4147-A177-3AD203B41FA5}">
                      <a16:colId xmlns:a16="http://schemas.microsoft.com/office/drawing/2014/main" val="1219352807"/>
                    </a:ext>
                  </a:extLst>
                </a:gridCol>
                <a:gridCol w="1328768">
                  <a:extLst>
                    <a:ext uri="{9D8B030D-6E8A-4147-A177-3AD203B41FA5}">
                      <a16:colId xmlns:a16="http://schemas.microsoft.com/office/drawing/2014/main" val="1086599514"/>
                    </a:ext>
                  </a:extLst>
                </a:gridCol>
                <a:gridCol w="1468220">
                  <a:extLst>
                    <a:ext uri="{9D8B030D-6E8A-4147-A177-3AD203B41FA5}">
                      <a16:colId xmlns:a16="http://schemas.microsoft.com/office/drawing/2014/main" val="2751030034"/>
                    </a:ext>
                  </a:extLst>
                </a:gridCol>
                <a:gridCol w="1619624">
                  <a:extLst>
                    <a:ext uri="{9D8B030D-6E8A-4147-A177-3AD203B41FA5}">
                      <a16:colId xmlns:a16="http://schemas.microsoft.com/office/drawing/2014/main" val="1240878379"/>
                    </a:ext>
                  </a:extLst>
                </a:gridCol>
              </a:tblGrid>
              <a:tr h="94664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400" dirty="0"/>
                        <a:t>Temperatur- &amp; Luftfeuchtigkeitssensor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gridSpan="4">
                  <a:txBody>
                    <a:bodyPr/>
                    <a:lstStyle/>
                    <a:p>
                      <a:pPr algn="ctr"/>
                      <a:r>
                        <a:rPr lang="de-DE" sz="2400" dirty="0"/>
                        <a:t>Helligkeits- &amp; UV-Sensor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a:p>
                  </a:txBody>
                  <a:tcPr/>
                </a:tc>
                <a:tc hMerge="1">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Luftdruck- &amp; Temperatursensor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extLst>
                  <a:ext uri="{0D108BD9-81ED-4DB2-BD59-A6C34878D82A}">
                    <a16:rowId xmlns:a16="http://schemas.microsoft.com/office/drawing/2014/main" val="4218594452"/>
                  </a:ext>
                </a:extLst>
              </a:tr>
              <a:tr h="1990165">
                <a:tc gridSpan="8">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3725977120"/>
                  </a:ext>
                </a:extLst>
              </a:tr>
              <a:tr h="896500">
                <a:tc>
                  <a:txBody>
                    <a:bodyPr/>
                    <a:lstStyle/>
                    <a:p>
                      <a:pPr algn="ctr"/>
                      <a:r>
                        <a:rPr lang="de-DE" sz="2400" dirty="0"/>
                        <a: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Abstandssensor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de-DE"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r>
                        <a:rPr lang="de-DE" sz="2400" dirty="0"/>
                        <a:t>   Lautstärkesensor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de-DE" sz="2400" dirty="0"/>
                        <a:t>Lautstärkesensor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de-DE"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44926448"/>
                  </a:ext>
                </a:extLst>
              </a:tr>
              <a:tr h="1254976">
                <a:tc gridSpan="4">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a:endParaRPr lang="de-DE" sz="2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de-DE"/>
                    </a:p>
                  </a:txBody>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1777677889"/>
                  </a:ext>
                </a:extLst>
              </a:tr>
            </a:tbl>
          </a:graphicData>
        </a:graphic>
      </p:graphicFrame>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5504"/>
            <a:ext cx="8806779" cy="701402"/>
          </a:xfrm>
        </p:spPr>
        <p:txBody>
          <a:bodyPr>
            <a:normAutofit/>
          </a:bodyPr>
          <a:lstStyle/>
          <a:p>
            <a:r>
              <a:rPr lang="de-DE" sz="2800" i="0" u="none" strike="noStrike" dirty="0">
                <a:effectLst/>
              </a:rPr>
              <a:t>Sensoren</a:t>
            </a:r>
            <a:endParaRPr lang="de-DE" sz="2800" dirty="0"/>
          </a:p>
        </p:txBody>
      </p:sp>
      <p:sp>
        <p:nvSpPr>
          <p:cNvPr id="3" name="Textfeld 2">
            <a:extLst>
              <a:ext uri="{FF2B5EF4-FFF2-40B4-BE49-F238E27FC236}">
                <a16:creationId xmlns:a16="http://schemas.microsoft.com/office/drawing/2014/main" id="{0E655119-8F3A-9BAB-9CB1-EB1131B40671}"/>
              </a:ext>
            </a:extLst>
          </p:cNvPr>
          <p:cNvSpPr txBox="1"/>
          <p:nvPr/>
        </p:nvSpPr>
        <p:spPr>
          <a:xfrm>
            <a:off x="40569" y="5983179"/>
            <a:ext cx="2105713" cy="553998"/>
          </a:xfrm>
          <a:prstGeom prst="rect">
            <a:avLst/>
          </a:prstGeom>
          <a:noFill/>
        </p:spPr>
        <p:txBody>
          <a:bodyPr wrap="square">
            <a:spAutoFit/>
          </a:bodyPr>
          <a:lstStyle/>
          <a:p>
            <a:r>
              <a:rPr lang="de-DE" sz="1000" dirty="0"/>
              <a:t>https://</a:t>
            </a:r>
            <a:r>
              <a:rPr lang="de-DE" sz="1000" dirty="0" err="1"/>
              <a:t>sensebox.github.io</a:t>
            </a:r>
            <a:r>
              <a:rPr lang="de-DE" sz="1000" dirty="0"/>
              <a:t>/books-v2/</a:t>
            </a:r>
            <a:r>
              <a:rPr lang="de-DE" sz="1000" dirty="0" err="1"/>
              <a:t>blockly</a:t>
            </a:r>
            <a:r>
              <a:rPr lang="de-DE" sz="1000" dirty="0"/>
              <a:t>/de/</a:t>
            </a:r>
            <a:r>
              <a:rPr lang="de-DE" sz="1000" dirty="0" err="1"/>
              <a:t>uebersicht</a:t>
            </a:r>
            <a:r>
              <a:rPr lang="de-DE" sz="1000" dirty="0"/>
              <a:t>/</a:t>
            </a:r>
            <a:r>
              <a:rPr lang="de-DE" sz="1000" dirty="0" err="1"/>
              <a:t>sensebox_components.html</a:t>
            </a:r>
            <a:endParaRPr lang="de-DE" sz="1000" dirty="0"/>
          </a:p>
        </p:txBody>
      </p:sp>
    </p:spTree>
    <p:extLst>
      <p:ext uri="{BB962C8B-B14F-4D97-AF65-F5344CB8AC3E}">
        <p14:creationId xmlns:p14="http://schemas.microsoft.com/office/powerpoint/2010/main" val="273844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20AAA-A3E3-481F-88BC-BB696FE50FFE}"/>
              </a:ext>
            </a:extLst>
          </p:cNvPr>
          <p:cNvSpPr>
            <a:spLocks noGrp="1"/>
          </p:cNvSpPr>
          <p:nvPr>
            <p:ph type="title"/>
          </p:nvPr>
        </p:nvSpPr>
        <p:spPr>
          <a:xfrm>
            <a:off x="220392" y="46500"/>
            <a:ext cx="8806779" cy="701402"/>
          </a:xfrm>
        </p:spPr>
        <p:txBody>
          <a:bodyPr>
            <a:normAutofit/>
          </a:bodyPr>
          <a:lstStyle/>
          <a:p>
            <a:r>
              <a:rPr lang="de-DE" sz="2800" dirty="0"/>
              <a:t>Weiteres Zubehör</a:t>
            </a:r>
          </a:p>
        </p:txBody>
      </p:sp>
      <p:sp>
        <p:nvSpPr>
          <p:cNvPr id="3" name="Inhaltsplatzhalter 1">
            <a:extLst>
              <a:ext uri="{FF2B5EF4-FFF2-40B4-BE49-F238E27FC236}">
                <a16:creationId xmlns:a16="http://schemas.microsoft.com/office/drawing/2014/main" id="{29143CD6-271B-D3AB-9EE4-FA1326A9257A}"/>
              </a:ext>
            </a:extLst>
          </p:cNvPr>
          <p:cNvSpPr>
            <a:spLocks noGrp="1"/>
          </p:cNvSpPr>
          <p:nvPr>
            <p:ph idx="1"/>
          </p:nvPr>
        </p:nvSpPr>
        <p:spPr>
          <a:xfrm>
            <a:off x="838200" y="1123720"/>
            <a:ext cx="10515600" cy="4754566"/>
          </a:xfrm>
        </p:spPr>
        <p:txBody>
          <a:bodyPr>
            <a:normAutofit/>
          </a:bodyPr>
          <a:lstStyle/>
          <a:p>
            <a:pPr>
              <a:lnSpc>
                <a:spcPct val="110000"/>
              </a:lnSpc>
            </a:pPr>
            <a:endParaRPr lang="de-DE" dirty="0"/>
          </a:p>
          <a:p>
            <a:pPr>
              <a:lnSpc>
                <a:spcPct val="110000"/>
              </a:lnSpc>
            </a:pPr>
            <a:r>
              <a:rPr lang="de-DE" dirty="0"/>
              <a:t>Kabel</a:t>
            </a:r>
          </a:p>
          <a:p>
            <a:pPr>
              <a:lnSpc>
                <a:spcPct val="110000"/>
              </a:lnSpc>
              <a:spcBef>
                <a:spcPts val="1600"/>
              </a:spcBef>
            </a:pPr>
            <a:r>
              <a:rPr lang="de-DE" dirty="0"/>
              <a:t>Display</a:t>
            </a:r>
          </a:p>
          <a:p>
            <a:pPr>
              <a:lnSpc>
                <a:spcPct val="110000"/>
              </a:lnSpc>
              <a:spcBef>
                <a:spcPts val="1600"/>
              </a:spcBef>
            </a:pPr>
            <a:r>
              <a:rPr lang="de-DE" dirty="0"/>
              <a:t>Shield für z.B. eine SD-Karte </a:t>
            </a:r>
          </a:p>
          <a:p>
            <a:pPr>
              <a:lnSpc>
                <a:spcPct val="110000"/>
              </a:lnSpc>
              <a:spcBef>
                <a:spcPts val="1600"/>
              </a:spcBef>
            </a:pPr>
            <a:r>
              <a:rPr lang="de-DE" dirty="0"/>
              <a:t>verschiedene elektronische Bauteile</a:t>
            </a:r>
          </a:p>
          <a:p>
            <a:pPr lvl="1">
              <a:lnSpc>
                <a:spcPct val="110000"/>
              </a:lnSpc>
              <a:spcBef>
                <a:spcPts val="1600"/>
              </a:spcBef>
              <a:buFont typeface="Systemschrift Normal"/>
              <a:buChar char="→"/>
            </a:pPr>
            <a:r>
              <a:rPr lang="de-DE" sz="2800" dirty="0"/>
              <a:t> Widerstände, LEDs</a:t>
            </a:r>
          </a:p>
        </p:txBody>
      </p:sp>
    </p:spTree>
    <p:extLst>
      <p:ext uri="{BB962C8B-B14F-4D97-AF65-F5344CB8AC3E}">
        <p14:creationId xmlns:p14="http://schemas.microsoft.com/office/powerpoint/2010/main" val="205273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3A5E5E-ABB5-C1ED-83A4-6C11E876C0D2}"/>
              </a:ext>
            </a:extLst>
          </p:cNvPr>
          <p:cNvSpPr>
            <a:spLocks noGrp="1"/>
          </p:cNvSpPr>
          <p:nvPr>
            <p:ph type="title"/>
          </p:nvPr>
        </p:nvSpPr>
        <p:spPr/>
        <p:txBody>
          <a:bodyPr/>
          <a:lstStyle/>
          <a:p>
            <a:r>
              <a:rPr lang="de-DE" sz="2800" dirty="0"/>
              <a:t>Was ist programmieren?</a:t>
            </a:r>
          </a:p>
        </p:txBody>
      </p:sp>
      <p:sp>
        <p:nvSpPr>
          <p:cNvPr id="7" name="Textfeld 6">
            <a:extLst>
              <a:ext uri="{FF2B5EF4-FFF2-40B4-BE49-F238E27FC236}">
                <a16:creationId xmlns:a16="http://schemas.microsoft.com/office/drawing/2014/main" id="{4B806789-2B03-C175-1559-62FB51603001}"/>
              </a:ext>
            </a:extLst>
          </p:cNvPr>
          <p:cNvSpPr txBox="1"/>
          <p:nvPr/>
        </p:nvSpPr>
        <p:spPr>
          <a:xfrm>
            <a:off x="2895599" y="3013501"/>
            <a:ext cx="6400801" cy="830997"/>
          </a:xfrm>
          <a:prstGeom prst="rect">
            <a:avLst/>
          </a:prstGeom>
          <a:noFill/>
        </p:spPr>
        <p:txBody>
          <a:bodyPr wrap="square">
            <a:spAutoFit/>
          </a:bodyPr>
          <a:lstStyle/>
          <a:p>
            <a:pPr marL="0" indent="0">
              <a:buNone/>
            </a:pPr>
            <a:r>
              <a:rPr lang="de-DE" sz="4800" dirty="0"/>
              <a:t>Was ist Programmieren?</a:t>
            </a:r>
          </a:p>
        </p:txBody>
      </p:sp>
    </p:spTree>
    <p:extLst>
      <p:ext uri="{BB962C8B-B14F-4D97-AF65-F5344CB8AC3E}">
        <p14:creationId xmlns:p14="http://schemas.microsoft.com/office/powerpoint/2010/main" val="1142547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5067311-D2A3-34D2-22C5-853E231180CD}"/>
              </a:ext>
            </a:extLst>
          </p:cNvPr>
          <p:cNvSpPr>
            <a:spLocks noGrp="1"/>
          </p:cNvSpPr>
          <p:nvPr>
            <p:ph idx="1"/>
          </p:nvPr>
        </p:nvSpPr>
        <p:spPr>
          <a:xfrm>
            <a:off x="838199" y="1123720"/>
            <a:ext cx="10761123" cy="4754566"/>
          </a:xfrm>
        </p:spPr>
        <p:txBody>
          <a:bodyPr/>
          <a:lstStyle/>
          <a:p>
            <a:r>
              <a:rPr lang="de-DE" sz="2600" b="1" dirty="0"/>
              <a:t>Programmieren</a:t>
            </a:r>
            <a:r>
              <a:rPr lang="de-DE" sz="2600" dirty="0"/>
              <a:t> bedeutet, einem Computer (z.B. in einem Roboter) eine Folge von Befehlen zu erteilen, damit er genau das macht, was von ihm verlangt wird. Computer verstehen nur ganz bestimmte einfache Befehle, welche der Programmierer in die Sprache des Computers „übersetzen“ muss.</a:t>
            </a:r>
          </a:p>
          <a:p>
            <a:endParaRPr lang="de-DE" dirty="0"/>
          </a:p>
        </p:txBody>
      </p:sp>
      <p:sp>
        <p:nvSpPr>
          <p:cNvPr id="3" name="Titel 2">
            <a:extLst>
              <a:ext uri="{FF2B5EF4-FFF2-40B4-BE49-F238E27FC236}">
                <a16:creationId xmlns:a16="http://schemas.microsoft.com/office/drawing/2014/main" id="{B0C51489-6E0D-B0EF-CAC7-D477386CD42C}"/>
              </a:ext>
            </a:extLst>
          </p:cNvPr>
          <p:cNvSpPr>
            <a:spLocks noGrp="1"/>
          </p:cNvSpPr>
          <p:nvPr>
            <p:ph type="title"/>
          </p:nvPr>
        </p:nvSpPr>
        <p:spPr/>
        <p:txBody>
          <a:bodyPr/>
          <a:lstStyle/>
          <a:p>
            <a:r>
              <a:rPr lang="de-DE" sz="2800" dirty="0"/>
              <a:t>Was ist programmieren?</a:t>
            </a:r>
          </a:p>
        </p:txBody>
      </p:sp>
      <p:sp>
        <p:nvSpPr>
          <p:cNvPr id="9" name="Inhaltsplatzhalter 2">
            <a:extLst>
              <a:ext uri="{FF2B5EF4-FFF2-40B4-BE49-F238E27FC236}">
                <a16:creationId xmlns:a16="http://schemas.microsoft.com/office/drawing/2014/main" id="{E9545520-EFA0-C6BF-F4F9-BF38210B86DD}"/>
              </a:ext>
            </a:extLst>
          </p:cNvPr>
          <p:cNvSpPr txBox="1">
            <a:spLocks/>
          </p:cNvSpPr>
          <p:nvPr/>
        </p:nvSpPr>
        <p:spPr>
          <a:xfrm>
            <a:off x="838200" y="2694401"/>
            <a:ext cx="8351175" cy="4380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pic>
        <p:nvPicPr>
          <p:cNvPr id="10" name="Picture 2" descr="F:\Maßnahmen\Scratch Spieleentwicklung\Bilder\robot-2587571_1920.jpg">
            <a:extLst>
              <a:ext uri="{FF2B5EF4-FFF2-40B4-BE49-F238E27FC236}">
                <a16:creationId xmlns:a16="http://schemas.microsoft.com/office/drawing/2014/main" id="{11BE038D-D1A0-BC5D-6EDA-5BA4369DC1D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734" t="6474" r="12968"/>
          <a:stretch/>
        </p:blipFill>
        <p:spPr bwMode="auto">
          <a:xfrm>
            <a:off x="1483173" y="3098392"/>
            <a:ext cx="2553937" cy="27798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C8B93BFE-0936-88B3-42DD-2049CC7EF407}"/>
              </a:ext>
            </a:extLst>
          </p:cNvPr>
          <p:cNvSpPr txBox="1"/>
          <p:nvPr/>
        </p:nvSpPr>
        <p:spPr>
          <a:xfrm>
            <a:off x="4522466" y="3314781"/>
            <a:ext cx="4666909" cy="1569660"/>
          </a:xfrm>
          <a:prstGeom prst="rect">
            <a:avLst/>
          </a:prstGeom>
          <a:noFill/>
        </p:spPr>
        <p:txBody>
          <a:bodyPr wrap="square" rtlCol="0">
            <a:spAutoFit/>
          </a:bodyPr>
          <a:lstStyle/>
          <a:p>
            <a:r>
              <a:rPr lang="de-DE" sz="2600" i="1" dirty="0"/>
              <a:t>Befehl: </a:t>
            </a:r>
            <a:br>
              <a:rPr lang="de-DE" sz="2600" dirty="0"/>
            </a:br>
            <a:r>
              <a:rPr lang="de-DE" sz="2600" dirty="0"/>
              <a:t>Gehe vorwärts und sobald du auf jemanden triffst, sag „Hallo“.</a:t>
            </a:r>
          </a:p>
          <a:p>
            <a:endParaRPr lang="de-DE" dirty="0"/>
          </a:p>
        </p:txBody>
      </p:sp>
      <p:sp>
        <p:nvSpPr>
          <p:cNvPr id="4" name="Textfeld 3">
            <a:extLst>
              <a:ext uri="{FF2B5EF4-FFF2-40B4-BE49-F238E27FC236}">
                <a16:creationId xmlns:a16="http://schemas.microsoft.com/office/drawing/2014/main" id="{E8F13F80-2D99-A37E-386B-B38A7FEBA0C3}"/>
              </a:ext>
            </a:extLst>
          </p:cNvPr>
          <p:cNvSpPr txBox="1"/>
          <p:nvPr/>
        </p:nvSpPr>
        <p:spPr>
          <a:xfrm>
            <a:off x="80136" y="6116465"/>
            <a:ext cx="6096000" cy="400110"/>
          </a:xfrm>
          <a:prstGeom prst="rect">
            <a:avLst/>
          </a:prstGeom>
          <a:noFill/>
        </p:spPr>
        <p:txBody>
          <a:bodyPr wrap="square">
            <a:spAutoFit/>
          </a:bodyPr>
          <a:lstStyle/>
          <a:p>
            <a:r>
              <a:rPr lang="de-DE" sz="1000" dirty="0"/>
              <a:t>https://</a:t>
            </a:r>
            <a:r>
              <a:rPr lang="de-DE" sz="1000" dirty="0" err="1"/>
              <a:t>www.zeit.de</a:t>
            </a:r>
            <a:r>
              <a:rPr lang="de-DE" sz="1000" dirty="0"/>
              <a:t>/</a:t>
            </a:r>
            <a:r>
              <a:rPr lang="de-DE" sz="1000" dirty="0" err="1"/>
              <a:t>kultur</a:t>
            </a:r>
            <a:r>
              <a:rPr lang="de-DE" sz="1000" dirty="0"/>
              <a:t>/</a:t>
            </a:r>
            <a:r>
              <a:rPr lang="de-DE" sz="1000" dirty="0" err="1"/>
              <a:t>literatur</a:t>
            </a:r>
            <a:r>
              <a:rPr lang="de-DE" sz="1000" dirty="0"/>
              <a:t>/2017-06/kuenstliche-intelligenz-jochen-beyse-fremd-wie-das-licht-in-den-traeumen-der-menschen-roman</a:t>
            </a:r>
          </a:p>
        </p:txBody>
      </p:sp>
    </p:spTree>
    <p:extLst>
      <p:ext uri="{BB962C8B-B14F-4D97-AF65-F5344CB8AC3E}">
        <p14:creationId xmlns:p14="http://schemas.microsoft.com/office/powerpoint/2010/main" val="950302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0D7840-578C-B549-8449-E260B656D7E7}"/>
              </a:ext>
            </a:extLst>
          </p:cNvPr>
          <p:cNvSpPr>
            <a:spLocks noGrp="1"/>
          </p:cNvSpPr>
          <p:nvPr>
            <p:ph type="title"/>
          </p:nvPr>
        </p:nvSpPr>
        <p:spPr>
          <a:xfrm>
            <a:off x="220392" y="67417"/>
            <a:ext cx="8806779" cy="701402"/>
          </a:xfrm>
        </p:spPr>
        <p:txBody>
          <a:bodyPr/>
          <a:lstStyle/>
          <a:p>
            <a:r>
              <a:rPr lang="de-DE" sz="2800" dirty="0"/>
              <a:t>Analog und Digital</a:t>
            </a:r>
          </a:p>
        </p:txBody>
      </p:sp>
      <p:sp>
        <p:nvSpPr>
          <p:cNvPr id="7" name="Textfeld 6">
            <a:extLst>
              <a:ext uri="{FF2B5EF4-FFF2-40B4-BE49-F238E27FC236}">
                <a16:creationId xmlns:a16="http://schemas.microsoft.com/office/drawing/2014/main" id="{2B9F975B-ED51-8D40-822F-1E8481AF40FD}"/>
              </a:ext>
            </a:extLst>
          </p:cNvPr>
          <p:cNvSpPr txBox="1"/>
          <p:nvPr/>
        </p:nvSpPr>
        <p:spPr>
          <a:xfrm>
            <a:off x="888769" y="2290956"/>
            <a:ext cx="5339951" cy="22775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b="1" dirty="0">
                <a:cs typeface="Calibri"/>
              </a:rPr>
              <a:t>Analog</a:t>
            </a:r>
          </a:p>
          <a:p>
            <a:pPr>
              <a:spcBef>
                <a:spcPts val="1200"/>
              </a:spcBef>
            </a:pPr>
            <a:r>
              <a:rPr lang="de-DE" sz="2600" dirty="0">
                <a:cs typeface="Calibri"/>
              </a:rPr>
              <a:t>Die Welt ist analog.</a:t>
            </a:r>
          </a:p>
          <a:p>
            <a:r>
              <a:rPr lang="de-DE" sz="2600" dirty="0">
                <a:cs typeface="Calibri"/>
              </a:rPr>
              <a:t>Analoge Werte können jeden Zwischenzustand annehmen</a:t>
            </a:r>
          </a:p>
          <a:p>
            <a:r>
              <a:rPr lang="de-DE" sz="2600" i="1" dirty="0">
                <a:cs typeface="Calibri"/>
              </a:rPr>
              <a:t>Beispiele: Temperatur, Luftdruck…</a:t>
            </a:r>
          </a:p>
        </p:txBody>
      </p:sp>
      <p:sp>
        <p:nvSpPr>
          <p:cNvPr id="8" name="Textfeld 7">
            <a:extLst>
              <a:ext uri="{FF2B5EF4-FFF2-40B4-BE49-F238E27FC236}">
                <a16:creationId xmlns:a16="http://schemas.microsoft.com/office/drawing/2014/main" id="{11C1BCE3-4DAA-5246-B61B-8FFCDC06719C}"/>
              </a:ext>
            </a:extLst>
          </p:cNvPr>
          <p:cNvSpPr txBox="1"/>
          <p:nvPr/>
        </p:nvSpPr>
        <p:spPr>
          <a:xfrm>
            <a:off x="6096000" y="2290956"/>
            <a:ext cx="5339951" cy="18774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b="1" dirty="0">
                <a:cs typeface="Calibri"/>
              </a:rPr>
              <a:t>Digital</a:t>
            </a:r>
          </a:p>
          <a:p>
            <a:pPr>
              <a:spcBef>
                <a:spcPts val="1200"/>
              </a:spcBef>
            </a:pPr>
            <a:r>
              <a:rPr lang="de-DE" sz="2600" dirty="0">
                <a:cs typeface="Calibri"/>
              </a:rPr>
              <a:t>Computer arbeiten digital</a:t>
            </a:r>
          </a:p>
          <a:p>
            <a:r>
              <a:rPr lang="de-DE" sz="2600" dirty="0">
                <a:cs typeface="Calibri"/>
              </a:rPr>
              <a:t>Es gibt auf jeder Leitung nur 2 Zustände:	</a:t>
            </a:r>
            <a:r>
              <a:rPr lang="de-DE" sz="2600" b="1" dirty="0">
                <a:solidFill>
                  <a:schemeClr val="accent5">
                    <a:lumMod val="50000"/>
                  </a:schemeClr>
                </a:solidFill>
                <a:cs typeface="Calibri"/>
              </a:rPr>
              <a:t>0       </a:t>
            </a:r>
            <a:r>
              <a:rPr lang="de-DE" sz="2600" dirty="0">
                <a:cs typeface="Calibri"/>
              </a:rPr>
              <a:t>oder	</a:t>
            </a:r>
            <a:r>
              <a:rPr lang="de-DE" sz="2600" b="1" dirty="0">
                <a:solidFill>
                  <a:srgbClr val="FF0000"/>
                </a:solidFill>
                <a:cs typeface="Calibri"/>
              </a:rPr>
              <a:t>1</a:t>
            </a:r>
          </a:p>
        </p:txBody>
      </p:sp>
    </p:spTree>
    <p:extLst>
      <p:ext uri="{BB962C8B-B14F-4D97-AF65-F5344CB8AC3E}">
        <p14:creationId xmlns:p14="http://schemas.microsoft.com/office/powerpoint/2010/main" val="2175330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Digitaltechnik: Elektronik für Dummies ;-)"/>
          <p:cNvSpPr txBox="1">
            <a:spLocks noGrp="1"/>
          </p:cNvSpPr>
          <p:nvPr>
            <p:ph type="title"/>
          </p:nvPr>
        </p:nvSpPr>
        <p:spPr>
          <a:xfrm>
            <a:off x="220392" y="67417"/>
            <a:ext cx="8806779" cy="701402"/>
          </a:xfrm>
          <a:prstGeom prst="rect">
            <a:avLst/>
          </a:prstGeom>
        </p:spPr>
        <p:txBody>
          <a:bodyPr/>
          <a:lstStyle/>
          <a:p>
            <a:r>
              <a:rPr sz="2800" dirty="0" err="1"/>
              <a:t>Digitaltechnik</a:t>
            </a:r>
            <a:endParaRPr sz="2800" dirty="0"/>
          </a:p>
        </p:txBody>
      </p:sp>
      <p:sp>
        <p:nvSpPr>
          <p:cNvPr id="340" name="Kreis"/>
          <p:cNvSpPr/>
          <p:nvPr/>
        </p:nvSpPr>
        <p:spPr>
          <a:xfrm>
            <a:off x="3519950" y="2177079"/>
            <a:ext cx="892969" cy="892969"/>
          </a:xfrm>
          <a:prstGeom prst="ellipse">
            <a:avLst/>
          </a:prstGeom>
          <a:solidFill>
            <a:schemeClr val="accent1"/>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1" name="Kreis"/>
          <p:cNvSpPr/>
          <p:nvPr/>
        </p:nvSpPr>
        <p:spPr>
          <a:xfrm>
            <a:off x="3519950" y="4338063"/>
            <a:ext cx="892969" cy="892969"/>
          </a:xfrm>
          <a:prstGeom prst="ellipse">
            <a:avLst/>
          </a:prstGeom>
          <a:solidFill>
            <a:srgbClr val="FF2600"/>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2" name="An"/>
          <p:cNvSpPr/>
          <p:nvPr/>
        </p:nvSpPr>
        <p:spPr>
          <a:xfrm>
            <a:off x="1185747" y="4198569"/>
            <a:ext cx="1067601" cy="11540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10000">
                <a:solidFill>
                  <a:srgbClr val="FF2500"/>
                </a:solidFill>
              </a:defRPr>
            </a:lvl1pPr>
          </a:lstStyle>
          <a:p>
            <a:r>
              <a:rPr sz="7031" dirty="0"/>
              <a:t>An</a:t>
            </a:r>
          </a:p>
        </p:txBody>
      </p:sp>
      <p:sp>
        <p:nvSpPr>
          <p:cNvPr id="343" name="Aus"/>
          <p:cNvSpPr/>
          <p:nvPr/>
        </p:nvSpPr>
        <p:spPr>
          <a:xfrm>
            <a:off x="1014199" y="2042050"/>
            <a:ext cx="1420262" cy="11540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10000"/>
            </a:lvl1pPr>
          </a:lstStyle>
          <a:p>
            <a:r>
              <a:rPr sz="7031" dirty="0" err="1">
                <a:solidFill>
                  <a:schemeClr val="accent1"/>
                </a:solidFill>
              </a:rPr>
              <a:t>Aus</a:t>
            </a:r>
            <a:endParaRPr sz="7031" dirty="0">
              <a:solidFill>
                <a:schemeClr val="accent1"/>
              </a:solidFill>
            </a:endParaRPr>
          </a:p>
        </p:txBody>
      </p:sp>
      <p:sp>
        <p:nvSpPr>
          <p:cNvPr id="344" name="0"/>
          <p:cNvSpPr/>
          <p:nvPr/>
        </p:nvSpPr>
        <p:spPr>
          <a:xfrm>
            <a:off x="5355786" y="2042050"/>
            <a:ext cx="6050504" cy="11540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10000"/>
            </a:lvl1pPr>
          </a:lstStyle>
          <a:p>
            <a:r>
              <a:rPr sz="7031" dirty="0">
                <a:solidFill>
                  <a:schemeClr val="accent1"/>
                </a:solidFill>
              </a:rPr>
              <a:t>0</a:t>
            </a:r>
            <a:r>
              <a:rPr lang="de-DE" sz="7031" dirty="0">
                <a:solidFill>
                  <a:schemeClr val="accent1"/>
                </a:solidFill>
              </a:rPr>
              <a:t> - LOW - Falsch</a:t>
            </a:r>
            <a:endParaRPr sz="7031" dirty="0">
              <a:solidFill>
                <a:schemeClr val="accent1"/>
              </a:solidFill>
            </a:endParaRPr>
          </a:p>
        </p:txBody>
      </p:sp>
      <p:sp>
        <p:nvSpPr>
          <p:cNvPr id="345" name="1"/>
          <p:cNvSpPr/>
          <p:nvPr/>
        </p:nvSpPr>
        <p:spPr>
          <a:xfrm>
            <a:off x="5353658" y="4203034"/>
            <a:ext cx="5976765" cy="11540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10000">
                <a:solidFill>
                  <a:srgbClr val="FF2500"/>
                </a:solidFill>
              </a:defRPr>
            </a:lvl1pPr>
          </a:lstStyle>
          <a:p>
            <a:r>
              <a:rPr sz="7031" dirty="0"/>
              <a:t>1</a:t>
            </a:r>
            <a:r>
              <a:rPr lang="de-DE" sz="7031" dirty="0"/>
              <a:t> - HIGH - Wahr</a:t>
            </a:r>
            <a:endParaRPr sz="7031" dirty="0"/>
          </a:p>
        </p:txBody>
      </p:sp>
      <p:sp>
        <p:nvSpPr>
          <p:cNvPr id="346" name="mit dem Minus-Pol (0 V) verbunden"/>
          <p:cNvSpPr/>
          <p:nvPr/>
        </p:nvSpPr>
        <p:spPr>
          <a:xfrm>
            <a:off x="5410217" y="3033794"/>
            <a:ext cx="5701262" cy="3967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Minus-Pol (0 V) </a:t>
            </a:r>
            <a:r>
              <a:rPr sz="2109" dirty="0" err="1"/>
              <a:t>verbunden</a:t>
            </a:r>
            <a:endParaRPr sz="2109" dirty="0"/>
          </a:p>
        </p:txBody>
      </p:sp>
      <p:sp>
        <p:nvSpPr>
          <p:cNvPr id="347" name="mit dem Plus-Pol (+5 V) verbunden"/>
          <p:cNvSpPr/>
          <p:nvPr/>
        </p:nvSpPr>
        <p:spPr>
          <a:xfrm>
            <a:off x="5410216" y="5352667"/>
            <a:ext cx="5613127" cy="3967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Plus-Pol (+5 V) </a:t>
            </a:r>
            <a:r>
              <a:rPr sz="2109" dirty="0" err="1"/>
              <a:t>verbunden</a:t>
            </a:r>
            <a:endParaRPr sz="2109" dirty="0"/>
          </a:p>
        </p:txBody>
      </p:sp>
    </p:spTree>
    <p:extLst>
      <p:ext uri="{BB962C8B-B14F-4D97-AF65-F5344CB8AC3E}">
        <p14:creationId xmlns:p14="http://schemas.microsoft.com/office/powerpoint/2010/main" val="1485732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9A6D498-A708-C5E2-9600-7EA452F4B49D}"/>
              </a:ext>
            </a:extLst>
          </p:cNvPr>
          <p:cNvSpPr>
            <a:spLocks noGrp="1"/>
          </p:cNvSpPr>
          <p:nvPr>
            <p:ph type="title"/>
          </p:nvPr>
        </p:nvSpPr>
        <p:spPr/>
        <p:txBody>
          <a:bodyPr/>
          <a:lstStyle/>
          <a:p>
            <a:r>
              <a:rPr lang="de-DE" sz="2800" dirty="0"/>
              <a:t>Erste Schritte</a:t>
            </a:r>
          </a:p>
        </p:txBody>
      </p:sp>
      <p:sp>
        <p:nvSpPr>
          <p:cNvPr id="4" name="Textfeld 3">
            <a:extLst>
              <a:ext uri="{FF2B5EF4-FFF2-40B4-BE49-F238E27FC236}">
                <a16:creationId xmlns:a16="http://schemas.microsoft.com/office/drawing/2014/main" id="{953D85CC-8DDB-F0F1-7CE6-899EC8659A03}"/>
              </a:ext>
            </a:extLst>
          </p:cNvPr>
          <p:cNvSpPr txBox="1"/>
          <p:nvPr/>
        </p:nvSpPr>
        <p:spPr>
          <a:xfrm>
            <a:off x="2980474" y="2159421"/>
            <a:ext cx="5901267" cy="2539157"/>
          </a:xfrm>
          <a:prstGeom prst="rect">
            <a:avLst/>
          </a:prstGeom>
          <a:noFill/>
        </p:spPr>
        <p:txBody>
          <a:bodyPr wrap="square">
            <a:spAutoFit/>
          </a:bodyPr>
          <a:lstStyle/>
          <a:p>
            <a:pPr marL="0" indent="0" algn="ctr">
              <a:buNone/>
            </a:pPr>
            <a:r>
              <a:rPr lang="de-DE" sz="4800" dirty="0"/>
              <a:t>Die </a:t>
            </a:r>
            <a:r>
              <a:rPr lang="de-DE" sz="4800" dirty="0" err="1"/>
              <a:t>senseBox</a:t>
            </a:r>
            <a:r>
              <a:rPr lang="de-DE" sz="4800" dirty="0"/>
              <a:t>           </a:t>
            </a:r>
          </a:p>
          <a:p>
            <a:pPr marL="0" indent="0" algn="ctr">
              <a:spcBef>
                <a:spcPts val="1800"/>
              </a:spcBef>
              <a:buNone/>
            </a:pPr>
            <a:r>
              <a:rPr lang="de-DE" sz="4800" dirty="0"/>
              <a:t>Erste Schritte zum eigenen Programm</a:t>
            </a:r>
          </a:p>
        </p:txBody>
      </p:sp>
    </p:spTree>
    <p:extLst>
      <p:ext uri="{BB962C8B-B14F-4D97-AF65-F5344CB8AC3E}">
        <p14:creationId xmlns:p14="http://schemas.microsoft.com/office/powerpoint/2010/main" val="907474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a:xfrm>
            <a:off x="220392" y="152082"/>
            <a:ext cx="8806779" cy="701402"/>
          </a:xfrm>
        </p:spPr>
        <p:txBody>
          <a:bodyPr/>
          <a:lstStyle/>
          <a:p>
            <a:r>
              <a:rPr lang="de-DE" sz="2800" dirty="0"/>
              <a:t>Open-Roberta Lab - Programmstart</a:t>
            </a:r>
          </a:p>
        </p:txBody>
      </p:sp>
      <p:pic>
        <p:nvPicPr>
          <p:cNvPr id="7" name="Grafik 6">
            <a:extLst>
              <a:ext uri="{FF2B5EF4-FFF2-40B4-BE49-F238E27FC236}">
                <a16:creationId xmlns:a16="http://schemas.microsoft.com/office/drawing/2014/main" id="{F6E36CD6-0678-72BC-3F5C-53B09CF6E3B9}"/>
              </a:ext>
            </a:extLst>
          </p:cNvPr>
          <p:cNvPicPr>
            <a:picLocks noChangeAspect="1"/>
          </p:cNvPicPr>
          <p:nvPr/>
        </p:nvPicPr>
        <p:blipFill rotWithShape="1">
          <a:blip r:embed="rId2"/>
          <a:srcRect t="14767"/>
          <a:stretch/>
        </p:blipFill>
        <p:spPr>
          <a:xfrm>
            <a:off x="1793730" y="1964220"/>
            <a:ext cx="8604540" cy="4349491"/>
          </a:xfrm>
          <a:prstGeom prst="rect">
            <a:avLst/>
          </a:prstGeom>
        </p:spPr>
      </p:pic>
      <p:sp>
        <p:nvSpPr>
          <p:cNvPr id="4" name="Textfeld 3">
            <a:extLst>
              <a:ext uri="{FF2B5EF4-FFF2-40B4-BE49-F238E27FC236}">
                <a16:creationId xmlns:a16="http://schemas.microsoft.com/office/drawing/2014/main" id="{CB55B474-0AF0-7E65-E78D-F86DD771D4DB}"/>
              </a:ext>
            </a:extLst>
          </p:cNvPr>
          <p:cNvSpPr txBox="1"/>
          <p:nvPr/>
        </p:nvSpPr>
        <p:spPr>
          <a:xfrm>
            <a:off x="3699933" y="1116464"/>
            <a:ext cx="4792134" cy="584775"/>
          </a:xfrm>
          <a:prstGeom prst="rect">
            <a:avLst/>
          </a:prstGeom>
          <a:noFill/>
        </p:spPr>
        <p:txBody>
          <a:bodyPr wrap="square">
            <a:spAutoFit/>
          </a:bodyPr>
          <a:lstStyle/>
          <a:p>
            <a:r>
              <a:rPr lang="de-DE" sz="3200" b="1" dirty="0" err="1"/>
              <a:t>www.lab.open-roberta.org</a:t>
            </a:r>
            <a:endParaRPr lang="de-DE" sz="3200" b="1" dirty="0"/>
          </a:p>
        </p:txBody>
      </p:sp>
      <p:sp>
        <p:nvSpPr>
          <p:cNvPr id="5" name="Oval 4">
            <a:extLst>
              <a:ext uri="{FF2B5EF4-FFF2-40B4-BE49-F238E27FC236}">
                <a16:creationId xmlns:a16="http://schemas.microsoft.com/office/drawing/2014/main" id="{5B1022D5-A79C-A7D2-5E40-F95506B61D03}"/>
              </a:ext>
            </a:extLst>
          </p:cNvPr>
          <p:cNvSpPr/>
          <p:nvPr/>
        </p:nvSpPr>
        <p:spPr>
          <a:xfrm>
            <a:off x="5342467" y="2743199"/>
            <a:ext cx="1507066" cy="1507066"/>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7067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1F8670A-1631-83A9-7F11-BA668F9E09CC}"/>
              </a:ext>
            </a:extLst>
          </p:cNvPr>
          <p:cNvSpPr>
            <a:spLocks noGrp="1"/>
          </p:cNvSpPr>
          <p:nvPr>
            <p:ph idx="1"/>
          </p:nvPr>
        </p:nvSpPr>
        <p:spPr>
          <a:xfrm>
            <a:off x="838200" y="1123720"/>
            <a:ext cx="9067800" cy="4754566"/>
          </a:xfrm>
        </p:spPr>
        <p:txBody>
          <a:bodyPr>
            <a:normAutofit/>
          </a:bodyPr>
          <a:lstStyle/>
          <a:p>
            <a:pPr marL="0" indent="0">
              <a:lnSpc>
                <a:spcPct val="100000"/>
              </a:lnSpc>
              <a:buNone/>
            </a:pPr>
            <a:r>
              <a:rPr lang="de-DE" dirty="0"/>
              <a:t>Damit wir beim Lernen und Arbeiten konzentriert sind, gesund bleiben und uns wohlfühlen, müssen bestimmte Messwerte gut genug sein:</a:t>
            </a:r>
          </a:p>
          <a:p>
            <a:pPr>
              <a:lnSpc>
                <a:spcPct val="150000"/>
              </a:lnSpc>
            </a:pPr>
            <a:r>
              <a:rPr lang="de-DE" dirty="0"/>
              <a:t>nicht zu warm, nicht zu kalt</a:t>
            </a:r>
          </a:p>
          <a:p>
            <a:pPr>
              <a:lnSpc>
                <a:spcPct val="150000"/>
              </a:lnSpc>
            </a:pPr>
            <a:r>
              <a:rPr lang="de-DE" dirty="0"/>
              <a:t>keine „verbrauchte“ Luft, also genügend Sauerstoff</a:t>
            </a:r>
          </a:p>
          <a:p>
            <a:pPr>
              <a:lnSpc>
                <a:spcPct val="150000"/>
              </a:lnSpc>
            </a:pPr>
            <a:r>
              <a:rPr lang="de-DE" dirty="0"/>
              <a:t>gute Luftqualität, keine Gerüche oder Feinstaub</a:t>
            </a:r>
          </a:p>
          <a:p>
            <a:pPr marL="457200" lvl="1" indent="0">
              <a:lnSpc>
                <a:spcPct val="210000"/>
              </a:lnSpc>
              <a:buNone/>
            </a:pPr>
            <a:r>
              <a:rPr lang="de-DE" sz="2800" dirty="0">
                <a:sym typeface="Wingdings" pitchFamily="2" charset="2"/>
              </a:rPr>
              <a:t> </a:t>
            </a:r>
            <a:r>
              <a:rPr lang="de-DE" sz="2800" b="1" dirty="0">
                <a:sym typeface="Wingdings" pitchFamily="2" charset="2"/>
              </a:rPr>
              <a:t>gutes Raumklima</a:t>
            </a:r>
            <a:endParaRPr lang="de-DE" sz="2800" b="1" dirty="0"/>
          </a:p>
        </p:txBody>
      </p:sp>
      <p:sp>
        <p:nvSpPr>
          <p:cNvPr id="3" name="Titel 2">
            <a:extLst>
              <a:ext uri="{FF2B5EF4-FFF2-40B4-BE49-F238E27FC236}">
                <a16:creationId xmlns:a16="http://schemas.microsoft.com/office/drawing/2014/main" id="{0F6C2FE9-F560-ACE9-62C6-BB75768DE35C}"/>
              </a:ext>
            </a:extLst>
          </p:cNvPr>
          <p:cNvSpPr>
            <a:spLocks noGrp="1"/>
          </p:cNvSpPr>
          <p:nvPr>
            <p:ph type="title"/>
          </p:nvPr>
        </p:nvSpPr>
        <p:spPr>
          <a:xfrm>
            <a:off x="202462" y="138138"/>
            <a:ext cx="8806779" cy="533404"/>
          </a:xfrm>
        </p:spPr>
        <p:txBody>
          <a:bodyPr/>
          <a:lstStyle/>
          <a:p>
            <a:r>
              <a:rPr lang="de-DE" sz="2800" dirty="0"/>
              <a:t>Das Raumklima</a:t>
            </a:r>
          </a:p>
        </p:txBody>
      </p:sp>
    </p:spTree>
    <p:extLst>
      <p:ext uri="{BB962C8B-B14F-4D97-AF65-F5344CB8AC3E}">
        <p14:creationId xmlns:p14="http://schemas.microsoft.com/office/powerpoint/2010/main" val="2288409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a:xfrm>
            <a:off x="220392" y="47152"/>
            <a:ext cx="8806779" cy="701402"/>
          </a:xfrm>
        </p:spPr>
        <p:txBody>
          <a:bodyPr/>
          <a:lstStyle/>
          <a:p>
            <a:r>
              <a:rPr lang="de-DE" sz="2800" dirty="0"/>
              <a:t>Open Roberta Programmieroberfläche</a:t>
            </a:r>
          </a:p>
        </p:txBody>
      </p:sp>
      <p:pic>
        <p:nvPicPr>
          <p:cNvPr id="2" name="Grafik 1">
            <a:extLst>
              <a:ext uri="{FF2B5EF4-FFF2-40B4-BE49-F238E27FC236}">
                <a16:creationId xmlns:a16="http://schemas.microsoft.com/office/drawing/2014/main" id="{750D59C8-88E3-F694-47E4-36AEA8945D94}"/>
              </a:ext>
            </a:extLst>
          </p:cNvPr>
          <p:cNvPicPr>
            <a:picLocks noChangeAspect="1"/>
          </p:cNvPicPr>
          <p:nvPr/>
        </p:nvPicPr>
        <p:blipFill rotWithShape="1">
          <a:blip r:embed="rId2"/>
          <a:srcRect r="7540" b="11944"/>
          <a:stretch/>
        </p:blipFill>
        <p:spPr>
          <a:xfrm>
            <a:off x="6500503" y="1352343"/>
            <a:ext cx="5244768" cy="5014164"/>
          </a:xfrm>
          <a:prstGeom prst="rect">
            <a:avLst/>
          </a:prstGeom>
        </p:spPr>
      </p:pic>
      <p:sp>
        <p:nvSpPr>
          <p:cNvPr id="7" name="Rechteck 6">
            <a:extLst>
              <a:ext uri="{FF2B5EF4-FFF2-40B4-BE49-F238E27FC236}">
                <a16:creationId xmlns:a16="http://schemas.microsoft.com/office/drawing/2014/main" id="{C5537B79-1CB7-56AB-E4F6-AA482DE79F48}"/>
              </a:ext>
            </a:extLst>
          </p:cNvPr>
          <p:cNvSpPr/>
          <p:nvPr/>
        </p:nvSpPr>
        <p:spPr>
          <a:xfrm>
            <a:off x="446729" y="1766544"/>
            <a:ext cx="5879120" cy="4185761"/>
          </a:xfrm>
          <a:prstGeom prst="rect">
            <a:avLst/>
          </a:prstGeom>
          <a:noFill/>
        </p:spPr>
        <p:txBody>
          <a:bodyPr wrap="square">
            <a:spAutoFit/>
          </a:bodyPr>
          <a:lstStyle/>
          <a:p>
            <a:r>
              <a:rPr lang="de-DE" sz="3200" b="1" dirty="0"/>
              <a:t>Programmierbereich</a:t>
            </a:r>
          </a:p>
          <a:p>
            <a:pPr>
              <a:spcBef>
                <a:spcPts val="1200"/>
              </a:spcBef>
            </a:pPr>
            <a:r>
              <a:rPr lang="de-DE" sz="2800" dirty="0"/>
              <a:t>Hier werden die verfügbaren Befehlsblöcke zusammengesetzt. Alles ist in eine Dauerschleife „Wiederhole unendlich oft - mache“ eingebunden.</a:t>
            </a:r>
          </a:p>
          <a:p>
            <a:r>
              <a:rPr lang="de-DE" sz="2800" dirty="0"/>
              <a:t>Die Befehle werden von oben nach unten abgearbeitet und sind links in den verschiedenen Kategorien zu finden.</a:t>
            </a:r>
          </a:p>
        </p:txBody>
      </p:sp>
      <p:sp>
        <p:nvSpPr>
          <p:cNvPr id="8" name="Rechteck 7">
            <a:extLst>
              <a:ext uri="{FF2B5EF4-FFF2-40B4-BE49-F238E27FC236}">
                <a16:creationId xmlns:a16="http://schemas.microsoft.com/office/drawing/2014/main" id="{B353F5D2-C6EB-878E-3410-181E3DB9A988}"/>
              </a:ext>
            </a:extLst>
          </p:cNvPr>
          <p:cNvSpPr/>
          <p:nvPr/>
        </p:nvSpPr>
        <p:spPr>
          <a:xfrm>
            <a:off x="6325849" y="1873770"/>
            <a:ext cx="2233535" cy="594176"/>
          </a:xfrm>
          <a:prstGeom prst="rect">
            <a:avLst/>
          </a:prstGeom>
          <a:noFill/>
          <a:ln w="76200" cap="sq">
            <a:solidFill>
              <a:srgbClr val="FF0000"/>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61016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a:xfrm>
            <a:off x="220392" y="47152"/>
            <a:ext cx="8806779" cy="701402"/>
          </a:xfrm>
        </p:spPr>
        <p:txBody>
          <a:bodyPr/>
          <a:lstStyle/>
          <a:p>
            <a:r>
              <a:rPr lang="de-DE" sz="2800" dirty="0"/>
              <a:t>Open Roberta Programmieroberfläche</a:t>
            </a:r>
          </a:p>
        </p:txBody>
      </p:sp>
      <p:sp>
        <p:nvSpPr>
          <p:cNvPr id="4" name="Rechteck 3">
            <a:extLst>
              <a:ext uri="{FF2B5EF4-FFF2-40B4-BE49-F238E27FC236}">
                <a16:creationId xmlns:a16="http://schemas.microsoft.com/office/drawing/2014/main" id="{068C5C8C-A788-C41C-24D8-BE2606CF3A80}"/>
              </a:ext>
            </a:extLst>
          </p:cNvPr>
          <p:cNvSpPr/>
          <p:nvPr/>
        </p:nvSpPr>
        <p:spPr>
          <a:xfrm>
            <a:off x="489765" y="1767006"/>
            <a:ext cx="4594551" cy="3323987"/>
          </a:xfrm>
          <a:prstGeom prst="rect">
            <a:avLst/>
          </a:prstGeom>
          <a:noFill/>
        </p:spPr>
        <p:txBody>
          <a:bodyPr wrap="square">
            <a:spAutoFit/>
          </a:bodyPr>
          <a:lstStyle/>
          <a:p>
            <a:r>
              <a:rPr lang="de-DE" sz="3200" b="1" dirty="0"/>
              <a:t>Konfigurationsbereich</a:t>
            </a:r>
          </a:p>
          <a:p>
            <a:pPr>
              <a:spcBef>
                <a:spcPts val="1200"/>
              </a:spcBef>
            </a:pPr>
            <a:r>
              <a:rPr lang="de-DE" sz="2800" dirty="0"/>
              <a:t>Die </a:t>
            </a:r>
            <a:r>
              <a:rPr lang="de-DE" sz="2800" dirty="0" err="1"/>
              <a:t>SenseBox</a:t>
            </a:r>
            <a:r>
              <a:rPr lang="de-DE" sz="2800" dirty="0"/>
              <a:t> muss „wissen“, welche Sensoren (z.B. Tasten oder Temperatursensor) und Aktoren (z.B. LEDs oder Motoren) an welchen Pins angeschlossen sind.</a:t>
            </a:r>
          </a:p>
        </p:txBody>
      </p:sp>
      <p:pic>
        <p:nvPicPr>
          <p:cNvPr id="9" name="Grafik 8">
            <a:extLst>
              <a:ext uri="{FF2B5EF4-FFF2-40B4-BE49-F238E27FC236}">
                <a16:creationId xmlns:a16="http://schemas.microsoft.com/office/drawing/2014/main" id="{E449AC9D-A34F-B1F9-8E23-E30E667985DF}"/>
              </a:ext>
            </a:extLst>
          </p:cNvPr>
          <p:cNvPicPr>
            <a:picLocks noChangeAspect="1"/>
          </p:cNvPicPr>
          <p:nvPr/>
        </p:nvPicPr>
        <p:blipFill rotWithShape="1">
          <a:blip r:embed="rId3"/>
          <a:srcRect l="623" r="-1"/>
          <a:stretch/>
        </p:blipFill>
        <p:spPr>
          <a:xfrm>
            <a:off x="5084316" y="1193585"/>
            <a:ext cx="6617919" cy="4911077"/>
          </a:xfrm>
          <a:prstGeom prst="rect">
            <a:avLst/>
          </a:prstGeom>
        </p:spPr>
      </p:pic>
      <p:sp>
        <p:nvSpPr>
          <p:cNvPr id="7" name="Rechteck 6">
            <a:extLst>
              <a:ext uri="{FF2B5EF4-FFF2-40B4-BE49-F238E27FC236}">
                <a16:creationId xmlns:a16="http://schemas.microsoft.com/office/drawing/2014/main" id="{1853D540-4CFD-EC1F-3F07-3712A9E3AEB5}"/>
              </a:ext>
            </a:extLst>
          </p:cNvPr>
          <p:cNvSpPr/>
          <p:nvPr/>
        </p:nvSpPr>
        <p:spPr>
          <a:xfrm>
            <a:off x="6265889" y="1469918"/>
            <a:ext cx="2143593" cy="594176"/>
          </a:xfrm>
          <a:prstGeom prst="rect">
            <a:avLst/>
          </a:prstGeom>
          <a:noFill/>
          <a:ln w="76200" cap="sq">
            <a:solidFill>
              <a:srgbClr val="FF0000"/>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44842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CCB485B9-AE5E-AADE-B80C-C829A646DA6C}"/>
              </a:ext>
            </a:extLst>
          </p:cNvPr>
          <p:cNvSpPr>
            <a:spLocks noGrp="1"/>
          </p:cNvSpPr>
          <p:nvPr>
            <p:ph idx="1"/>
          </p:nvPr>
        </p:nvSpPr>
        <p:spPr/>
        <p:txBody>
          <a:bodyPr/>
          <a:lstStyle/>
          <a:p>
            <a:pPr marL="0" indent="0">
              <a:buNone/>
            </a:pPr>
            <a:r>
              <a:rPr lang="de-DE" dirty="0"/>
              <a:t>Baue folgendes Programm nach:</a:t>
            </a:r>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i="1" dirty="0"/>
              <a:t>Du brauchst einen Befehl aus der Kategorie „Aktion“.</a:t>
            </a:r>
          </a:p>
        </p:txBody>
      </p:sp>
      <p:sp>
        <p:nvSpPr>
          <p:cNvPr id="3" name="Titel 2">
            <a:extLst>
              <a:ext uri="{FF2B5EF4-FFF2-40B4-BE49-F238E27FC236}">
                <a16:creationId xmlns:a16="http://schemas.microsoft.com/office/drawing/2014/main" id="{7B3B2153-82DD-920E-0BE8-DDD5DDDA37B6}"/>
              </a:ext>
            </a:extLst>
          </p:cNvPr>
          <p:cNvSpPr>
            <a:spLocks noGrp="1"/>
          </p:cNvSpPr>
          <p:nvPr>
            <p:ph type="title"/>
          </p:nvPr>
        </p:nvSpPr>
        <p:spPr/>
        <p:txBody>
          <a:bodyPr/>
          <a:lstStyle/>
          <a:p>
            <a:r>
              <a:rPr lang="de-DE" sz="2800" dirty="0"/>
              <a:t>Einführung: LED zum Leuchten bringen</a:t>
            </a:r>
          </a:p>
        </p:txBody>
      </p:sp>
      <p:pic>
        <p:nvPicPr>
          <p:cNvPr id="4" name="Grafik 3">
            <a:extLst>
              <a:ext uri="{FF2B5EF4-FFF2-40B4-BE49-F238E27FC236}">
                <a16:creationId xmlns:a16="http://schemas.microsoft.com/office/drawing/2014/main" id="{DE81658F-F07C-B97C-8FBF-DBF869B6CF45}"/>
              </a:ext>
            </a:extLst>
          </p:cNvPr>
          <p:cNvPicPr>
            <a:picLocks noChangeAspect="1"/>
          </p:cNvPicPr>
          <p:nvPr/>
        </p:nvPicPr>
        <p:blipFill rotWithShape="1">
          <a:blip r:embed="rId2"/>
          <a:srcRect l="57999" t="25722" r="5861" b="54191"/>
          <a:stretch/>
        </p:blipFill>
        <p:spPr>
          <a:xfrm>
            <a:off x="1623973" y="1775041"/>
            <a:ext cx="5072063" cy="2028825"/>
          </a:xfrm>
          <a:prstGeom prst="rect">
            <a:avLst/>
          </a:prstGeom>
        </p:spPr>
      </p:pic>
    </p:spTree>
    <p:extLst>
      <p:ext uri="{BB962C8B-B14F-4D97-AF65-F5344CB8AC3E}">
        <p14:creationId xmlns:p14="http://schemas.microsoft.com/office/powerpoint/2010/main" val="3664240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08068B-2D78-EE77-5D8B-2CB8C957584F}"/>
              </a:ext>
            </a:extLst>
          </p:cNvPr>
          <p:cNvSpPr>
            <a:spLocks noGrp="1"/>
          </p:cNvSpPr>
          <p:nvPr>
            <p:ph idx="1"/>
          </p:nvPr>
        </p:nvSpPr>
        <p:spPr/>
        <p:txBody>
          <a:bodyPr/>
          <a:lstStyle/>
          <a:p>
            <a:pPr marL="0" indent="0">
              <a:spcAft>
                <a:spcPts val="1800"/>
              </a:spcAft>
              <a:buNone/>
            </a:pPr>
            <a:r>
              <a:rPr lang="de-DE" dirty="0"/>
              <a:t>Zum Übertragen des Programms auf die </a:t>
            </a:r>
            <a:r>
              <a:rPr lang="de-DE" dirty="0" err="1"/>
              <a:t>senseBox</a:t>
            </a:r>
            <a:r>
              <a:rPr lang="de-DE" dirty="0"/>
              <a:t>:</a:t>
            </a:r>
          </a:p>
          <a:p>
            <a:pPr marL="514350" indent="-514350">
              <a:buFont typeface="+mj-lt"/>
              <a:buAutoNum type="arabicPeriod"/>
            </a:pPr>
            <a:r>
              <a:rPr lang="de-DE" dirty="0"/>
              <a:t>auf das ausgefüllte Dreieck klicken:</a:t>
            </a:r>
          </a:p>
          <a:p>
            <a:pPr marL="514350" indent="-514350">
              <a:buFont typeface="+mj-lt"/>
              <a:buAutoNum type="arabicPeriod"/>
            </a:pPr>
            <a:endParaRPr lang="de-DE" dirty="0"/>
          </a:p>
          <a:p>
            <a:pPr marL="514350" indent="-514350">
              <a:buFont typeface="+mj-lt"/>
              <a:buAutoNum type="arabicPeriod"/>
            </a:pPr>
            <a:endParaRPr lang="de-DE" dirty="0"/>
          </a:p>
          <a:p>
            <a:pPr marL="514350" indent="-514350">
              <a:buFont typeface="+mj-lt"/>
              <a:buAutoNum type="arabicPeriod"/>
            </a:pPr>
            <a:r>
              <a:rPr lang="de-DE" dirty="0"/>
              <a:t>Zweimal auf die </a:t>
            </a:r>
            <a:r>
              <a:rPr lang="de-DE" dirty="0" err="1"/>
              <a:t>Reset</a:t>
            </a:r>
            <a:r>
              <a:rPr lang="de-DE" dirty="0"/>
              <a:t>-Taste drücken.</a:t>
            </a:r>
            <a:br>
              <a:rPr lang="de-DE" dirty="0"/>
            </a:br>
            <a:r>
              <a:rPr lang="de-DE" dirty="0"/>
              <a:t>Das versetzt die </a:t>
            </a:r>
            <a:r>
              <a:rPr lang="de-DE" dirty="0" err="1"/>
              <a:t>senseBox</a:t>
            </a:r>
            <a:r>
              <a:rPr lang="de-DE" dirty="0"/>
              <a:t> in den </a:t>
            </a:r>
            <a:br>
              <a:rPr lang="de-DE" dirty="0"/>
            </a:br>
            <a:r>
              <a:rPr lang="de-DE" dirty="0"/>
              <a:t>Übertragungsmodus.</a:t>
            </a:r>
            <a:br>
              <a:rPr lang="de-DE" dirty="0"/>
            </a:br>
            <a:r>
              <a:rPr lang="de-DE" dirty="0"/>
              <a:t>Die rote LED blinkt nun.</a:t>
            </a:r>
          </a:p>
        </p:txBody>
      </p:sp>
      <p:sp>
        <p:nvSpPr>
          <p:cNvPr id="3" name="Titel 2">
            <a:extLst>
              <a:ext uri="{FF2B5EF4-FFF2-40B4-BE49-F238E27FC236}">
                <a16:creationId xmlns:a16="http://schemas.microsoft.com/office/drawing/2014/main" id="{1BB907AC-2CDC-CF5B-29F2-6612C4950CA3}"/>
              </a:ext>
            </a:extLst>
          </p:cNvPr>
          <p:cNvSpPr>
            <a:spLocks noGrp="1"/>
          </p:cNvSpPr>
          <p:nvPr>
            <p:ph type="title"/>
          </p:nvPr>
        </p:nvSpPr>
        <p:spPr/>
        <p:txBody>
          <a:bodyPr/>
          <a:lstStyle/>
          <a:p>
            <a:r>
              <a:rPr lang="de-DE" sz="2800" dirty="0"/>
              <a:t>Programm auf die </a:t>
            </a:r>
            <a:r>
              <a:rPr lang="de-DE" sz="2800" dirty="0" err="1"/>
              <a:t>senseBox</a:t>
            </a:r>
            <a:r>
              <a:rPr lang="de-DE" sz="2800" dirty="0"/>
              <a:t> laden</a:t>
            </a:r>
          </a:p>
        </p:txBody>
      </p:sp>
      <p:pic>
        <p:nvPicPr>
          <p:cNvPr id="4" name="Grafik 3">
            <a:extLst>
              <a:ext uri="{FF2B5EF4-FFF2-40B4-BE49-F238E27FC236}">
                <a16:creationId xmlns:a16="http://schemas.microsoft.com/office/drawing/2014/main" id="{4193D021-5E8A-0F51-4286-5E71A5B427F6}"/>
              </a:ext>
            </a:extLst>
          </p:cNvPr>
          <p:cNvPicPr>
            <a:picLocks noChangeAspect="1"/>
          </p:cNvPicPr>
          <p:nvPr/>
        </p:nvPicPr>
        <p:blipFill rotWithShape="1">
          <a:blip r:embed="rId2"/>
          <a:srcRect l="74898" t="87744" r="523" b="1307"/>
          <a:stretch/>
        </p:blipFill>
        <p:spPr>
          <a:xfrm>
            <a:off x="2208628" y="2335235"/>
            <a:ext cx="2940148" cy="942537"/>
          </a:xfrm>
          <a:prstGeom prst="rect">
            <a:avLst/>
          </a:prstGeom>
        </p:spPr>
      </p:pic>
      <p:pic>
        <p:nvPicPr>
          <p:cNvPr id="5" name="Grafik 4">
            <a:extLst>
              <a:ext uri="{FF2B5EF4-FFF2-40B4-BE49-F238E27FC236}">
                <a16:creationId xmlns:a16="http://schemas.microsoft.com/office/drawing/2014/main" id="{85C1255A-3FC7-D796-CD8A-84F254B4C7F3}"/>
              </a:ext>
            </a:extLst>
          </p:cNvPr>
          <p:cNvPicPr>
            <a:picLocks noChangeAspect="1"/>
          </p:cNvPicPr>
          <p:nvPr/>
        </p:nvPicPr>
        <p:blipFill rotWithShape="1">
          <a:blip r:embed="rId3">
            <a:extLst>
              <a:ext uri="{28A0092B-C50C-407E-A947-70E740481C1C}">
                <a14:useLocalDpi xmlns:a14="http://schemas.microsoft.com/office/drawing/2010/main" val="0"/>
              </a:ext>
            </a:extLst>
          </a:blip>
          <a:srcRect l="23000" t="34279" r="49327" b="43110"/>
          <a:stretch/>
        </p:blipFill>
        <p:spPr>
          <a:xfrm rot="5400000">
            <a:off x="7474317" y="2098634"/>
            <a:ext cx="3564685" cy="4194280"/>
          </a:xfrm>
          <a:prstGeom prst="rect">
            <a:avLst/>
          </a:prstGeom>
        </p:spPr>
      </p:pic>
      <p:sp>
        <p:nvSpPr>
          <p:cNvPr id="7" name="Textfeld 6">
            <a:extLst>
              <a:ext uri="{FF2B5EF4-FFF2-40B4-BE49-F238E27FC236}">
                <a16:creationId xmlns:a16="http://schemas.microsoft.com/office/drawing/2014/main" id="{9D070E43-2DA0-B721-FC87-F9D61A7241A6}"/>
              </a:ext>
            </a:extLst>
          </p:cNvPr>
          <p:cNvSpPr txBox="1"/>
          <p:nvPr/>
        </p:nvSpPr>
        <p:spPr>
          <a:xfrm>
            <a:off x="6807200" y="6070299"/>
            <a:ext cx="6096000" cy="246221"/>
          </a:xfrm>
          <a:prstGeom prst="rect">
            <a:avLst/>
          </a:prstGeom>
          <a:noFill/>
        </p:spPr>
        <p:txBody>
          <a:bodyPr wrap="square">
            <a:spAutoFit/>
          </a:bodyPr>
          <a:lstStyle/>
          <a:p>
            <a:r>
              <a:rPr lang="de-DE" sz="1000" dirty="0"/>
              <a:t>https://</a:t>
            </a:r>
            <a:r>
              <a:rPr lang="de-DE" sz="1000" dirty="0" err="1"/>
              <a:t>tueftelakademie.de</a:t>
            </a:r>
            <a:r>
              <a:rPr lang="de-DE" sz="1000" dirty="0"/>
              <a:t>/</a:t>
            </a:r>
            <a:r>
              <a:rPr lang="de-DE" sz="1000" dirty="0" err="1"/>
              <a:t>wp</a:t>
            </a:r>
            <a:r>
              <a:rPr lang="de-DE" sz="1000" dirty="0"/>
              <a:t>-content/</a:t>
            </a:r>
            <a:r>
              <a:rPr lang="de-DE" sz="1000" dirty="0" err="1"/>
              <a:t>uploads</a:t>
            </a:r>
            <a:r>
              <a:rPr lang="de-DE" sz="1000" dirty="0"/>
              <a:t>/2020/02/</a:t>
            </a:r>
            <a:r>
              <a:rPr lang="de-DE" sz="1000" dirty="0" err="1"/>
              <a:t>senseBox_Karten_Einführung.pdf</a:t>
            </a:r>
            <a:endParaRPr lang="de-DE" sz="1000" dirty="0"/>
          </a:p>
        </p:txBody>
      </p:sp>
    </p:spTree>
    <p:extLst>
      <p:ext uri="{BB962C8B-B14F-4D97-AF65-F5344CB8AC3E}">
        <p14:creationId xmlns:p14="http://schemas.microsoft.com/office/powerpoint/2010/main" val="2231455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08068B-2D78-EE77-5D8B-2CB8C957584F}"/>
              </a:ext>
            </a:extLst>
          </p:cNvPr>
          <p:cNvSpPr>
            <a:spLocks noGrp="1"/>
          </p:cNvSpPr>
          <p:nvPr>
            <p:ph idx="1"/>
          </p:nvPr>
        </p:nvSpPr>
        <p:spPr/>
        <p:txBody>
          <a:bodyPr/>
          <a:lstStyle/>
          <a:p>
            <a:pPr marL="514350" indent="-514350">
              <a:buFont typeface="+mj-lt"/>
              <a:buAutoNum type="arabicPeriod" startAt="3"/>
            </a:pPr>
            <a:r>
              <a:rPr lang="de-DE" dirty="0"/>
              <a:t>Rechte Maustaste auf den Link, </a:t>
            </a:r>
            <a:br>
              <a:rPr lang="de-DE" dirty="0"/>
            </a:br>
            <a:r>
              <a:rPr lang="de-DE" dirty="0"/>
              <a:t>dann „Link speichern unter“ anklicken</a:t>
            </a:r>
          </a:p>
          <a:p>
            <a:pPr marL="514350" indent="-514350">
              <a:buFont typeface="+mj-lt"/>
              <a:buAutoNum type="arabicPeriod" startAt="3"/>
            </a:pPr>
            <a:endParaRPr lang="de-DE" dirty="0"/>
          </a:p>
          <a:p>
            <a:pPr marL="514350" indent="-514350">
              <a:buFont typeface="+mj-lt"/>
              <a:buAutoNum type="arabicPeriod" startAt="3"/>
            </a:pPr>
            <a:r>
              <a:rPr lang="de-DE" dirty="0"/>
              <a:t>Als Speicherort dann die </a:t>
            </a:r>
            <a:r>
              <a:rPr lang="de-DE" dirty="0" err="1"/>
              <a:t>senseBox</a:t>
            </a:r>
            <a:r>
              <a:rPr lang="de-DE" dirty="0"/>
              <a:t> </a:t>
            </a:r>
            <a:br>
              <a:rPr lang="de-DE" dirty="0"/>
            </a:br>
            <a:r>
              <a:rPr lang="de-DE" dirty="0"/>
              <a:t>auswählen und auf „Speichern“ klicken</a:t>
            </a:r>
          </a:p>
        </p:txBody>
      </p:sp>
      <p:sp>
        <p:nvSpPr>
          <p:cNvPr id="3" name="Titel 2">
            <a:extLst>
              <a:ext uri="{FF2B5EF4-FFF2-40B4-BE49-F238E27FC236}">
                <a16:creationId xmlns:a16="http://schemas.microsoft.com/office/drawing/2014/main" id="{1BB907AC-2CDC-CF5B-29F2-6612C4950CA3}"/>
              </a:ext>
            </a:extLst>
          </p:cNvPr>
          <p:cNvSpPr>
            <a:spLocks noGrp="1"/>
          </p:cNvSpPr>
          <p:nvPr>
            <p:ph type="title"/>
          </p:nvPr>
        </p:nvSpPr>
        <p:spPr/>
        <p:txBody>
          <a:bodyPr/>
          <a:lstStyle/>
          <a:p>
            <a:r>
              <a:rPr lang="de-DE" sz="2800" dirty="0"/>
              <a:t>Programm auf die </a:t>
            </a:r>
            <a:r>
              <a:rPr lang="de-DE" sz="2800" dirty="0" err="1"/>
              <a:t>senseBox</a:t>
            </a:r>
            <a:r>
              <a:rPr lang="de-DE" sz="2800" dirty="0"/>
              <a:t> laden</a:t>
            </a:r>
          </a:p>
        </p:txBody>
      </p:sp>
      <p:pic>
        <p:nvPicPr>
          <p:cNvPr id="6" name="Grafik 5">
            <a:extLst>
              <a:ext uri="{FF2B5EF4-FFF2-40B4-BE49-F238E27FC236}">
                <a16:creationId xmlns:a16="http://schemas.microsoft.com/office/drawing/2014/main" id="{48595EFE-CB5B-797B-4AF3-36C134EE8E92}"/>
              </a:ext>
            </a:extLst>
          </p:cNvPr>
          <p:cNvPicPr>
            <a:picLocks noChangeAspect="1"/>
          </p:cNvPicPr>
          <p:nvPr/>
        </p:nvPicPr>
        <p:blipFill>
          <a:blip r:embed="rId2"/>
          <a:stretch>
            <a:fillRect/>
          </a:stretch>
        </p:blipFill>
        <p:spPr>
          <a:xfrm>
            <a:off x="7832776" y="1123720"/>
            <a:ext cx="4041528" cy="5068367"/>
          </a:xfrm>
          <a:prstGeom prst="rect">
            <a:avLst/>
          </a:prstGeom>
        </p:spPr>
      </p:pic>
      <p:cxnSp>
        <p:nvCxnSpPr>
          <p:cNvPr id="8" name="Gerade Verbindung mit Pfeil 7">
            <a:extLst>
              <a:ext uri="{FF2B5EF4-FFF2-40B4-BE49-F238E27FC236}">
                <a16:creationId xmlns:a16="http://schemas.microsoft.com/office/drawing/2014/main" id="{9FF08082-C739-614E-5FA1-C15797EC8539}"/>
              </a:ext>
            </a:extLst>
          </p:cNvPr>
          <p:cNvCxnSpPr/>
          <p:nvPr/>
        </p:nvCxnSpPr>
        <p:spPr>
          <a:xfrm>
            <a:off x="7244862" y="1730326"/>
            <a:ext cx="1782309" cy="2869809"/>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89114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A39F1F3-EDCD-A7D3-D0F5-8CB635D87FE0}"/>
              </a:ext>
            </a:extLst>
          </p:cNvPr>
          <p:cNvSpPr>
            <a:spLocks noGrp="1"/>
          </p:cNvSpPr>
          <p:nvPr>
            <p:ph idx="1"/>
          </p:nvPr>
        </p:nvSpPr>
        <p:spPr/>
        <p:txBody>
          <a:bodyPr/>
          <a:lstStyle/>
          <a:p>
            <a:pPr marL="514350" indent="-514350">
              <a:buAutoNum type="arabicPeriod"/>
            </a:pPr>
            <a:endParaRPr lang="de-DE" dirty="0"/>
          </a:p>
          <a:p>
            <a:pPr marL="514350" indent="-514350">
              <a:buAutoNum type="arabicPeriod"/>
            </a:pPr>
            <a:endParaRPr lang="de-DE" dirty="0"/>
          </a:p>
          <a:p>
            <a:pPr marL="514350" indent="-514350">
              <a:buAutoNum type="arabicPeriod"/>
            </a:pPr>
            <a:r>
              <a:rPr lang="de-DE" dirty="0"/>
              <a:t>Wie bekommt man die LED wieder aus?</a:t>
            </a:r>
          </a:p>
          <a:p>
            <a:pPr marL="514350" indent="-514350">
              <a:lnSpc>
                <a:spcPct val="150000"/>
              </a:lnSpc>
              <a:spcAft>
                <a:spcPts val="1200"/>
              </a:spcAft>
              <a:buAutoNum type="arabicPeriod"/>
            </a:pPr>
            <a:r>
              <a:rPr lang="de-DE" dirty="0"/>
              <a:t>Wie kann man die LED zum Blinken bringen?</a:t>
            </a:r>
          </a:p>
          <a:p>
            <a:pPr marL="457200" lvl="1" indent="0">
              <a:buNone/>
            </a:pPr>
            <a:endParaRPr lang="de-DE" i="1" dirty="0"/>
          </a:p>
          <a:p>
            <a:pPr marL="457200" lvl="1" indent="0">
              <a:buNone/>
            </a:pPr>
            <a:r>
              <a:rPr lang="de-DE" i="1" dirty="0"/>
              <a:t>  Hinweis: 	Wir brauchen eine Wartezeit zwischen dem An- &amp; Ausschalten,</a:t>
            </a:r>
            <a:br>
              <a:rPr lang="de-DE" i="1" dirty="0"/>
            </a:br>
            <a:r>
              <a:rPr lang="de-DE" i="1" dirty="0"/>
              <a:t>		einen passenden Befehl findest du in der Kategorie „Kontrolle“.</a:t>
            </a:r>
          </a:p>
          <a:p>
            <a:pPr marL="457200" lvl="1" indent="0">
              <a:buNone/>
            </a:pPr>
            <a:endParaRPr lang="de-DE" dirty="0"/>
          </a:p>
        </p:txBody>
      </p:sp>
      <p:sp>
        <p:nvSpPr>
          <p:cNvPr id="3" name="Titel 2">
            <a:extLst>
              <a:ext uri="{FF2B5EF4-FFF2-40B4-BE49-F238E27FC236}">
                <a16:creationId xmlns:a16="http://schemas.microsoft.com/office/drawing/2014/main" id="{40597039-D1D9-A813-D8CD-1388D5888BE8}"/>
              </a:ext>
            </a:extLst>
          </p:cNvPr>
          <p:cNvSpPr>
            <a:spLocks noGrp="1"/>
          </p:cNvSpPr>
          <p:nvPr>
            <p:ph type="title"/>
          </p:nvPr>
        </p:nvSpPr>
        <p:spPr/>
        <p:txBody>
          <a:bodyPr/>
          <a:lstStyle/>
          <a:p>
            <a:r>
              <a:rPr lang="de-DE" sz="2800" dirty="0"/>
              <a:t>Einführung: LED zum Blinken bringen</a:t>
            </a:r>
          </a:p>
        </p:txBody>
      </p:sp>
    </p:spTree>
    <p:extLst>
      <p:ext uri="{BB962C8B-B14F-4D97-AF65-F5344CB8AC3E}">
        <p14:creationId xmlns:p14="http://schemas.microsoft.com/office/powerpoint/2010/main" val="203525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35AE63D-486B-0C58-DA28-3E6D14A0431B}"/>
              </a:ext>
            </a:extLst>
          </p:cNvPr>
          <p:cNvSpPr>
            <a:spLocks noGrp="1"/>
          </p:cNvSpPr>
          <p:nvPr>
            <p:ph idx="1"/>
          </p:nvPr>
        </p:nvSpPr>
        <p:spPr>
          <a:xfrm>
            <a:off x="638172" y="1123720"/>
            <a:ext cx="10715628" cy="4754566"/>
          </a:xfrm>
        </p:spPr>
        <p:txBody>
          <a:bodyPr>
            <a:normAutofit/>
          </a:bodyPr>
          <a:lstStyle/>
          <a:p>
            <a:pPr>
              <a:spcAft>
                <a:spcPts val="1200"/>
              </a:spcAft>
            </a:pPr>
            <a:r>
              <a:rPr lang="de-DE" dirty="0"/>
              <a:t>Um das OLED Display zu benutzen, muss du..</a:t>
            </a:r>
          </a:p>
          <a:p>
            <a:pPr lvl="1"/>
            <a:r>
              <a:rPr lang="de-DE" dirty="0"/>
              <a:t>… es an einen beliebigen Steckplatz bei „I2C/Wire“ anschließen</a:t>
            </a:r>
          </a:p>
          <a:p>
            <a:pPr lvl="1"/>
            <a:r>
              <a:rPr lang="de-DE" dirty="0"/>
              <a:t>… es in der Roboterkonfiguration hinzufügen (unter Aktion)</a:t>
            </a:r>
          </a:p>
          <a:p>
            <a:pPr>
              <a:spcBef>
                <a:spcPts val="2800"/>
              </a:spcBef>
            </a:pPr>
            <a:r>
              <a:rPr lang="de-DE" dirty="0"/>
              <a:t>Programmiere eine Anzeige auf das Display </a:t>
            </a:r>
            <a:br>
              <a:rPr lang="de-DE" dirty="0"/>
            </a:br>
            <a:r>
              <a:rPr lang="de-DE" dirty="0"/>
              <a:t>und ändere die Werte in </a:t>
            </a:r>
            <a:r>
              <a:rPr lang="de-DE" i="1" dirty="0"/>
              <a:t>in Spalte </a:t>
            </a:r>
            <a:r>
              <a:rPr lang="de-DE" dirty="0"/>
              <a:t>und </a:t>
            </a:r>
            <a:r>
              <a:rPr lang="de-DE" i="1" dirty="0"/>
              <a:t>in Zeile</a:t>
            </a:r>
            <a:r>
              <a:rPr lang="de-DE" dirty="0"/>
              <a:t>, </a:t>
            </a:r>
            <a:br>
              <a:rPr lang="de-DE" dirty="0"/>
            </a:br>
            <a:r>
              <a:rPr lang="de-DE" dirty="0"/>
              <a:t>um dich mit dem Display vertraut zu machen.</a:t>
            </a:r>
            <a:br>
              <a:rPr lang="de-DE" dirty="0"/>
            </a:br>
            <a:r>
              <a:rPr lang="de-DE" dirty="0"/>
              <a:t>Ändere auch den Text.</a:t>
            </a:r>
            <a:br>
              <a:rPr lang="de-DE" dirty="0"/>
            </a:br>
            <a:br>
              <a:rPr lang="de-DE" dirty="0"/>
            </a:br>
            <a:r>
              <a:rPr lang="de-DE" sz="2400" i="1" dirty="0"/>
              <a:t>Hinweis: Unter „Anzeige“ findest du einen </a:t>
            </a:r>
            <a:br>
              <a:rPr lang="de-DE" sz="2400" i="1" dirty="0"/>
            </a:br>
            <a:r>
              <a:rPr lang="de-DE" sz="2400" i="1" dirty="0"/>
              <a:t>	      geeigneten Befehl	</a:t>
            </a:r>
            <a:endParaRPr lang="de-DE" sz="2400" dirty="0"/>
          </a:p>
          <a:p>
            <a:pPr lvl="1"/>
            <a:endParaRPr lang="de-DE" dirty="0"/>
          </a:p>
        </p:txBody>
      </p:sp>
      <p:sp>
        <p:nvSpPr>
          <p:cNvPr id="3" name="Titel 2">
            <a:extLst>
              <a:ext uri="{FF2B5EF4-FFF2-40B4-BE49-F238E27FC236}">
                <a16:creationId xmlns:a16="http://schemas.microsoft.com/office/drawing/2014/main" id="{69090F05-A5B8-A4BD-E149-56A5AD8A88B5}"/>
              </a:ext>
            </a:extLst>
          </p:cNvPr>
          <p:cNvSpPr>
            <a:spLocks noGrp="1"/>
          </p:cNvSpPr>
          <p:nvPr>
            <p:ph type="title"/>
          </p:nvPr>
        </p:nvSpPr>
        <p:spPr/>
        <p:txBody>
          <a:bodyPr/>
          <a:lstStyle/>
          <a:p>
            <a:r>
              <a:rPr lang="de-DE" sz="2800" dirty="0"/>
              <a:t>Einführung: OLED Display</a:t>
            </a:r>
          </a:p>
        </p:txBody>
      </p:sp>
      <p:pic>
        <p:nvPicPr>
          <p:cNvPr id="4" name="Grafik 3">
            <a:extLst>
              <a:ext uri="{FF2B5EF4-FFF2-40B4-BE49-F238E27FC236}">
                <a16:creationId xmlns:a16="http://schemas.microsoft.com/office/drawing/2014/main" id="{45C0058B-4D75-6960-6F2C-663B2C44A389}"/>
              </a:ext>
            </a:extLst>
          </p:cNvPr>
          <p:cNvPicPr>
            <a:picLocks noChangeAspect="1"/>
          </p:cNvPicPr>
          <p:nvPr/>
        </p:nvPicPr>
        <p:blipFill>
          <a:blip r:embed="rId2"/>
          <a:stretch>
            <a:fillRect/>
          </a:stretch>
        </p:blipFill>
        <p:spPr>
          <a:xfrm>
            <a:off x="7705113" y="2823893"/>
            <a:ext cx="3997859" cy="2035946"/>
          </a:xfrm>
          <a:prstGeom prst="rect">
            <a:avLst/>
          </a:prstGeom>
        </p:spPr>
      </p:pic>
      <p:sp>
        <p:nvSpPr>
          <p:cNvPr id="5" name="Textfeld 4">
            <a:extLst>
              <a:ext uri="{FF2B5EF4-FFF2-40B4-BE49-F238E27FC236}">
                <a16:creationId xmlns:a16="http://schemas.microsoft.com/office/drawing/2014/main" id="{4AC10BA8-1D05-8327-D43D-6F14FD82EEB1}"/>
              </a:ext>
            </a:extLst>
          </p:cNvPr>
          <p:cNvSpPr txBox="1"/>
          <p:nvPr/>
        </p:nvSpPr>
        <p:spPr>
          <a:xfrm>
            <a:off x="8115303" y="4962664"/>
            <a:ext cx="3438525" cy="1200329"/>
          </a:xfrm>
          <a:prstGeom prst="rect">
            <a:avLst/>
          </a:prstGeom>
          <a:noFill/>
        </p:spPr>
        <p:txBody>
          <a:bodyPr wrap="square">
            <a:spAutoFit/>
          </a:bodyPr>
          <a:lstStyle/>
          <a:p>
            <a:r>
              <a:rPr lang="de-DE" b="0" i="0" u="none" strike="noStrike" dirty="0">
                <a:solidFill>
                  <a:srgbClr val="222222"/>
                </a:solidFill>
                <a:effectLst/>
                <a:latin typeface="myriad-pro"/>
              </a:rPr>
              <a:t>Auflösung von 128x64 Pixeln. Das heißt 128 Pixel in horizontaler Richtung (x-Achse) und 64 Pixel in vertikaler Richtung (y-Achse).</a:t>
            </a:r>
            <a:endParaRPr lang="de-DE" dirty="0"/>
          </a:p>
        </p:txBody>
      </p:sp>
      <p:sp>
        <p:nvSpPr>
          <p:cNvPr id="6" name="Textfeld 5">
            <a:extLst>
              <a:ext uri="{FF2B5EF4-FFF2-40B4-BE49-F238E27FC236}">
                <a16:creationId xmlns:a16="http://schemas.microsoft.com/office/drawing/2014/main" id="{0D639B47-351E-B95B-9FD7-F2B227506A90}"/>
              </a:ext>
            </a:extLst>
          </p:cNvPr>
          <p:cNvSpPr txBox="1"/>
          <p:nvPr/>
        </p:nvSpPr>
        <p:spPr>
          <a:xfrm>
            <a:off x="8505828" y="6313791"/>
            <a:ext cx="6096000" cy="246221"/>
          </a:xfrm>
          <a:prstGeom prst="rect">
            <a:avLst/>
          </a:prstGeom>
          <a:noFill/>
        </p:spPr>
        <p:txBody>
          <a:bodyPr wrap="square">
            <a:spAutoFit/>
          </a:bodyPr>
          <a:lstStyle/>
          <a:p>
            <a:r>
              <a:rPr lang="de-DE" sz="1000" dirty="0"/>
              <a:t>https://</a:t>
            </a:r>
            <a:r>
              <a:rPr lang="de-DE" sz="1000" dirty="0" err="1"/>
              <a:t>kb.sensebox.de</a:t>
            </a:r>
            <a:r>
              <a:rPr lang="de-DE" sz="1000" dirty="0"/>
              <a:t>/</a:t>
            </a:r>
            <a:r>
              <a:rPr lang="de-DE" sz="1000" dirty="0" err="1"/>
              <a:t>docs</a:t>
            </a:r>
            <a:r>
              <a:rPr lang="de-DE" sz="1000" dirty="0"/>
              <a:t>/</a:t>
            </a:r>
            <a:r>
              <a:rPr lang="de-DE" sz="1000" dirty="0" err="1"/>
              <a:t>blockly</a:t>
            </a:r>
            <a:r>
              <a:rPr lang="de-DE" sz="1000" dirty="0"/>
              <a:t>/</a:t>
            </a:r>
            <a:r>
              <a:rPr lang="de-DE" sz="1000" dirty="0" err="1"/>
              <a:t>display</a:t>
            </a:r>
            <a:r>
              <a:rPr lang="de-DE" sz="1000" dirty="0"/>
              <a:t>/</a:t>
            </a:r>
          </a:p>
        </p:txBody>
      </p:sp>
    </p:spTree>
    <p:extLst>
      <p:ext uri="{BB962C8B-B14F-4D97-AF65-F5344CB8AC3E}">
        <p14:creationId xmlns:p14="http://schemas.microsoft.com/office/powerpoint/2010/main" val="1901793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a:t>
            </a:r>
          </a:p>
        </p:txBody>
      </p:sp>
      <p:sp>
        <p:nvSpPr>
          <p:cNvPr id="4" name="Inhaltsplatzhalter 1">
            <a:extLst>
              <a:ext uri="{FF2B5EF4-FFF2-40B4-BE49-F238E27FC236}">
                <a16:creationId xmlns:a16="http://schemas.microsoft.com/office/drawing/2014/main" id="{3B1BE2A6-5D9C-C5EE-608E-6CA59EFE0A38}"/>
              </a:ext>
            </a:extLst>
          </p:cNvPr>
          <p:cNvSpPr>
            <a:spLocks noGrp="1"/>
          </p:cNvSpPr>
          <p:nvPr>
            <p:ph idx="1"/>
          </p:nvPr>
        </p:nvSpPr>
        <p:spPr>
          <a:xfrm>
            <a:off x="614363" y="1123719"/>
            <a:ext cx="11179847" cy="5230585"/>
          </a:xfrm>
        </p:spPr>
        <p:txBody>
          <a:bodyPr/>
          <a:lstStyle/>
          <a:p>
            <a:pPr>
              <a:spcAft>
                <a:spcPts val="1200"/>
              </a:spcAft>
            </a:pPr>
            <a:r>
              <a:rPr lang="de-DE" dirty="0"/>
              <a:t>Um einen Sensor zu benutzen, muss du..</a:t>
            </a:r>
          </a:p>
          <a:p>
            <a:pPr lvl="1"/>
            <a:r>
              <a:rPr lang="de-DE" dirty="0"/>
              <a:t>… ihn an einen beliebigen Steckplatz bei „I2C/Wire“ anschließen</a:t>
            </a:r>
          </a:p>
          <a:p>
            <a:pPr lvl="1"/>
            <a:r>
              <a:rPr lang="de-DE" dirty="0"/>
              <a:t>… ihn in der Roboterkonfiguration hinzufügen (unter Sensoren)</a:t>
            </a:r>
          </a:p>
          <a:p>
            <a:pPr marL="0" indent="0">
              <a:buNone/>
            </a:pPr>
            <a:endParaRPr lang="de-DE" dirty="0"/>
          </a:p>
          <a:p>
            <a:pPr>
              <a:buFont typeface="Wingdings" pitchFamily="2" charset="2"/>
              <a:buChar char="à"/>
            </a:pPr>
            <a:r>
              <a:rPr lang="de-DE" dirty="0">
                <a:sym typeface="Wingdings" pitchFamily="2" charset="2"/>
              </a:rPr>
              <a:t> Verbinde nun den Temperatur- und Luftfeuchtigkeitssensor </a:t>
            </a:r>
            <a:br>
              <a:rPr lang="de-DE" dirty="0">
                <a:sym typeface="Wingdings" pitchFamily="2" charset="2"/>
              </a:rPr>
            </a:br>
            <a:r>
              <a:rPr lang="de-DE" dirty="0">
                <a:sym typeface="Wingdings" pitchFamily="2" charset="2"/>
              </a:rPr>
              <a:t>   mit der </a:t>
            </a:r>
            <a:r>
              <a:rPr lang="de-DE" dirty="0" err="1">
                <a:sym typeface="Wingdings" pitchFamily="2" charset="2"/>
              </a:rPr>
              <a:t>senseBox</a:t>
            </a:r>
            <a:r>
              <a:rPr lang="de-DE" dirty="0">
                <a:sym typeface="Wingdings" pitchFamily="2" charset="2"/>
              </a:rPr>
              <a:t> und füge ihn in der Roboterkonfiguration hinzu</a:t>
            </a:r>
          </a:p>
          <a:p>
            <a:pPr>
              <a:buFont typeface="Wingdings" pitchFamily="2" charset="2"/>
              <a:buChar char="à"/>
            </a:pPr>
            <a:endParaRPr lang="de-DE" dirty="0">
              <a:sym typeface="Wingdings" pitchFamily="2" charset="2"/>
            </a:endParaRPr>
          </a:p>
          <a:p>
            <a:r>
              <a:rPr lang="de-DE" dirty="0">
                <a:sym typeface="Wingdings" pitchFamily="2" charset="2"/>
              </a:rPr>
              <a:t>Um den Sensor zu programmieren, findest du in der Kategorie „Sensoren“ den entsprechenden Block</a:t>
            </a:r>
          </a:p>
          <a:p>
            <a:pPr marL="0" indent="0">
              <a:buNone/>
            </a:pPr>
            <a:r>
              <a:rPr lang="de-DE" dirty="0">
                <a:sym typeface="Wingdings" pitchFamily="2" charset="2"/>
              </a:rPr>
              <a:t> Wie kannst du ihn nun sinnvoll benutzen?</a:t>
            </a:r>
            <a:endParaRPr lang="de-DE" dirty="0"/>
          </a:p>
          <a:p>
            <a:pPr lvl="1"/>
            <a:endParaRPr lang="de-DE" dirty="0"/>
          </a:p>
        </p:txBody>
      </p:sp>
    </p:spTree>
    <p:extLst>
      <p:ext uri="{BB962C8B-B14F-4D97-AF65-F5344CB8AC3E}">
        <p14:creationId xmlns:p14="http://schemas.microsoft.com/office/powerpoint/2010/main" val="25469212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6BDDA02-14CF-6707-2CF8-09C1F4EFEF45}"/>
              </a:ext>
            </a:extLst>
          </p:cNvPr>
          <p:cNvSpPr>
            <a:spLocks noGrp="1"/>
          </p:cNvSpPr>
          <p:nvPr>
            <p:ph type="title"/>
          </p:nvPr>
        </p:nvSpPr>
        <p:spPr/>
        <p:txBody>
          <a:bodyPr/>
          <a:lstStyle/>
          <a:p>
            <a:r>
              <a:rPr lang="de-DE" sz="2800" dirty="0"/>
              <a:t>Einführung: einen Sensor anschließen</a:t>
            </a:r>
          </a:p>
        </p:txBody>
      </p:sp>
      <p:sp>
        <p:nvSpPr>
          <p:cNvPr id="4" name="Inhaltsplatzhalter 1">
            <a:extLst>
              <a:ext uri="{FF2B5EF4-FFF2-40B4-BE49-F238E27FC236}">
                <a16:creationId xmlns:a16="http://schemas.microsoft.com/office/drawing/2014/main" id="{3B1BE2A6-5D9C-C5EE-608E-6CA59EFE0A38}"/>
              </a:ext>
            </a:extLst>
          </p:cNvPr>
          <p:cNvSpPr>
            <a:spLocks noGrp="1"/>
          </p:cNvSpPr>
          <p:nvPr>
            <p:ph idx="1"/>
          </p:nvPr>
        </p:nvSpPr>
        <p:spPr>
          <a:xfrm>
            <a:off x="614363" y="1123720"/>
            <a:ext cx="10739437" cy="4754566"/>
          </a:xfrm>
        </p:spPr>
        <p:txBody>
          <a:bodyPr/>
          <a:lstStyle/>
          <a:p>
            <a:pPr marL="0" indent="0">
              <a:spcAft>
                <a:spcPts val="1200"/>
              </a:spcAft>
              <a:buNone/>
            </a:pPr>
            <a:endParaRPr lang="de-DE" dirty="0"/>
          </a:p>
          <a:p>
            <a:pPr marL="0" indent="0">
              <a:spcAft>
                <a:spcPts val="1200"/>
              </a:spcAft>
              <a:buNone/>
            </a:pPr>
            <a:r>
              <a:rPr lang="de-DE" dirty="0"/>
              <a:t>Auf deinem Display müsste nun die Temperatur angezeigt werden.</a:t>
            </a:r>
          </a:p>
          <a:p>
            <a:pPr marL="0" indent="0">
              <a:spcAft>
                <a:spcPts val="1200"/>
              </a:spcAft>
              <a:buNone/>
            </a:pPr>
            <a:r>
              <a:rPr lang="de-DE" dirty="0">
                <a:sym typeface="Wingdings" pitchFamily="2" charset="2"/>
              </a:rPr>
              <a:t> Was müsste man am Programm ändern, dass vor dem</a:t>
            </a:r>
            <a:br>
              <a:rPr lang="de-DE" dirty="0">
                <a:sym typeface="Wingdings" pitchFamily="2" charset="2"/>
              </a:rPr>
            </a:br>
            <a:r>
              <a:rPr lang="de-DE" dirty="0">
                <a:sym typeface="Wingdings" pitchFamily="2" charset="2"/>
              </a:rPr>
              <a:t>     Temperaturwert noch das Wort „Temperatur:“ angezeigt wird?</a:t>
            </a:r>
            <a:endParaRPr lang="de-DE" dirty="0"/>
          </a:p>
          <a:p>
            <a:pPr lvl="1"/>
            <a:endParaRPr lang="de-DE" dirty="0"/>
          </a:p>
        </p:txBody>
      </p:sp>
    </p:spTree>
    <p:extLst>
      <p:ext uri="{BB962C8B-B14F-4D97-AF65-F5344CB8AC3E}">
        <p14:creationId xmlns:p14="http://schemas.microsoft.com/office/powerpoint/2010/main" val="3894524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ADF07F-E26D-234E-E1C3-2EB11C5E93F7}"/>
              </a:ext>
            </a:extLst>
          </p:cNvPr>
          <p:cNvSpPr>
            <a:spLocks noGrp="1"/>
          </p:cNvSpPr>
          <p:nvPr>
            <p:ph idx="1"/>
          </p:nvPr>
        </p:nvSpPr>
        <p:spPr/>
        <p:txBody>
          <a:bodyPr/>
          <a:lstStyle/>
          <a:p>
            <a:pPr marL="0" indent="0">
              <a:spcAft>
                <a:spcPts val="1200"/>
              </a:spcAft>
              <a:buNone/>
            </a:pPr>
            <a:r>
              <a:rPr lang="de-DE" b="1" dirty="0"/>
              <a:t>Jetzt seid ihr dran: </a:t>
            </a:r>
            <a:r>
              <a:rPr lang="de-DE" dirty="0"/>
              <a:t>Schließt nun weitere Sensoren an und lasst euch </a:t>
            </a:r>
            <a:br>
              <a:rPr lang="de-DE" dirty="0"/>
            </a:br>
            <a:r>
              <a:rPr lang="de-DE" dirty="0"/>
              <a:t>die folgenden Werte auf dem Display anzeigen:</a:t>
            </a:r>
          </a:p>
          <a:p>
            <a:pPr lvl="1">
              <a:lnSpc>
                <a:spcPct val="150000"/>
              </a:lnSpc>
            </a:pPr>
            <a:r>
              <a:rPr lang="de-DE" sz="2800" dirty="0"/>
              <a:t>Temperatur in °C</a:t>
            </a:r>
          </a:p>
          <a:p>
            <a:pPr lvl="1">
              <a:lnSpc>
                <a:spcPct val="150000"/>
              </a:lnSpc>
            </a:pPr>
            <a:r>
              <a:rPr lang="de-DE" sz="2800" dirty="0"/>
              <a:t>Luftfeuchtigkeit in %</a:t>
            </a:r>
          </a:p>
          <a:p>
            <a:pPr lvl="1">
              <a:lnSpc>
                <a:spcPct val="150000"/>
              </a:lnSpc>
            </a:pPr>
            <a:r>
              <a:rPr lang="de-DE" sz="2800" dirty="0"/>
              <a:t>Luftdruck in hPa</a:t>
            </a:r>
          </a:p>
          <a:p>
            <a:pPr lvl="1">
              <a:lnSpc>
                <a:spcPct val="150000"/>
              </a:lnSpc>
            </a:pPr>
            <a:r>
              <a:rPr lang="de-DE" sz="2800" dirty="0"/>
              <a:t>Beleuchtungsstärke in Lux</a:t>
            </a:r>
          </a:p>
          <a:p>
            <a:pPr lvl="1">
              <a:lnSpc>
                <a:spcPct val="150000"/>
              </a:lnSpc>
            </a:pPr>
            <a:r>
              <a:rPr lang="de-DE" sz="2800" dirty="0"/>
              <a:t>UV-Wert </a:t>
            </a:r>
            <a:r>
              <a:rPr lang="de-DE" sz="2800" dirty="0">
                <a:ea typeface="+mn-lt"/>
                <a:cs typeface="+mn-lt"/>
              </a:rPr>
              <a:t>in </a:t>
            </a:r>
            <a:r>
              <a:rPr lang="de-DE" sz="2800" dirty="0" err="1">
                <a:ea typeface="+mn-lt"/>
                <a:cs typeface="+mn-lt"/>
              </a:rPr>
              <a:t>μW</a:t>
            </a:r>
            <a:r>
              <a:rPr lang="de-DE" sz="2800" dirty="0">
                <a:ea typeface="+mn-lt"/>
                <a:cs typeface="+mn-lt"/>
              </a:rPr>
              <a:t>/cm</a:t>
            </a:r>
            <a:r>
              <a:rPr lang="de-DE" sz="2800" baseline="30000" dirty="0">
                <a:ea typeface="+mn-lt"/>
                <a:cs typeface="+mn-lt"/>
              </a:rPr>
              <a:t>2</a:t>
            </a:r>
          </a:p>
          <a:p>
            <a:pPr lvl="1"/>
            <a:endParaRPr lang="de-DE" dirty="0"/>
          </a:p>
        </p:txBody>
      </p:sp>
      <p:sp>
        <p:nvSpPr>
          <p:cNvPr id="3" name="Titel 2">
            <a:extLst>
              <a:ext uri="{FF2B5EF4-FFF2-40B4-BE49-F238E27FC236}">
                <a16:creationId xmlns:a16="http://schemas.microsoft.com/office/drawing/2014/main" id="{84F98FAA-0F65-D026-9567-C7E90016E13C}"/>
              </a:ext>
            </a:extLst>
          </p:cNvPr>
          <p:cNvSpPr>
            <a:spLocks noGrp="1"/>
          </p:cNvSpPr>
          <p:nvPr>
            <p:ph type="title"/>
          </p:nvPr>
        </p:nvSpPr>
        <p:spPr/>
        <p:txBody>
          <a:bodyPr/>
          <a:lstStyle/>
          <a:p>
            <a:r>
              <a:rPr lang="de-DE" sz="2800" dirty="0"/>
              <a:t>Erste Aufgabe: Sensoren anschließen</a:t>
            </a:r>
          </a:p>
        </p:txBody>
      </p:sp>
    </p:spTree>
    <p:extLst>
      <p:ext uri="{BB962C8B-B14F-4D97-AF65-F5344CB8AC3E}">
        <p14:creationId xmlns:p14="http://schemas.microsoft.com/office/powerpoint/2010/main" val="1664979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9DDBE9A-D499-F1E4-2764-1D1DE5721D12}"/>
              </a:ext>
            </a:extLst>
          </p:cNvPr>
          <p:cNvSpPr>
            <a:spLocks noGrp="1"/>
          </p:cNvSpPr>
          <p:nvPr>
            <p:ph idx="1"/>
          </p:nvPr>
        </p:nvSpPr>
        <p:spPr>
          <a:xfrm>
            <a:off x="838200" y="1123719"/>
            <a:ext cx="10515600" cy="5148493"/>
          </a:xfrm>
        </p:spPr>
        <p:txBody>
          <a:bodyPr>
            <a:normAutofit/>
          </a:bodyPr>
          <a:lstStyle/>
          <a:p>
            <a:pPr>
              <a:lnSpc>
                <a:spcPct val="100000"/>
              </a:lnSpc>
              <a:spcBef>
                <a:spcPts val="1800"/>
              </a:spcBef>
            </a:pPr>
            <a:r>
              <a:rPr lang="de-DE" dirty="0"/>
              <a:t>Raumklima auf der Internationalen Raumstation (ISS) ähnelt den Erdbedingungen, um die Lebensqualität und Arbeitsfähigkeit der Astronauten zu unterstützen</a:t>
            </a:r>
          </a:p>
          <a:p>
            <a:pPr>
              <a:lnSpc>
                <a:spcPct val="100000"/>
              </a:lnSpc>
              <a:spcBef>
                <a:spcPts val="1800"/>
              </a:spcBef>
            </a:pPr>
            <a:r>
              <a:rPr lang="de-DE" dirty="0"/>
              <a:t>Sauerstoff- und Kohlenstoffdioxid-Gehalt der Luft muss stimmen, damit die Crew gesund bleibt</a:t>
            </a:r>
          </a:p>
          <a:p>
            <a:pPr>
              <a:lnSpc>
                <a:spcPct val="100000"/>
              </a:lnSpc>
              <a:spcBef>
                <a:spcPts val="1800"/>
              </a:spcBef>
            </a:pPr>
            <a:r>
              <a:rPr lang="de-DE" dirty="0"/>
              <a:t>Qualität der Luft muss gut genug und nicht verunreinigt sein</a:t>
            </a:r>
          </a:p>
          <a:p>
            <a:pPr>
              <a:lnSpc>
                <a:spcPct val="100000"/>
              </a:lnSpc>
              <a:spcBef>
                <a:spcPts val="1800"/>
              </a:spcBef>
            </a:pPr>
            <a:r>
              <a:rPr lang="de-DE" dirty="0"/>
              <a:t>Temperatur muss angenehm sein</a:t>
            </a:r>
          </a:p>
          <a:p>
            <a:pPr>
              <a:lnSpc>
                <a:spcPct val="100000"/>
              </a:lnSpc>
              <a:spcBef>
                <a:spcPts val="1800"/>
              </a:spcBef>
            </a:pPr>
            <a:r>
              <a:rPr lang="de-DE" dirty="0"/>
              <a:t>Luft darf nicht zu feucht/trocken sein</a:t>
            </a:r>
          </a:p>
          <a:p>
            <a:pPr>
              <a:lnSpc>
                <a:spcPct val="100000"/>
              </a:lnSpc>
              <a:spcBef>
                <a:spcPts val="1800"/>
              </a:spcBef>
            </a:pPr>
            <a:r>
              <a:rPr lang="de-DE" dirty="0"/>
              <a:t>es muss hell genug sein</a:t>
            </a:r>
          </a:p>
          <a:p>
            <a:endParaRPr lang="de-DE" dirty="0"/>
          </a:p>
        </p:txBody>
      </p:sp>
      <p:sp>
        <p:nvSpPr>
          <p:cNvPr id="4" name="Titel 2">
            <a:extLst>
              <a:ext uri="{FF2B5EF4-FFF2-40B4-BE49-F238E27FC236}">
                <a16:creationId xmlns:a16="http://schemas.microsoft.com/office/drawing/2014/main" id="{EDF91101-89EF-A972-3244-4DD8A7E7C79D}"/>
              </a:ext>
            </a:extLst>
          </p:cNvPr>
          <p:cNvSpPr txBox="1">
            <a:spLocks/>
          </p:cNvSpPr>
          <p:nvPr/>
        </p:nvSpPr>
        <p:spPr>
          <a:xfrm>
            <a:off x="202462" y="155071"/>
            <a:ext cx="8806779" cy="5334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a:lstStyle>
          <a:p>
            <a:r>
              <a:rPr lang="de-DE" sz="2800" dirty="0"/>
              <a:t>Raumklima auf der (ISS) </a:t>
            </a:r>
          </a:p>
        </p:txBody>
      </p:sp>
    </p:spTree>
    <p:extLst>
      <p:ext uri="{BB962C8B-B14F-4D97-AF65-F5344CB8AC3E}">
        <p14:creationId xmlns:p14="http://schemas.microsoft.com/office/powerpoint/2010/main" val="1010683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4697AD2-06DA-6D15-BFE0-67925B910A09}"/>
              </a:ext>
            </a:extLst>
          </p:cNvPr>
          <p:cNvSpPr>
            <a:spLocks noGrp="1"/>
          </p:cNvSpPr>
          <p:nvPr>
            <p:ph idx="1"/>
          </p:nvPr>
        </p:nvSpPr>
        <p:spPr/>
        <p:txBody>
          <a:bodyPr>
            <a:normAutofit/>
          </a:bodyPr>
          <a:lstStyle/>
          <a:p>
            <a:pPr marL="0" indent="0">
              <a:buNone/>
            </a:pPr>
            <a:endParaRPr lang="de-DE" dirty="0"/>
          </a:p>
          <a:p>
            <a:pPr marL="0" indent="0">
              <a:buNone/>
            </a:pPr>
            <a:endParaRPr lang="de-DE" dirty="0"/>
          </a:p>
          <a:p>
            <a:pPr marL="0" indent="0">
              <a:buNone/>
            </a:pPr>
            <a:r>
              <a:rPr lang="de-DE" sz="3600" dirty="0"/>
              <a:t>Messt nun an unterschiedlichen Stellen im Klassenraum und beobachtet eure Messwerte!</a:t>
            </a:r>
          </a:p>
          <a:p>
            <a:endParaRPr lang="de-DE" sz="3600" dirty="0"/>
          </a:p>
          <a:p>
            <a:pPr marL="0" indent="0">
              <a:buNone/>
            </a:pPr>
            <a:r>
              <a:rPr lang="de-DE" sz="3600" dirty="0"/>
              <a:t>	→ Was fällt euch auf?</a:t>
            </a:r>
          </a:p>
        </p:txBody>
      </p:sp>
      <p:sp>
        <p:nvSpPr>
          <p:cNvPr id="3" name="Titel 2">
            <a:extLst>
              <a:ext uri="{FF2B5EF4-FFF2-40B4-BE49-F238E27FC236}">
                <a16:creationId xmlns:a16="http://schemas.microsoft.com/office/drawing/2014/main" id="{407E0D22-1431-51A7-8644-EDFB4026CD93}"/>
              </a:ext>
            </a:extLst>
          </p:cNvPr>
          <p:cNvSpPr>
            <a:spLocks noGrp="1"/>
          </p:cNvSpPr>
          <p:nvPr>
            <p:ph type="title"/>
          </p:nvPr>
        </p:nvSpPr>
        <p:spPr/>
        <p:txBody>
          <a:bodyPr/>
          <a:lstStyle/>
          <a:p>
            <a:r>
              <a:rPr lang="de-DE" sz="2800" dirty="0"/>
              <a:t>Zweite Aufgabe: Beobachtungen im Raum</a:t>
            </a:r>
          </a:p>
        </p:txBody>
      </p:sp>
    </p:spTree>
    <p:extLst>
      <p:ext uri="{BB962C8B-B14F-4D97-AF65-F5344CB8AC3E}">
        <p14:creationId xmlns:p14="http://schemas.microsoft.com/office/powerpoint/2010/main" val="3466926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1</a:t>
            </a:r>
          </a:p>
        </p:txBody>
      </p:sp>
      <p:sp>
        <p:nvSpPr>
          <p:cNvPr id="4" name="Inhaltsplatzhalter 1">
            <a:extLst>
              <a:ext uri="{FF2B5EF4-FFF2-40B4-BE49-F238E27FC236}">
                <a16:creationId xmlns:a16="http://schemas.microsoft.com/office/drawing/2014/main" id="{BEEA42BD-7A99-BC5D-239E-E15D9C100E0B}"/>
              </a:ext>
            </a:extLst>
          </p:cNvPr>
          <p:cNvSpPr txBox="1">
            <a:spLocks/>
          </p:cNvSpPr>
          <p:nvPr/>
        </p:nvSpPr>
        <p:spPr>
          <a:xfrm>
            <a:off x="838200" y="1123720"/>
            <a:ext cx="9596718"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de-DE" dirty="0"/>
              <a:t>Um Messwerte auf eine </a:t>
            </a:r>
            <a:r>
              <a:rPr lang="de-DE" dirty="0" err="1"/>
              <a:t>MicroSD</a:t>
            </a:r>
            <a:r>
              <a:rPr lang="de-DE" dirty="0"/>
              <a:t>-Karte zu speichern, muss du…</a:t>
            </a:r>
          </a:p>
          <a:p>
            <a:pPr lvl="1"/>
            <a:r>
              <a:rPr lang="de-DE" dirty="0"/>
              <a:t>… das </a:t>
            </a:r>
            <a:r>
              <a:rPr lang="de-DE" dirty="0" err="1"/>
              <a:t>mSD</a:t>
            </a:r>
            <a:r>
              <a:rPr lang="de-DE" dirty="0"/>
              <a:t>-Bee in den „XBee2“-Steckplatz einstecken</a:t>
            </a:r>
          </a:p>
          <a:p>
            <a:pPr lvl="1"/>
            <a:r>
              <a:rPr lang="de-DE" dirty="0"/>
              <a:t>… eine </a:t>
            </a:r>
            <a:r>
              <a:rPr lang="de-DE" dirty="0" err="1"/>
              <a:t>MicroSD</a:t>
            </a:r>
            <a:r>
              <a:rPr lang="de-DE" dirty="0"/>
              <a:t>-Karte in das </a:t>
            </a:r>
            <a:r>
              <a:rPr lang="de-DE" dirty="0" err="1"/>
              <a:t>mSD</a:t>
            </a:r>
            <a:r>
              <a:rPr lang="de-DE" dirty="0"/>
              <a:t>-Bee hinein stecken</a:t>
            </a:r>
          </a:p>
          <a:p>
            <a:pPr lvl="1"/>
            <a:r>
              <a:rPr lang="de-DE" dirty="0"/>
              <a:t>… es in der Roboterkonfiguration hinzufügen (unter Aktion)</a:t>
            </a:r>
          </a:p>
          <a:p>
            <a:pPr lvl="1"/>
            <a:r>
              <a:rPr lang="de-DE" dirty="0"/>
              <a:t>… bei </a:t>
            </a:r>
            <a:r>
              <a:rPr lang="de-DE" dirty="0" err="1"/>
              <a:t>OpenRoberta</a:t>
            </a:r>
            <a:r>
              <a:rPr lang="de-DE" dirty="0"/>
              <a:t> fiktive Netzwerk-Daten eingeben</a:t>
            </a:r>
          </a:p>
          <a:p>
            <a:pPr>
              <a:spcBef>
                <a:spcPts val="2800"/>
              </a:spcBef>
            </a:pPr>
            <a:r>
              <a:rPr lang="de-DE" dirty="0"/>
              <a:t>Programmiere eine Messreihe, die jede Sekunde die gemessenen Werte auf die </a:t>
            </a:r>
            <a:r>
              <a:rPr lang="de-DE" dirty="0" err="1"/>
              <a:t>MicroSD</a:t>
            </a:r>
            <a:r>
              <a:rPr lang="de-DE" dirty="0"/>
              <a:t>-Karte speichert</a:t>
            </a:r>
            <a:br>
              <a:rPr lang="de-DE" dirty="0"/>
            </a:br>
            <a:br>
              <a:rPr lang="de-DE" dirty="0"/>
            </a:br>
            <a:r>
              <a:rPr lang="de-DE" sz="2400" i="1" dirty="0"/>
              <a:t>Hinweis: Unter „Aktion“ und „Kontrolle“ findest du </a:t>
            </a:r>
            <a:br>
              <a:rPr lang="de-DE" sz="2400" i="1" dirty="0"/>
            </a:br>
            <a:r>
              <a:rPr lang="de-DE" sz="2400" i="1" dirty="0"/>
              <a:t>	      geeignete Befehle</a:t>
            </a:r>
            <a:endParaRPr lang="de-DE" sz="2400" dirty="0"/>
          </a:p>
          <a:p>
            <a:pPr lvl="1"/>
            <a:endParaRPr lang="de-DE" dirty="0"/>
          </a:p>
        </p:txBody>
      </p:sp>
      <p:pic>
        <p:nvPicPr>
          <p:cNvPr id="6" name="Grafik 5" descr="Ein Bild, das Elektronik, Elektronisches Bauteil, Elektrisches Bauelement, passives Bauelement enthält.&#10;&#10;Automatisch generierte Beschreibung">
            <a:extLst>
              <a:ext uri="{FF2B5EF4-FFF2-40B4-BE49-F238E27FC236}">
                <a16:creationId xmlns:a16="http://schemas.microsoft.com/office/drawing/2014/main" id="{68022644-3507-8869-5456-9E676073B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100" y="4182920"/>
            <a:ext cx="2552700" cy="2133600"/>
          </a:xfrm>
          <a:prstGeom prst="rect">
            <a:avLst/>
          </a:prstGeom>
        </p:spPr>
      </p:pic>
      <p:sp>
        <p:nvSpPr>
          <p:cNvPr id="5" name="Textfeld 4">
            <a:extLst>
              <a:ext uri="{FF2B5EF4-FFF2-40B4-BE49-F238E27FC236}">
                <a16:creationId xmlns:a16="http://schemas.microsoft.com/office/drawing/2014/main" id="{D676DEF4-8E8D-F285-995A-6EFF458F93B6}"/>
              </a:ext>
            </a:extLst>
          </p:cNvPr>
          <p:cNvSpPr txBox="1"/>
          <p:nvPr/>
        </p:nvSpPr>
        <p:spPr>
          <a:xfrm>
            <a:off x="9144000" y="6316520"/>
            <a:ext cx="6096000" cy="246221"/>
          </a:xfrm>
          <a:prstGeom prst="rect">
            <a:avLst/>
          </a:prstGeom>
          <a:noFill/>
        </p:spPr>
        <p:txBody>
          <a:bodyPr wrap="square">
            <a:spAutoFit/>
          </a:bodyPr>
          <a:lstStyle/>
          <a:p>
            <a:r>
              <a:rPr lang="de-DE" sz="1000" dirty="0"/>
              <a:t>https://</a:t>
            </a:r>
            <a:r>
              <a:rPr lang="de-DE" sz="1000" dirty="0" err="1"/>
              <a:t>docs.sensebox.de</a:t>
            </a:r>
            <a:r>
              <a:rPr lang="de-DE" sz="1000" dirty="0"/>
              <a:t>/</a:t>
            </a:r>
            <a:r>
              <a:rPr lang="de-DE" sz="1000" dirty="0" err="1"/>
              <a:t>hardware</a:t>
            </a:r>
            <a:r>
              <a:rPr lang="de-DE" sz="1000" dirty="0"/>
              <a:t>/</a:t>
            </a:r>
            <a:r>
              <a:rPr lang="de-DE" sz="1000" dirty="0" err="1"/>
              <a:t>bee-sd</a:t>
            </a:r>
            <a:r>
              <a:rPr lang="de-DE" sz="1000" dirty="0"/>
              <a:t>/</a:t>
            </a:r>
          </a:p>
        </p:txBody>
      </p:sp>
    </p:spTree>
    <p:extLst>
      <p:ext uri="{BB962C8B-B14F-4D97-AF65-F5344CB8AC3E}">
        <p14:creationId xmlns:p14="http://schemas.microsoft.com/office/powerpoint/2010/main" val="33020252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DBF2C6B-CA23-25D0-DC07-4542E75BD68C}"/>
              </a:ext>
            </a:extLst>
          </p:cNvPr>
          <p:cNvSpPr>
            <a:spLocks noGrp="1"/>
          </p:cNvSpPr>
          <p:nvPr>
            <p:ph type="title"/>
          </p:nvPr>
        </p:nvSpPr>
        <p:spPr/>
        <p:txBody>
          <a:bodyPr/>
          <a:lstStyle/>
          <a:p>
            <a:r>
              <a:rPr lang="de-DE" sz="2800" dirty="0"/>
              <a:t>Einführung: Messwerte speichern 2</a:t>
            </a:r>
          </a:p>
        </p:txBody>
      </p:sp>
      <p:sp>
        <p:nvSpPr>
          <p:cNvPr id="4" name="Inhaltsplatzhalter 1">
            <a:extLst>
              <a:ext uri="{FF2B5EF4-FFF2-40B4-BE49-F238E27FC236}">
                <a16:creationId xmlns:a16="http://schemas.microsoft.com/office/drawing/2014/main" id="{BEEA42BD-7A99-BC5D-239E-E15D9C100E0B}"/>
              </a:ext>
            </a:extLst>
          </p:cNvPr>
          <p:cNvSpPr txBox="1">
            <a:spLocks/>
          </p:cNvSpPr>
          <p:nvPr/>
        </p:nvSpPr>
        <p:spPr>
          <a:xfrm>
            <a:off x="838200" y="1123720"/>
            <a:ext cx="9596718"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de-DE" dirty="0"/>
              <a:t>Um eine Messreihe mit einer bestimmten Länge aufzunehmen und auf die </a:t>
            </a:r>
            <a:r>
              <a:rPr lang="de-DE" dirty="0" err="1"/>
              <a:t>MicroSD</a:t>
            </a:r>
            <a:r>
              <a:rPr lang="de-DE" dirty="0"/>
              <a:t>-Karte zu speichern, muss du…</a:t>
            </a:r>
          </a:p>
          <a:p>
            <a:pPr lvl="1"/>
            <a:r>
              <a:rPr lang="de-DE" dirty="0"/>
              <a:t>… dein bestehendes Programm erweitern</a:t>
            </a:r>
          </a:p>
          <a:p>
            <a:pPr lvl="1"/>
            <a:r>
              <a:rPr lang="de-DE" dirty="0"/>
              <a:t>… eine weitere endliche Schleife programmieren</a:t>
            </a:r>
          </a:p>
          <a:p>
            <a:pPr lvl="1"/>
            <a:r>
              <a:rPr lang="de-DE" dirty="0"/>
              <a:t>… ein Signal für das Ende der Messung programmieren</a:t>
            </a:r>
          </a:p>
          <a:p>
            <a:pPr>
              <a:spcBef>
                <a:spcPts val="2800"/>
              </a:spcBef>
            </a:pPr>
            <a:r>
              <a:rPr lang="de-DE" dirty="0"/>
              <a:t>Programmiere eine Messreihe, die jede Sekunde die gemessenen Werte auf die </a:t>
            </a:r>
            <a:r>
              <a:rPr lang="de-DE" dirty="0" err="1"/>
              <a:t>MicroSD</a:t>
            </a:r>
            <a:r>
              <a:rPr lang="de-DE" dirty="0"/>
              <a:t>-Karte speichert und nach 60 Sekunden endet.</a:t>
            </a:r>
            <a:br>
              <a:rPr lang="de-DE" dirty="0"/>
            </a:br>
            <a:br>
              <a:rPr lang="de-DE" dirty="0"/>
            </a:br>
            <a:r>
              <a:rPr lang="de-DE" sz="2400" i="1" dirty="0"/>
              <a:t>Hinweis: Unter „Kontrolle“ findest du </a:t>
            </a:r>
            <a:br>
              <a:rPr lang="de-DE" sz="2400" i="1" dirty="0"/>
            </a:br>
            <a:r>
              <a:rPr lang="de-DE" sz="2400" i="1" dirty="0"/>
              <a:t>	      geeignete Befehle</a:t>
            </a:r>
            <a:endParaRPr lang="de-DE" sz="2400" dirty="0"/>
          </a:p>
          <a:p>
            <a:pPr lvl="1"/>
            <a:endParaRPr lang="de-DE" dirty="0"/>
          </a:p>
        </p:txBody>
      </p:sp>
      <p:pic>
        <p:nvPicPr>
          <p:cNvPr id="6" name="Grafik 5" descr="Ein Bild, das Elektronik, Elektronisches Bauteil, Elektrisches Bauelement, passives Bauelement enthält.&#10;&#10;Automatisch generierte Beschreibung">
            <a:extLst>
              <a:ext uri="{FF2B5EF4-FFF2-40B4-BE49-F238E27FC236}">
                <a16:creationId xmlns:a16="http://schemas.microsoft.com/office/drawing/2014/main" id="{68022644-3507-8869-5456-9E676073B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100" y="4326821"/>
            <a:ext cx="2552700" cy="2133600"/>
          </a:xfrm>
          <a:prstGeom prst="rect">
            <a:avLst/>
          </a:prstGeom>
        </p:spPr>
      </p:pic>
      <p:sp>
        <p:nvSpPr>
          <p:cNvPr id="2" name="Textfeld 1">
            <a:extLst>
              <a:ext uri="{FF2B5EF4-FFF2-40B4-BE49-F238E27FC236}">
                <a16:creationId xmlns:a16="http://schemas.microsoft.com/office/drawing/2014/main" id="{8D092539-896E-9BC0-1D91-C8B07B972FDC}"/>
              </a:ext>
            </a:extLst>
          </p:cNvPr>
          <p:cNvSpPr txBox="1"/>
          <p:nvPr/>
        </p:nvSpPr>
        <p:spPr>
          <a:xfrm>
            <a:off x="9144000" y="6316520"/>
            <a:ext cx="6096000" cy="246221"/>
          </a:xfrm>
          <a:prstGeom prst="rect">
            <a:avLst/>
          </a:prstGeom>
          <a:noFill/>
        </p:spPr>
        <p:txBody>
          <a:bodyPr wrap="square">
            <a:spAutoFit/>
          </a:bodyPr>
          <a:lstStyle/>
          <a:p>
            <a:r>
              <a:rPr lang="de-DE" sz="1000" dirty="0"/>
              <a:t>https://</a:t>
            </a:r>
            <a:r>
              <a:rPr lang="de-DE" sz="1000" dirty="0" err="1"/>
              <a:t>docs.sensebox.de</a:t>
            </a:r>
            <a:r>
              <a:rPr lang="de-DE" sz="1000" dirty="0"/>
              <a:t>/</a:t>
            </a:r>
            <a:r>
              <a:rPr lang="de-DE" sz="1000" dirty="0" err="1"/>
              <a:t>hardware</a:t>
            </a:r>
            <a:r>
              <a:rPr lang="de-DE" sz="1000" dirty="0"/>
              <a:t>/</a:t>
            </a:r>
            <a:r>
              <a:rPr lang="de-DE" sz="1000" dirty="0" err="1"/>
              <a:t>bee-sd</a:t>
            </a:r>
            <a:r>
              <a:rPr lang="de-DE" sz="1000" dirty="0"/>
              <a:t>/</a:t>
            </a:r>
          </a:p>
        </p:txBody>
      </p:sp>
    </p:spTree>
    <p:extLst>
      <p:ext uri="{BB962C8B-B14F-4D97-AF65-F5344CB8AC3E}">
        <p14:creationId xmlns:p14="http://schemas.microsoft.com/office/powerpoint/2010/main" val="2537736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A456D88-D8D2-6055-1E43-F2191D07C22D}"/>
              </a:ext>
            </a:extLst>
          </p:cNvPr>
          <p:cNvSpPr>
            <a:spLocks noGrp="1"/>
          </p:cNvSpPr>
          <p:nvPr>
            <p:ph idx="1"/>
          </p:nvPr>
        </p:nvSpPr>
        <p:spPr>
          <a:xfrm>
            <a:off x="838200" y="1123719"/>
            <a:ext cx="10515600" cy="5122097"/>
          </a:xfrm>
        </p:spPr>
        <p:txBody>
          <a:bodyPr>
            <a:normAutofit/>
          </a:bodyPr>
          <a:lstStyle/>
          <a:p>
            <a:pPr marL="0" indent="0">
              <a:spcAft>
                <a:spcPts val="1200"/>
              </a:spcAft>
              <a:buNone/>
            </a:pPr>
            <a:r>
              <a:rPr lang="de-DE" dirty="0"/>
              <a:t>Führt nun folgende Messungen durch, speichert die Werte auf der SD-Karte und kopiert die Daten nach jeder Messung auf euren Laptop:</a:t>
            </a:r>
          </a:p>
          <a:p>
            <a:pPr lvl="1">
              <a:lnSpc>
                <a:spcPct val="100000"/>
              </a:lnSpc>
              <a:spcBef>
                <a:spcPts val="1100"/>
              </a:spcBef>
            </a:pPr>
            <a:r>
              <a:rPr lang="de-DE" sz="2800" dirty="0"/>
              <a:t>Messung im Klassenraum</a:t>
            </a:r>
          </a:p>
          <a:p>
            <a:pPr lvl="1">
              <a:lnSpc>
                <a:spcPct val="100000"/>
              </a:lnSpc>
              <a:spcBef>
                <a:spcPts val="2300"/>
              </a:spcBef>
            </a:pPr>
            <a:r>
              <a:rPr lang="de-DE" sz="2800" dirty="0"/>
              <a:t>Messungen außerhalb des Schulgebäudes</a:t>
            </a:r>
          </a:p>
          <a:p>
            <a:pPr lvl="1">
              <a:lnSpc>
                <a:spcPct val="100000"/>
              </a:lnSpc>
              <a:spcBef>
                <a:spcPts val="2300"/>
              </a:spcBef>
            </a:pPr>
            <a:r>
              <a:rPr lang="de-DE" sz="2800" dirty="0"/>
              <a:t>Öffnet ein Fenster, wartet kurz und messt dann über einen Zeitraum von 60 Sekunden</a:t>
            </a:r>
          </a:p>
          <a:p>
            <a:pPr lvl="1">
              <a:lnSpc>
                <a:spcPct val="100000"/>
              </a:lnSpc>
              <a:spcBef>
                <a:spcPts val="2300"/>
              </a:spcBef>
            </a:pPr>
            <a:r>
              <a:rPr lang="de-DE" sz="2800" dirty="0"/>
              <a:t>Öffnet nun alle Fenster und Türen, wartet kurz und messt dann über einen Zeitraum von 60 Sekunden</a:t>
            </a:r>
          </a:p>
          <a:p>
            <a:pPr lvl="1">
              <a:lnSpc>
                <a:spcPct val="150000"/>
              </a:lnSpc>
            </a:pPr>
            <a:endParaRPr lang="de-DE" sz="2800" dirty="0"/>
          </a:p>
          <a:p>
            <a:endParaRPr lang="de-DE" dirty="0"/>
          </a:p>
        </p:txBody>
      </p:sp>
      <p:sp>
        <p:nvSpPr>
          <p:cNvPr id="3" name="Titel 2">
            <a:extLst>
              <a:ext uri="{FF2B5EF4-FFF2-40B4-BE49-F238E27FC236}">
                <a16:creationId xmlns:a16="http://schemas.microsoft.com/office/drawing/2014/main" id="{13BC2288-16A8-D8E9-AC30-1711B1D57E11}"/>
              </a:ext>
            </a:extLst>
          </p:cNvPr>
          <p:cNvSpPr>
            <a:spLocks noGrp="1"/>
          </p:cNvSpPr>
          <p:nvPr>
            <p:ph type="title"/>
          </p:nvPr>
        </p:nvSpPr>
        <p:spPr/>
        <p:txBody>
          <a:bodyPr/>
          <a:lstStyle/>
          <a:p>
            <a:r>
              <a:rPr lang="de-DE" sz="2800" dirty="0"/>
              <a:t>Dritte Aufgabe: verschiedene Messungen durchführen</a:t>
            </a:r>
          </a:p>
        </p:txBody>
      </p:sp>
    </p:spTree>
    <p:extLst>
      <p:ext uri="{BB962C8B-B14F-4D97-AF65-F5344CB8AC3E}">
        <p14:creationId xmlns:p14="http://schemas.microsoft.com/office/powerpoint/2010/main" val="2031519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F1EB46F-749B-245A-EA2B-197B4B9C7CBD}"/>
              </a:ext>
            </a:extLst>
          </p:cNvPr>
          <p:cNvSpPr>
            <a:spLocks noGrp="1"/>
          </p:cNvSpPr>
          <p:nvPr>
            <p:ph type="title"/>
          </p:nvPr>
        </p:nvSpPr>
        <p:spPr/>
        <p:txBody>
          <a:bodyPr/>
          <a:lstStyle/>
          <a:p>
            <a:r>
              <a:rPr lang="de-DE" sz="2800" dirty="0"/>
              <a:t>Vierte Aufgabe: Messungen an verschiedenen Orten</a:t>
            </a:r>
          </a:p>
        </p:txBody>
      </p:sp>
      <p:sp>
        <p:nvSpPr>
          <p:cNvPr id="5" name="Inhaltsplatzhalter 1">
            <a:extLst>
              <a:ext uri="{FF2B5EF4-FFF2-40B4-BE49-F238E27FC236}">
                <a16:creationId xmlns:a16="http://schemas.microsoft.com/office/drawing/2014/main" id="{97401EBF-444C-329C-1645-9B95502BEB3F}"/>
              </a:ext>
            </a:extLst>
          </p:cNvPr>
          <p:cNvSpPr>
            <a:spLocks noGrp="1"/>
          </p:cNvSpPr>
          <p:nvPr>
            <p:ph idx="1"/>
          </p:nvPr>
        </p:nvSpPr>
        <p:spPr/>
        <p:txBody>
          <a:bodyPr>
            <a:normAutofit/>
          </a:bodyPr>
          <a:lstStyle/>
          <a:p>
            <a:pPr marL="0" indent="0">
              <a:spcAft>
                <a:spcPts val="1200"/>
              </a:spcAft>
              <a:buNone/>
            </a:pPr>
            <a:endParaRPr lang="de-DE" dirty="0"/>
          </a:p>
          <a:p>
            <a:pPr marL="0" indent="0">
              <a:spcAft>
                <a:spcPts val="1200"/>
              </a:spcAft>
              <a:buNone/>
            </a:pPr>
            <a:r>
              <a:rPr lang="de-DE" dirty="0"/>
              <a:t>Überlegt euch gemeinsam, welche Orte innerhalb oder auch außerhalb eures Schulgebäudes interessant für weitere Messungen wären, und begründet das.</a:t>
            </a:r>
            <a:br>
              <a:rPr lang="de-DE" dirty="0"/>
            </a:br>
            <a:br>
              <a:rPr lang="de-DE" dirty="0"/>
            </a:br>
            <a:r>
              <a:rPr lang="de-DE" dirty="0"/>
              <a:t>Macht euch in Kleingruppen auf den Weg zu den Orten und führt dort weitere Messungen durch, speichert sie auf der SD-Karte und kopiert jede aufgezeichnete Messung auf euren Laptop.</a:t>
            </a:r>
          </a:p>
          <a:p>
            <a:pPr lvl="1">
              <a:lnSpc>
                <a:spcPct val="150000"/>
              </a:lnSpc>
            </a:pPr>
            <a:endParaRPr lang="de-DE" sz="2800" dirty="0"/>
          </a:p>
          <a:p>
            <a:endParaRPr lang="de-DE" dirty="0"/>
          </a:p>
        </p:txBody>
      </p:sp>
    </p:spTree>
    <p:extLst>
      <p:ext uri="{BB962C8B-B14F-4D97-AF65-F5344CB8AC3E}">
        <p14:creationId xmlns:p14="http://schemas.microsoft.com/office/powerpoint/2010/main" val="2514934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003B523-6F49-6F53-C1D3-81860D168A86}"/>
              </a:ext>
            </a:extLst>
          </p:cNvPr>
          <p:cNvSpPr>
            <a:spLocks noGrp="1"/>
          </p:cNvSpPr>
          <p:nvPr>
            <p:ph idx="1"/>
          </p:nvPr>
        </p:nvSpPr>
        <p:spPr/>
        <p:txBody>
          <a:bodyPr/>
          <a:lstStyle/>
          <a:p>
            <a:pPr marL="0" indent="0">
              <a:buNone/>
            </a:pPr>
            <a:r>
              <a:rPr lang="de-DE" dirty="0"/>
              <a:t>Die Folien zur Auswertung sollten von der Lehrkraft ergänzt werden.</a:t>
            </a:r>
          </a:p>
          <a:p>
            <a:pPr marL="0" indent="0">
              <a:buNone/>
            </a:pPr>
            <a:endParaRPr lang="de-DE" dirty="0"/>
          </a:p>
          <a:p>
            <a:pPr marL="0" indent="0">
              <a:buNone/>
            </a:pPr>
            <a:r>
              <a:rPr lang="de-DE" b="1" dirty="0"/>
              <a:t>Erklärung:</a:t>
            </a:r>
          </a:p>
          <a:p>
            <a:pPr marL="0" indent="0">
              <a:buNone/>
            </a:pPr>
            <a:r>
              <a:rPr lang="de-DE" dirty="0"/>
              <a:t>Da verschiedene Schulen und Lehrkräfte unterschiedliche Programme bevorzugen oder zur Verfügung haben, wird bewusst auf die Empfehlung eines spezifischen Tabellenkalkulationsprogramms verzichtet. Die Lehrkraft wird gebeten, diese Stelle der Unterrichtseinheit entsprechend zu ergänzen und das Tool zu nutzen, das ihren pädagogischen Anforderungen und technischen Gegebenheiten entspricht.</a:t>
            </a:r>
          </a:p>
          <a:p>
            <a:pPr marL="0" indent="0">
              <a:buNone/>
            </a:pPr>
            <a:endParaRPr lang="de-DE" dirty="0"/>
          </a:p>
        </p:txBody>
      </p:sp>
      <p:sp>
        <p:nvSpPr>
          <p:cNvPr id="3" name="Titel 2">
            <a:extLst>
              <a:ext uri="{FF2B5EF4-FFF2-40B4-BE49-F238E27FC236}">
                <a16:creationId xmlns:a16="http://schemas.microsoft.com/office/drawing/2014/main" id="{FAE5DF79-16A7-2E8C-7D34-F2FF2A77745A}"/>
              </a:ext>
            </a:extLst>
          </p:cNvPr>
          <p:cNvSpPr>
            <a:spLocks noGrp="1"/>
          </p:cNvSpPr>
          <p:nvPr>
            <p:ph type="title"/>
          </p:nvPr>
        </p:nvSpPr>
        <p:spPr/>
        <p:txBody>
          <a:bodyPr/>
          <a:lstStyle/>
          <a:p>
            <a:r>
              <a:rPr lang="de-DE" sz="2800" dirty="0"/>
              <a:t>Auswertung</a:t>
            </a:r>
          </a:p>
        </p:txBody>
      </p:sp>
    </p:spTree>
    <p:extLst>
      <p:ext uri="{BB962C8B-B14F-4D97-AF65-F5344CB8AC3E}">
        <p14:creationId xmlns:p14="http://schemas.microsoft.com/office/powerpoint/2010/main" val="1673469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769D515-1F23-B98B-2CF8-CECB5E64A726}"/>
              </a:ext>
            </a:extLst>
          </p:cNvPr>
          <p:cNvSpPr>
            <a:spLocks noGrp="1"/>
          </p:cNvSpPr>
          <p:nvPr>
            <p:ph idx="1"/>
          </p:nvPr>
        </p:nvSpPr>
        <p:spPr>
          <a:xfrm>
            <a:off x="838200" y="1051716"/>
            <a:ext cx="10515600" cy="5190057"/>
          </a:xfrm>
        </p:spPr>
        <p:txBody>
          <a:bodyPr>
            <a:normAutofit/>
          </a:bodyPr>
          <a:lstStyle/>
          <a:p>
            <a:pPr marL="0" indent="0">
              <a:lnSpc>
                <a:spcPct val="110000"/>
              </a:lnSpc>
              <a:buNone/>
            </a:pPr>
            <a:r>
              <a:rPr lang="de-DE" dirty="0"/>
              <a:t>Umweltkontroll- und Lebenserhaltungssystem auf der ISS:</a:t>
            </a:r>
          </a:p>
          <a:p>
            <a:pPr>
              <a:lnSpc>
                <a:spcPct val="200000"/>
              </a:lnSpc>
              <a:spcBef>
                <a:spcPts val="1600"/>
              </a:spcBef>
            </a:pPr>
            <a:r>
              <a:rPr lang="de-DE" dirty="0"/>
              <a:t>Zusammensetzung der Luft wird zur Sauerstoffversorgung geregelt </a:t>
            </a:r>
          </a:p>
          <a:p>
            <a:pPr>
              <a:lnSpc>
                <a:spcPct val="110000"/>
              </a:lnSpc>
              <a:spcBef>
                <a:spcPts val="1200"/>
              </a:spcBef>
            </a:pPr>
            <a:r>
              <a:rPr lang="de-DE" dirty="0"/>
              <a:t>Luft wird gefiltert, z.B. werden Methan und Schweiß entzogen </a:t>
            </a:r>
          </a:p>
          <a:p>
            <a:pPr>
              <a:lnSpc>
                <a:spcPct val="110000"/>
              </a:lnSpc>
              <a:spcBef>
                <a:spcPts val="1600"/>
              </a:spcBef>
            </a:pPr>
            <a:r>
              <a:rPr lang="de-DE" dirty="0"/>
              <a:t>Luftdruck wird konstant gehalten bei 1014 hPa</a:t>
            </a:r>
          </a:p>
          <a:p>
            <a:pPr>
              <a:lnSpc>
                <a:spcPct val="110000"/>
              </a:lnSpc>
              <a:spcBef>
                <a:spcPts val="1600"/>
              </a:spcBef>
            </a:pPr>
            <a:r>
              <a:rPr lang="de-DE" dirty="0"/>
              <a:t>Temperatur wird konstant bei 22°C gehalten </a:t>
            </a:r>
          </a:p>
          <a:p>
            <a:pPr>
              <a:lnSpc>
                <a:spcPct val="110000"/>
              </a:lnSpc>
              <a:spcBef>
                <a:spcPts val="1600"/>
              </a:spcBef>
            </a:pPr>
            <a:r>
              <a:rPr lang="de-DE" dirty="0"/>
              <a:t>Lautstärke wird gemessen, weil es wegen der Systeme sehr laut ist</a:t>
            </a:r>
          </a:p>
          <a:p>
            <a:pPr lvl="1">
              <a:lnSpc>
                <a:spcPct val="110000"/>
              </a:lnSpc>
              <a:spcBef>
                <a:spcPts val="1600"/>
              </a:spcBef>
            </a:pPr>
            <a:r>
              <a:rPr lang="de-DE" dirty="0"/>
              <a:t>Wenn es zu laut wird, müssen die Astronauten einen Gehörschutz tragen</a:t>
            </a:r>
          </a:p>
        </p:txBody>
      </p:sp>
      <p:sp>
        <p:nvSpPr>
          <p:cNvPr id="7" name="Titel 2">
            <a:extLst>
              <a:ext uri="{FF2B5EF4-FFF2-40B4-BE49-F238E27FC236}">
                <a16:creationId xmlns:a16="http://schemas.microsoft.com/office/drawing/2014/main" id="{11776E63-334E-2D88-1082-04E4A9BAE9B2}"/>
              </a:ext>
            </a:extLst>
          </p:cNvPr>
          <p:cNvSpPr txBox="1">
            <a:spLocks/>
          </p:cNvSpPr>
          <p:nvPr/>
        </p:nvSpPr>
        <p:spPr>
          <a:xfrm>
            <a:off x="202462" y="155071"/>
            <a:ext cx="8806779" cy="5334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a:lstStyle>
          <a:p>
            <a:r>
              <a:rPr lang="de-DE" sz="2800" dirty="0"/>
              <a:t>Raumklima auf der (ISS) </a:t>
            </a:r>
          </a:p>
        </p:txBody>
      </p:sp>
      <p:sp>
        <p:nvSpPr>
          <p:cNvPr id="8" name="Textfeld 7">
            <a:extLst>
              <a:ext uri="{FF2B5EF4-FFF2-40B4-BE49-F238E27FC236}">
                <a16:creationId xmlns:a16="http://schemas.microsoft.com/office/drawing/2014/main" id="{A5B58C64-C76D-45A2-BEEF-3A911A387BE5}"/>
              </a:ext>
            </a:extLst>
          </p:cNvPr>
          <p:cNvSpPr txBox="1"/>
          <p:nvPr/>
        </p:nvSpPr>
        <p:spPr>
          <a:xfrm>
            <a:off x="6908800" y="355600"/>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926233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C115B23-6A48-EA2E-A2F2-44459A2F20CE}"/>
              </a:ext>
            </a:extLst>
          </p:cNvPr>
          <p:cNvSpPr>
            <a:spLocks noGrp="1"/>
          </p:cNvSpPr>
          <p:nvPr>
            <p:ph type="title"/>
          </p:nvPr>
        </p:nvSpPr>
        <p:spPr/>
        <p:txBody>
          <a:bodyPr/>
          <a:lstStyle/>
          <a:p>
            <a:r>
              <a:rPr lang="de-DE" sz="2800" dirty="0"/>
              <a:t>Was brauchen wir hier auf der Erde?</a:t>
            </a:r>
          </a:p>
        </p:txBody>
      </p:sp>
      <p:sp>
        <p:nvSpPr>
          <p:cNvPr id="4" name="Textfeld 3">
            <a:extLst>
              <a:ext uri="{FF2B5EF4-FFF2-40B4-BE49-F238E27FC236}">
                <a16:creationId xmlns:a16="http://schemas.microsoft.com/office/drawing/2014/main" id="{BD19BE59-9706-A340-23FB-12D94CEEC00F}"/>
              </a:ext>
            </a:extLst>
          </p:cNvPr>
          <p:cNvSpPr txBox="1"/>
          <p:nvPr/>
        </p:nvSpPr>
        <p:spPr>
          <a:xfrm>
            <a:off x="2092342" y="1790090"/>
            <a:ext cx="8007316" cy="3277820"/>
          </a:xfrm>
          <a:prstGeom prst="rect">
            <a:avLst/>
          </a:prstGeom>
          <a:noFill/>
        </p:spPr>
        <p:txBody>
          <a:bodyPr wrap="square">
            <a:spAutoFit/>
          </a:bodyPr>
          <a:lstStyle/>
          <a:p>
            <a:pPr marL="0" indent="0" algn="ctr">
              <a:buNone/>
            </a:pPr>
            <a:r>
              <a:rPr lang="de-DE" sz="4800" dirty="0"/>
              <a:t>Was denkt ihr?</a:t>
            </a:r>
          </a:p>
          <a:p>
            <a:pPr marL="0" indent="0" algn="ctr">
              <a:spcBef>
                <a:spcPts val="1800"/>
              </a:spcBef>
              <a:buNone/>
            </a:pPr>
            <a:r>
              <a:rPr lang="de-DE" sz="4800" dirty="0"/>
              <a:t>Bei welchem Raumklima können wir hier auf der Erde  am besten arbeiten ?</a:t>
            </a:r>
          </a:p>
        </p:txBody>
      </p:sp>
    </p:spTree>
    <p:extLst>
      <p:ext uri="{BB962C8B-B14F-4D97-AF65-F5344CB8AC3E}">
        <p14:creationId xmlns:p14="http://schemas.microsoft.com/office/powerpoint/2010/main" val="289535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5B0ABB9-66F3-BB96-457D-EF96E7E7C49A}"/>
              </a:ext>
            </a:extLst>
          </p:cNvPr>
          <p:cNvSpPr>
            <a:spLocks noGrp="1"/>
          </p:cNvSpPr>
          <p:nvPr>
            <p:ph idx="1"/>
          </p:nvPr>
        </p:nvSpPr>
        <p:spPr>
          <a:xfrm>
            <a:off x="838200" y="1000125"/>
            <a:ext cx="10515600" cy="5443538"/>
          </a:xfrm>
        </p:spPr>
        <p:txBody>
          <a:bodyPr>
            <a:normAutofit fontScale="92500" lnSpcReduction="10000"/>
          </a:bodyPr>
          <a:lstStyle/>
          <a:p>
            <a:pPr>
              <a:lnSpc>
                <a:spcPct val="150000"/>
              </a:lnSpc>
              <a:spcBef>
                <a:spcPts val="1200"/>
              </a:spcBef>
            </a:pPr>
            <a:r>
              <a:rPr lang="de-DE" dirty="0"/>
              <a:t>optimale Temperatur liegt zwischen 20-22°C</a:t>
            </a:r>
          </a:p>
          <a:p>
            <a:pPr>
              <a:lnSpc>
                <a:spcPct val="150000"/>
              </a:lnSpc>
              <a:spcBef>
                <a:spcPts val="1200"/>
              </a:spcBef>
            </a:pPr>
            <a:r>
              <a:rPr lang="de-DE" dirty="0"/>
              <a:t>Luftfeuchtigkeit sollte zwischen 40-60% liegen</a:t>
            </a:r>
          </a:p>
          <a:p>
            <a:pPr>
              <a:lnSpc>
                <a:spcPct val="150000"/>
              </a:lnSpc>
              <a:spcBef>
                <a:spcPts val="1200"/>
              </a:spcBef>
            </a:pPr>
            <a:r>
              <a:rPr lang="de-DE" dirty="0"/>
              <a:t>optimale Arbeitsplatzbeleuchtung liegt bei 1000 Lux</a:t>
            </a:r>
          </a:p>
          <a:p>
            <a:pPr lvl="1">
              <a:lnSpc>
                <a:spcPct val="100000"/>
              </a:lnSpc>
              <a:spcBef>
                <a:spcPts val="800"/>
              </a:spcBef>
            </a:pPr>
            <a:r>
              <a:rPr lang="de-DE" dirty="0"/>
              <a:t>Klassenzimmer: min. 500 Lux</a:t>
            </a:r>
          </a:p>
          <a:p>
            <a:pPr lvl="1">
              <a:lnSpc>
                <a:spcPct val="100000"/>
              </a:lnSpc>
              <a:spcBef>
                <a:spcPts val="800"/>
              </a:spcBef>
            </a:pPr>
            <a:r>
              <a:rPr lang="de-DE" dirty="0"/>
              <a:t>sonniger Tag im freien: 100.000 Lux</a:t>
            </a:r>
          </a:p>
          <a:p>
            <a:pPr>
              <a:lnSpc>
                <a:spcPct val="150000"/>
              </a:lnSpc>
              <a:spcBef>
                <a:spcPts val="1200"/>
              </a:spcBef>
            </a:pPr>
            <a:r>
              <a:rPr lang="de-DE" dirty="0"/>
              <a:t>Sauerstoffgehalt möglichst hoch und der CO</a:t>
            </a:r>
            <a:r>
              <a:rPr lang="de-DE" sz="2000" dirty="0"/>
              <a:t>2</a:t>
            </a:r>
            <a:r>
              <a:rPr lang="de-DE" dirty="0"/>
              <a:t>-Gehalt möglichst niedrig</a:t>
            </a:r>
          </a:p>
          <a:p>
            <a:pPr lvl="1">
              <a:lnSpc>
                <a:spcPct val="100000"/>
              </a:lnSpc>
              <a:spcBef>
                <a:spcPts val="800"/>
              </a:spcBef>
            </a:pPr>
            <a:r>
              <a:rPr lang="de-DE" dirty="0"/>
              <a:t>CO</a:t>
            </a:r>
            <a:r>
              <a:rPr lang="de-DE" sz="1800" dirty="0"/>
              <a:t>2</a:t>
            </a:r>
            <a:r>
              <a:rPr lang="de-DE" dirty="0"/>
              <a:t>-Pegel von über 2.000 </a:t>
            </a:r>
            <a:r>
              <a:rPr lang="de-DE" dirty="0" err="1"/>
              <a:t>parts</a:t>
            </a:r>
            <a:r>
              <a:rPr lang="de-DE" dirty="0"/>
              <a:t> per </a:t>
            </a:r>
            <a:r>
              <a:rPr lang="de-DE" dirty="0" err="1"/>
              <a:t>million</a:t>
            </a:r>
            <a:r>
              <a:rPr lang="de-DE" dirty="0"/>
              <a:t> (ppm) zu vermeiden </a:t>
            </a:r>
          </a:p>
          <a:p>
            <a:pPr lvl="1">
              <a:lnSpc>
                <a:spcPct val="100000"/>
              </a:lnSpc>
              <a:spcBef>
                <a:spcPts val="800"/>
              </a:spcBef>
            </a:pPr>
            <a:r>
              <a:rPr lang="de-DE" dirty="0"/>
              <a:t>zwischen 1.000 und 2.000 ppm sollte gelüftet werden</a:t>
            </a:r>
          </a:p>
          <a:p>
            <a:pPr lvl="1">
              <a:lnSpc>
                <a:spcPct val="100000"/>
              </a:lnSpc>
              <a:spcBef>
                <a:spcPts val="800"/>
              </a:spcBef>
            </a:pPr>
            <a:r>
              <a:rPr lang="de-DE" dirty="0"/>
              <a:t>sehr gute Luftqualität bei CO</a:t>
            </a:r>
            <a:r>
              <a:rPr lang="de-DE" sz="1800" dirty="0"/>
              <a:t>2</a:t>
            </a:r>
            <a:r>
              <a:rPr lang="de-DE" dirty="0"/>
              <a:t>-Konzentration von unter 1.000 ppm</a:t>
            </a:r>
          </a:p>
          <a:p>
            <a:pPr>
              <a:lnSpc>
                <a:spcPct val="150000"/>
              </a:lnSpc>
              <a:spcBef>
                <a:spcPts val="1200"/>
              </a:spcBef>
            </a:pPr>
            <a:r>
              <a:rPr lang="de-DE" dirty="0"/>
              <a:t>Behaglichkeitsnorm: ISO-Norm 7730</a:t>
            </a:r>
          </a:p>
        </p:txBody>
      </p:sp>
      <p:sp>
        <p:nvSpPr>
          <p:cNvPr id="3" name="Titel 2">
            <a:extLst>
              <a:ext uri="{FF2B5EF4-FFF2-40B4-BE49-F238E27FC236}">
                <a16:creationId xmlns:a16="http://schemas.microsoft.com/office/drawing/2014/main" id="{C01C4BFB-74CC-6DB6-EC7C-D7BD49ED6FBE}"/>
              </a:ext>
            </a:extLst>
          </p:cNvPr>
          <p:cNvSpPr>
            <a:spLocks noGrp="1"/>
          </p:cNvSpPr>
          <p:nvPr>
            <p:ph type="title"/>
          </p:nvPr>
        </p:nvSpPr>
        <p:spPr/>
        <p:txBody>
          <a:bodyPr/>
          <a:lstStyle/>
          <a:p>
            <a:r>
              <a:rPr lang="de-DE" sz="2800" dirty="0"/>
              <a:t>Raumklima auf der Erde </a:t>
            </a:r>
          </a:p>
        </p:txBody>
      </p:sp>
    </p:spTree>
    <p:extLst>
      <p:ext uri="{BB962C8B-B14F-4D97-AF65-F5344CB8AC3E}">
        <p14:creationId xmlns:p14="http://schemas.microsoft.com/office/powerpoint/2010/main" val="1122652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2">
            <a:extLst>
              <a:ext uri="{FF2B5EF4-FFF2-40B4-BE49-F238E27FC236}">
                <a16:creationId xmlns:a16="http://schemas.microsoft.com/office/drawing/2014/main" id="{FCCFBCF6-ECFF-2444-5171-FC89ACAFDA1C}"/>
              </a:ext>
            </a:extLst>
          </p:cNvPr>
          <p:cNvSpPr>
            <a:spLocks noGrp="1"/>
          </p:cNvSpPr>
          <p:nvPr>
            <p:ph type="title"/>
          </p:nvPr>
        </p:nvSpPr>
        <p:spPr/>
        <p:txBody>
          <a:bodyPr/>
          <a:lstStyle/>
          <a:p>
            <a:r>
              <a:rPr lang="de-DE" sz="2800" dirty="0"/>
              <a:t>Raumklima auf der Erde </a:t>
            </a:r>
          </a:p>
        </p:txBody>
      </p:sp>
      <p:pic>
        <p:nvPicPr>
          <p:cNvPr id="1026" name="Picture 2" descr="Optimales Raumklima Graph">
            <a:extLst>
              <a:ext uri="{FF2B5EF4-FFF2-40B4-BE49-F238E27FC236}">
                <a16:creationId xmlns:a16="http://schemas.microsoft.com/office/drawing/2014/main" id="{472986E8-727C-AB33-0564-6DB03A0061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713" t="5800" r="11967" b="3089"/>
          <a:stretch/>
        </p:blipFill>
        <p:spPr bwMode="auto">
          <a:xfrm>
            <a:off x="1576465" y="1060241"/>
            <a:ext cx="9039069" cy="5353498"/>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C7FB7395-64B3-265C-AD58-AAA1B19E2FE5}"/>
              </a:ext>
            </a:extLst>
          </p:cNvPr>
          <p:cNvSpPr txBox="1"/>
          <p:nvPr/>
        </p:nvSpPr>
        <p:spPr>
          <a:xfrm>
            <a:off x="4174434" y="6290628"/>
            <a:ext cx="6096000" cy="246221"/>
          </a:xfrm>
          <a:prstGeom prst="rect">
            <a:avLst/>
          </a:prstGeom>
          <a:noFill/>
        </p:spPr>
        <p:txBody>
          <a:bodyPr wrap="square">
            <a:spAutoFit/>
          </a:bodyPr>
          <a:lstStyle/>
          <a:p>
            <a:r>
              <a:rPr lang="de-DE" sz="1000" dirty="0"/>
              <a:t>https://</a:t>
            </a:r>
            <a:r>
              <a:rPr lang="de-DE" sz="1000" dirty="0" err="1"/>
              <a:t>www.heatness.de</a:t>
            </a:r>
            <a:r>
              <a:rPr lang="de-DE" sz="1000" dirty="0"/>
              <a:t>/</a:t>
            </a:r>
            <a:r>
              <a:rPr lang="de-DE" sz="1000" dirty="0" err="1"/>
              <a:t>ratgeber</a:t>
            </a:r>
            <a:r>
              <a:rPr lang="de-DE" sz="1000" dirty="0"/>
              <a:t>/raumklima-verbessern/</a:t>
            </a:r>
          </a:p>
        </p:txBody>
      </p:sp>
    </p:spTree>
    <p:extLst>
      <p:ext uri="{BB962C8B-B14F-4D97-AF65-F5344CB8AC3E}">
        <p14:creationId xmlns:p14="http://schemas.microsoft.com/office/powerpoint/2010/main" val="4183458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2">
            <a:extLst>
              <a:ext uri="{FF2B5EF4-FFF2-40B4-BE49-F238E27FC236}">
                <a16:creationId xmlns:a16="http://schemas.microsoft.com/office/drawing/2014/main" id="{FCCFBCF6-ECFF-2444-5171-FC89ACAFDA1C}"/>
              </a:ext>
            </a:extLst>
          </p:cNvPr>
          <p:cNvSpPr>
            <a:spLocks noGrp="1"/>
          </p:cNvSpPr>
          <p:nvPr>
            <p:ph type="title"/>
          </p:nvPr>
        </p:nvSpPr>
        <p:spPr/>
        <p:txBody>
          <a:bodyPr/>
          <a:lstStyle/>
          <a:p>
            <a:r>
              <a:rPr lang="de-DE" sz="2800" dirty="0"/>
              <a:t>Auswirkungen eines guten Raumklimas in Schulen</a:t>
            </a:r>
          </a:p>
        </p:txBody>
      </p:sp>
      <p:pic>
        <p:nvPicPr>
          <p:cNvPr id="4098" name="Picture 2">
            <a:extLst>
              <a:ext uri="{FF2B5EF4-FFF2-40B4-BE49-F238E27FC236}">
                <a16:creationId xmlns:a16="http://schemas.microsoft.com/office/drawing/2014/main" id="{D979F520-C45D-E74D-6624-4815DCF32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9814" y="821460"/>
            <a:ext cx="8332371" cy="576671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BC7156A4-B272-B690-1CE7-EE0D5CF92E94}"/>
              </a:ext>
            </a:extLst>
          </p:cNvPr>
          <p:cNvSpPr txBox="1"/>
          <p:nvPr/>
        </p:nvSpPr>
        <p:spPr>
          <a:xfrm>
            <a:off x="3962400" y="6341955"/>
            <a:ext cx="6096000" cy="246221"/>
          </a:xfrm>
          <a:prstGeom prst="rect">
            <a:avLst/>
          </a:prstGeom>
          <a:noFill/>
        </p:spPr>
        <p:txBody>
          <a:bodyPr wrap="square">
            <a:spAutoFit/>
          </a:bodyPr>
          <a:lstStyle/>
          <a:p>
            <a:r>
              <a:rPr lang="de-DE" sz="1000" dirty="0"/>
              <a:t>https://</a:t>
            </a:r>
            <a:r>
              <a:rPr lang="de-DE" sz="1000" dirty="0" err="1"/>
              <a:t>www.bba-online.de</a:t>
            </a:r>
            <a:r>
              <a:rPr lang="de-DE" sz="1000" dirty="0"/>
              <a:t>/</a:t>
            </a:r>
            <a:r>
              <a:rPr lang="de-DE" sz="1000" dirty="0" err="1"/>
              <a:t>news</a:t>
            </a:r>
            <a:r>
              <a:rPr lang="de-DE" sz="1000" dirty="0"/>
              <a:t>/raumklima-schulen/#slider-intro-1</a:t>
            </a:r>
          </a:p>
        </p:txBody>
      </p:sp>
    </p:spTree>
    <p:extLst>
      <p:ext uri="{BB962C8B-B14F-4D97-AF65-F5344CB8AC3E}">
        <p14:creationId xmlns:p14="http://schemas.microsoft.com/office/powerpoint/2010/main" val="1747354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6B3C367-F77B-8817-2168-477D4388D61B}"/>
              </a:ext>
            </a:extLst>
          </p:cNvPr>
          <p:cNvSpPr>
            <a:spLocks noGrp="1"/>
          </p:cNvSpPr>
          <p:nvPr>
            <p:ph type="title"/>
          </p:nvPr>
        </p:nvSpPr>
        <p:spPr/>
        <p:txBody>
          <a:bodyPr/>
          <a:lstStyle/>
          <a:p>
            <a:endParaRPr lang="de-DE"/>
          </a:p>
        </p:txBody>
      </p:sp>
      <p:sp>
        <p:nvSpPr>
          <p:cNvPr id="4" name="Textfeld 3">
            <a:extLst>
              <a:ext uri="{FF2B5EF4-FFF2-40B4-BE49-F238E27FC236}">
                <a16:creationId xmlns:a16="http://schemas.microsoft.com/office/drawing/2014/main" id="{A09CE0B5-090A-141F-29CA-E8D6215169FB}"/>
              </a:ext>
            </a:extLst>
          </p:cNvPr>
          <p:cNvSpPr txBox="1"/>
          <p:nvPr/>
        </p:nvSpPr>
        <p:spPr>
          <a:xfrm>
            <a:off x="3145366" y="2274838"/>
            <a:ext cx="5901267" cy="2539157"/>
          </a:xfrm>
          <a:prstGeom prst="rect">
            <a:avLst/>
          </a:prstGeom>
          <a:noFill/>
        </p:spPr>
        <p:txBody>
          <a:bodyPr wrap="square">
            <a:spAutoFit/>
          </a:bodyPr>
          <a:lstStyle/>
          <a:p>
            <a:pPr marL="0" indent="0" algn="ctr">
              <a:buNone/>
            </a:pPr>
            <a:r>
              <a:rPr lang="de-DE" sz="4800" dirty="0"/>
              <a:t>Die </a:t>
            </a:r>
            <a:r>
              <a:rPr lang="de-DE" sz="4800" dirty="0" err="1"/>
              <a:t>senseBox</a:t>
            </a:r>
            <a:endParaRPr lang="de-DE" sz="4800" dirty="0"/>
          </a:p>
          <a:p>
            <a:pPr marL="0" indent="0" algn="ctr">
              <a:spcBef>
                <a:spcPts val="1800"/>
              </a:spcBef>
              <a:buNone/>
            </a:pPr>
            <a:r>
              <a:rPr lang="de-DE" sz="4800" dirty="0"/>
              <a:t>Wir untersuchen jetzt unser Raumklima</a:t>
            </a:r>
          </a:p>
        </p:txBody>
      </p:sp>
    </p:spTree>
    <p:extLst>
      <p:ext uri="{BB962C8B-B14F-4D97-AF65-F5344CB8AC3E}">
        <p14:creationId xmlns:p14="http://schemas.microsoft.com/office/powerpoint/2010/main" val="196697759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ee7eb22-40e5-40ce-93f3-f57c7aa29000" xsi:nil="true"/>
    <lcf76f155ced4ddcb4097134ff3c332f xmlns="d0f85fbd-34ef-422b-a8b1-eab459b1902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B5388B0A38106B4C9D4AFE11BAFFFE22" ma:contentTypeVersion="14" ma:contentTypeDescription="Ein neues Dokument erstellen." ma:contentTypeScope="" ma:versionID="9e06f33a71b602a75e6b5372c24ece24">
  <xsd:schema xmlns:xsd="http://www.w3.org/2001/XMLSchema" xmlns:xs="http://www.w3.org/2001/XMLSchema" xmlns:p="http://schemas.microsoft.com/office/2006/metadata/properties" xmlns:ns2="d0f85fbd-34ef-422b-a8b1-eab459b19027" xmlns:ns3="aee7eb22-40e5-40ce-93f3-f57c7aa29000" targetNamespace="http://schemas.microsoft.com/office/2006/metadata/properties" ma:root="true" ma:fieldsID="d43009966a9b8f5e3c64460958878fb6" ns2:_="" ns3:_="">
    <xsd:import namespace="d0f85fbd-34ef-422b-a8b1-eab459b19027"/>
    <xsd:import namespace="aee7eb22-40e5-40ce-93f3-f57c7aa29000"/>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f85fbd-34ef-422b-a8b1-eab459b19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ef6a1bd3-269e-4e30-8d7a-16de0d563eb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e7eb22-40e5-40ce-93f3-f57c7aa29000"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561f282-423d-4910-8eeb-ff8c2202e279}" ma:internalName="TaxCatchAll" ma:showField="CatchAllData" ma:web="aee7eb22-40e5-40ce-93f3-f57c7aa290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435553-56CE-49D7-BE19-63CE9666D8EF}">
  <ds:schemaRefs>
    <ds:schemaRef ds:uri="http://schemas.microsoft.com/sharepoint/v3/contenttype/forms"/>
  </ds:schemaRefs>
</ds:datastoreItem>
</file>

<file path=customXml/itemProps2.xml><?xml version="1.0" encoding="utf-8"?>
<ds:datastoreItem xmlns:ds="http://schemas.openxmlformats.org/officeDocument/2006/customXml" ds:itemID="{6C4B680B-EA5C-40B7-9BE8-DA71BD9FBF79}">
  <ds:schemaRefs>
    <ds:schemaRef ds:uri="http://schemas.microsoft.com/office/infopath/2007/PartnerControls"/>
    <ds:schemaRef ds:uri="http://purl.org/dc/dcmitype/"/>
    <ds:schemaRef ds:uri="http://www.w3.org/XML/1998/namespace"/>
    <ds:schemaRef ds:uri="http://purl.org/dc/elements/1.1/"/>
    <ds:schemaRef ds:uri="aee7eb22-40e5-40ce-93f3-f57c7aa29000"/>
    <ds:schemaRef ds:uri="d0f85fbd-34ef-422b-a8b1-eab459b19027"/>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B3895E64-58C0-4302-BB8B-F799BC819C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f85fbd-34ef-422b-a8b1-eab459b19027"/>
    <ds:schemaRef ds:uri="aee7eb22-40e5-40ce-93f3-f57c7aa290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2037</Words>
  <Application>Microsoft Macintosh PowerPoint</Application>
  <PresentationFormat>Breitbild</PresentationFormat>
  <Paragraphs>230</Paragraphs>
  <Slides>35</Slides>
  <Notes>13</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35</vt:i4>
      </vt:variant>
    </vt:vector>
  </HeadingPairs>
  <TitlesOfParts>
    <vt:vector size="45" baseType="lpstr">
      <vt:lpstr>Arial</vt:lpstr>
      <vt:lpstr>BrixSlab-Regular</vt:lpstr>
      <vt:lpstr>Calibri</vt:lpstr>
      <vt:lpstr>Calibri Light</vt:lpstr>
      <vt:lpstr>myriad-pro</vt:lpstr>
      <vt:lpstr>Söhne</vt:lpstr>
      <vt:lpstr>Systemschrift Normal</vt:lpstr>
      <vt:lpstr>Wingdings</vt:lpstr>
      <vt:lpstr>Office</vt:lpstr>
      <vt:lpstr>Benutzerdefiniertes Design</vt:lpstr>
      <vt:lpstr>PowerPoint-Präsentation</vt:lpstr>
      <vt:lpstr>Das Raumklima</vt:lpstr>
      <vt:lpstr>PowerPoint-Präsentation</vt:lpstr>
      <vt:lpstr>PowerPoint-Präsentation</vt:lpstr>
      <vt:lpstr>Was brauchen wir hier auf der Erde?</vt:lpstr>
      <vt:lpstr>Raumklima auf der Erde </vt:lpstr>
      <vt:lpstr>Raumklima auf der Erde </vt:lpstr>
      <vt:lpstr>Auswirkungen eines guten Raumklimas in Schulen</vt:lpstr>
      <vt:lpstr>PowerPoint-Präsentation</vt:lpstr>
      <vt:lpstr>Was ist die senseBox?</vt:lpstr>
      <vt:lpstr>Der senseBox-Microcontroller</vt:lpstr>
      <vt:lpstr>Sensoren</vt:lpstr>
      <vt:lpstr>Weiteres Zubehör</vt:lpstr>
      <vt:lpstr>Was ist programmieren?</vt:lpstr>
      <vt:lpstr>Was ist programmieren?</vt:lpstr>
      <vt:lpstr>Analog und Digital</vt:lpstr>
      <vt:lpstr>Digitaltechnik</vt:lpstr>
      <vt:lpstr>Erste Schritte</vt:lpstr>
      <vt:lpstr>Open-Roberta Lab - Programmstart</vt:lpstr>
      <vt:lpstr>Open Roberta Programmieroberfläche</vt:lpstr>
      <vt:lpstr>Open Roberta Programmieroberfläche</vt:lpstr>
      <vt:lpstr>Einführung: LED zum Leuchten bringen</vt:lpstr>
      <vt:lpstr>Programm auf die senseBox laden</vt:lpstr>
      <vt:lpstr>Programm auf die senseBox laden</vt:lpstr>
      <vt:lpstr>Einführung: LED zum Blinken bringen</vt:lpstr>
      <vt:lpstr>Einführung: OLED Display</vt:lpstr>
      <vt:lpstr>Einführung: einen Sensor anschließen</vt:lpstr>
      <vt:lpstr>Einführung: einen Sensor anschließen</vt:lpstr>
      <vt:lpstr>Erste Aufgabe: Sensoren anschließen</vt:lpstr>
      <vt:lpstr>Zweite Aufgabe: Beobachtungen im Raum</vt:lpstr>
      <vt:lpstr>Einführung: Messwerte speichern 1</vt:lpstr>
      <vt:lpstr>Einführung: Messwerte speichern 2</vt:lpstr>
      <vt:lpstr>Dritte Aufgabe: verschiedene Messungen durchführen</vt:lpstr>
      <vt:lpstr>Vierte Aufgabe: Messungen an verschiedenen Orten</vt:lpstr>
      <vt:lpstr>Auswertung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Raphaela Meißner</cp:lastModifiedBy>
  <cp:revision>359</cp:revision>
  <cp:lastPrinted>2023-07-01T11:45:25Z</cp:lastPrinted>
  <dcterms:modified xsi:type="dcterms:W3CDTF">2023-12-19T17:14:58Z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0x010100B5388B0A38106B4C9D4AFE11BAFFFE22</vt:lpwstr>
  </property>
  <property fmtid="{D5CDD505-2E9C-101B-9397-08002B2CF9AE}" pid="3" name="MediaServiceImageTags">
    <vt:lpwstr/>
  </property>
</Properties>
</file>