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5" r:id="rId4"/>
  </p:sldMasterIdLst>
  <p:notesMasterIdLst>
    <p:notesMasterId r:id="rId81"/>
  </p:notesMasterIdLst>
  <p:sldIdLst>
    <p:sldId id="571" r:id="rId5"/>
    <p:sldId id="424" r:id="rId6"/>
    <p:sldId id="594" r:id="rId7"/>
    <p:sldId id="274" r:id="rId8"/>
    <p:sldId id="464" r:id="rId9"/>
    <p:sldId id="443" r:id="rId10"/>
    <p:sldId id="444" r:id="rId11"/>
    <p:sldId id="445" r:id="rId12"/>
    <p:sldId id="449" r:id="rId13"/>
    <p:sldId id="576" r:id="rId14"/>
    <p:sldId id="585" r:id="rId15"/>
    <p:sldId id="536" r:id="rId16"/>
    <p:sldId id="535" r:id="rId17"/>
    <p:sldId id="532" r:id="rId18"/>
    <p:sldId id="530" r:id="rId19"/>
    <p:sldId id="452" r:id="rId20"/>
    <p:sldId id="453" r:id="rId21"/>
    <p:sldId id="455" r:id="rId22"/>
    <p:sldId id="531" r:id="rId23"/>
    <p:sldId id="538" r:id="rId24"/>
    <p:sldId id="493" r:id="rId25"/>
    <p:sldId id="537" r:id="rId26"/>
    <p:sldId id="454" r:id="rId27"/>
    <p:sldId id="540" r:id="rId28"/>
    <p:sldId id="586" r:id="rId29"/>
    <p:sldId id="539" r:id="rId30"/>
    <p:sldId id="511" r:id="rId31"/>
    <p:sldId id="466" r:id="rId32"/>
    <p:sldId id="595" r:id="rId33"/>
    <p:sldId id="587" r:id="rId34"/>
    <p:sldId id="566" r:id="rId35"/>
    <p:sldId id="488" r:id="rId36"/>
    <p:sldId id="484" r:id="rId37"/>
    <p:sldId id="549" r:id="rId38"/>
    <p:sldId id="570" r:id="rId39"/>
    <p:sldId id="568" r:id="rId40"/>
    <p:sldId id="569" r:id="rId41"/>
    <p:sldId id="468" r:id="rId42"/>
    <p:sldId id="471" r:id="rId43"/>
    <p:sldId id="555" r:id="rId44"/>
    <p:sldId id="556" r:id="rId45"/>
    <p:sldId id="487" r:id="rId46"/>
    <p:sldId id="573" r:id="rId47"/>
    <p:sldId id="489" r:id="rId48"/>
    <p:sldId id="265" r:id="rId49"/>
    <p:sldId id="272" r:id="rId50"/>
    <p:sldId id="458" r:id="rId51"/>
    <p:sldId id="557" r:id="rId52"/>
    <p:sldId id="542" r:id="rId53"/>
    <p:sldId id="543" r:id="rId54"/>
    <p:sldId id="467" r:id="rId55"/>
    <p:sldId id="457" r:id="rId56"/>
    <p:sldId id="592" r:id="rId57"/>
    <p:sldId id="486" r:id="rId58"/>
    <p:sldId id="572" r:id="rId59"/>
    <p:sldId id="588" r:id="rId60"/>
    <p:sldId id="384" r:id="rId61"/>
    <p:sldId id="386" r:id="rId62"/>
    <p:sldId id="387" r:id="rId63"/>
    <p:sldId id="442" r:id="rId64"/>
    <p:sldId id="545" r:id="rId65"/>
    <p:sldId id="574" r:id="rId66"/>
    <p:sldId id="589" r:id="rId67"/>
    <p:sldId id="494" r:id="rId68"/>
    <p:sldId id="497" r:id="rId69"/>
    <p:sldId id="575" r:id="rId70"/>
    <p:sldId id="496" r:id="rId71"/>
    <p:sldId id="590" r:id="rId72"/>
    <p:sldId id="541" r:id="rId73"/>
    <p:sldId id="546" r:id="rId74"/>
    <p:sldId id="591" r:id="rId75"/>
    <p:sldId id="558" r:id="rId76"/>
    <p:sldId id="533" r:id="rId77"/>
    <p:sldId id="544" r:id="rId78"/>
    <p:sldId id="563" r:id="rId79"/>
    <p:sldId id="564" r:id="rId8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e Charlotte Ke." initials="SCK" lastIdx="2" clrIdx="0"/>
  <p:cmAuthor id="2" name="Gastmitwirkender" initials="G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6E4F4"/>
    <a:srgbClr val="FF7E79"/>
    <a:srgbClr val="DBE1AD"/>
    <a:srgbClr val="019ADA"/>
    <a:srgbClr val="ECF0D9"/>
    <a:srgbClr val="E9EBF5"/>
    <a:srgbClr val="3AB8CA"/>
    <a:srgbClr val="2B96D4"/>
    <a:srgbClr val="8B6114"/>
    <a:srgbClr val="3937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4714AA-84F1-D7FE-FF49-A24896DF495A}" v="15" dt="2023-12-19T06:47:51.452"/>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23"/>
    <p:restoredTop sz="94014"/>
  </p:normalViewPr>
  <p:slideViewPr>
    <p:cSldViewPr snapToGrid="0">
      <p:cViewPr varScale="1">
        <p:scale>
          <a:sx n="116" d="100"/>
          <a:sy n="116" d="100"/>
        </p:scale>
        <p:origin x="872" y="176"/>
      </p:cViewPr>
      <p:guideLst>
        <p:guide orient="horz" pos="2160"/>
        <p:guide pos="3840"/>
      </p:guideLst>
    </p:cSldViewPr>
  </p:slideViewPr>
  <p:outlineViewPr>
    <p:cViewPr>
      <p:scale>
        <a:sx n="33" d="100"/>
        <a:sy n="33" d="100"/>
      </p:scale>
      <p:origin x="0" y="-10032"/>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presProps" Target="presProps.xml"/><Relationship Id="rId88"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microsoft.com/office/2016/11/relationships/changesInfo" Target="changesInfos/changesInfo1.xml"/><Relationship Id="rId61" Type="http://schemas.openxmlformats.org/officeDocument/2006/relationships/slide" Target="slides/slide57.xml"/><Relationship Id="rId8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lorian Fritzsche" userId="S::fritzsche@mint-bochum.de::736727ef-b37d-4143-a20e-c411e6a95e19" providerId="AD" clId="Web-{B54714AA-84F1-D7FE-FF49-A24896DF495A}"/>
    <pc:docChg chg="addSld delSld modSld">
      <pc:chgData name="Florian Fritzsche" userId="S::fritzsche@mint-bochum.de::736727ef-b37d-4143-a20e-c411e6a95e19" providerId="AD" clId="Web-{B54714AA-84F1-D7FE-FF49-A24896DF495A}" dt="2023-12-19T06:47:51.452" v="10"/>
      <pc:docMkLst>
        <pc:docMk/>
      </pc:docMkLst>
      <pc:sldChg chg="addSp delSp modSp add del">
        <pc:chgData name="Florian Fritzsche" userId="S::fritzsche@mint-bochum.de::736727ef-b37d-4143-a20e-c411e6a95e19" providerId="AD" clId="Web-{B54714AA-84F1-D7FE-FF49-A24896DF495A}" dt="2023-12-19T06:47:51.452" v="10"/>
        <pc:sldMkLst>
          <pc:docMk/>
          <pc:sldMk cId="2829325263" sldId="566"/>
        </pc:sldMkLst>
        <pc:spChg chg="del mod">
          <ac:chgData name="Florian Fritzsche" userId="S::fritzsche@mint-bochum.de::736727ef-b37d-4143-a20e-c411e6a95e19" providerId="AD" clId="Web-{B54714AA-84F1-D7FE-FF49-A24896DF495A}" dt="2023-12-19T06:47:18.420" v="7"/>
          <ac:spMkLst>
            <pc:docMk/>
            <pc:sldMk cId="2829325263" sldId="566"/>
            <ac:spMk id="4" creationId="{0B5E476B-E776-7CCC-988A-91F42E46EF04}"/>
          </ac:spMkLst>
        </pc:spChg>
        <pc:picChg chg="del mod">
          <ac:chgData name="Florian Fritzsche" userId="S::fritzsche@mint-bochum.de::736727ef-b37d-4143-a20e-c411e6a95e19" providerId="AD" clId="Web-{B54714AA-84F1-D7FE-FF49-A24896DF495A}" dt="2023-12-19T06:47:09.045" v="5"/>
          <ac:picMkLst>
            <pc:docMk/>
            <pc:sldMk cId="2829325263" sldId="566"/>
            <ac:picMk id="2" creationId="{84B72CD8-715F-E795-7301-F14950393B69}"/>
          </ac:picMkLst>
        </pc:picChg>
        <pc:picChg chg="add del mod">
          <ac:chgData name="Florian Fritzsche" userId="S::fritzsche@mint-bochum.de::736727ef-b37d-4143-a20e-c411e6a95e19" providerId="AD" clId="Web-{B54714AA-84F1-D7FE-FF49-A24896DF495A}" dt="2023-12-19T06:47:51.452" v="10"/>
          <ac:picMkLst>
            <pc:docMk/>
            <pc:sldMk cId="2829325263" sldId="566"/>
            <ac:picMk id="5" creationId="{7244FE18-2F8C-8365-9BC8-392D265A535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E31D1F33-6EF7-415A-84ED-D78D0AE722B2}" type="datetimeFigureOut">
              <a:rPr lang="de-DE" smtClean="0"/>
              <a:t>19.12.23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14C6-2CBA-421C-97DA-EECA0D1B121A}" type="slidenum">
              <a:rPr lang="de-DE" smtClean="0"/>
              <a:t>‹Nr.›</a:t>
            </a:fld>
            <a:endParaRPr 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a:t>
            </a:fld>
            <a:endParaRPr lang="de-DE"/>
          </a:p>
        </p:txBody>
      </p:sp>
    </p:spTree>
    <p:extLst>
      <p:ext uri="{BB962C8B-B14F-4D97-AF65-F5344CB8AC3E}">
        <p14:creationId xmlns:p14="http://schemas.microsoft.com/office/powerpoint/2010/main" val="1828784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40</a:t>
            </a:fld>
            <a:endParaRPr lang="de-DE"/>
          </a:p>
        </p:txBody>
      </p:sp>
    </p:spTree>
    <p:extLst>
      <p:ext uri="{BB962C8B-B14F-4D97-AF65-F5344CB8AC3E}">
        <p14:creationId xmlns:p14="http://schemas.microsoft.com/office/powerpoint/2010/main" val="2342259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41</a:t>
            </a:fld>
            <a:endParaRPr lang="de-DE"/>
          </a:p>
        </p:txBody>
      </p:sp>
    </p:spTree>
    <p:extLst>
      <p:ext uri="{BB962C8B-B14F-4D97-AF65-F5344CB8AC3E}">
        <p14:creationId xmlns:p14="http://schemas.microsoft.com/office/powerpoint/2010/main" val="2570811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42</a:t>
            </a:fld>
            <a:endParaRPr lang="de-DE"/>
          </a:p>
        </p:txBody>
      </p:sp>
    </p:spTree>
    <p:extLst>
      <p:ext uri="{BB962C8B-B14F-4D97-AF65-F5344CB8AC3E}">
        <p14:creationId xmlns:p14="http://schemas.microsoft.com/office/powerpoint/2010/main" val="2408124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44</a:t>
            </a:fld>
            <a:endParaRPr lang="de-DE"/>
          </a:p>
        </p:txBody>
      </p:sp>
    </p:spTree>
    <p:extLst>
      <p:ext uri="{BB962C8B-B14F-4D97-AF65-F5344CB8AC3E}">
        <p14:creationId xmlns:p14="http://schemas.microsoft.com/office/powerpoint/2010/main" val="942457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46</a:t>
            </a:fld>
            <a:endParaRPr lang="de-DE"/>
          </a:p>
        </p:txBody>
      </p:sp>
    </p:spTree>
    <p:extLst>
      <p:ext uri="{BB962C8B-B14F-4D97-AF65-F5344CB8AC3E}">
        <p14:creationId xmlns:p14="http://schemas.microsoft.com/office/powerpoint/2010/main" val="3737829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47</a:t>
            </a:fld>
            <a:endParaRPr lang="de-DE"/>
          </a:p>
        </p:txBody>
      </p:sp>
    </p:spTree>
    <p:extLst>
      <p:ext uri="{BB962C8B-B14F-4D97-AF65-F5344CB8AC3E}">
        <p14:creationId xmlns:p14="http://schemas.microsoft.com/office/powerpoint/2010/main" val="531920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49</a:t>
            </a:fld>
            <a:endParaRPr lang="de-DE"/>
          </a:p>
        </p:txBody>
      </p:sp>
    </p:spTree>
    <p:extLst>
      <p:ext uri="{BB962C8B-B14F-4D97-AF65-F5344CB8AC3E}">
        <p14:creationId xmlns:p14="http://schemas.microsoft.com/office/powerpoint/2010/main" val="3465013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51</a:t>
            </a:fld>
            <a:endParaRPr lang="de-DE"/>
          </a:p>
        </p:txBody>
      </p:sp>
    </p:spTree>
    <p:extLst>
      <p:ext uri="{BB962C8B-B14F-4D97-AF65-F5344CB8AC3E}">
        <p14:creationId xmlns:p14="http://schemas.microsoft.com/office/powerpoint/2010/main" val="2880922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52</a:t>
            </a:fld>
            <a:endParaRPr lang="de-DE"/>
          </a:p>
        </p:txBody>
      </p:sp>
    </p:spTree>
    <p:extLst>
      <p:ext uri="{BB962C8B-B14F-4D97-AF65-F5344CB8AC3E}">
        <p14:creationId xmlns:p14="http://schemas.microsoft.com/office/powerpoint/2010/main" val="258275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57</a:t>
            </a:fld>
            <a:endParaRPr lang="de-DE"/>
          </a:p>
        </p:txBody>
      </p:sp>
    </p:spTree>
    <p:extLst>
      <p:ext uri="{BB962C8B-B14F-4D97-AF65-F5344CB8AC3E}">
        <p14:creationId xmlns:p14="http://schemas.microsoft.com/office/powerpoint/2010/main" val="476085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3</a:t>
            </a:fld>
            <a:endParaRPr lang="de-DE"/>
          </a:p>
        </p:txBody>
      </p:sp>
    </p:spTree>
    <p:extLst>
      <p:ext uri="{BB962C8B-B14F-4D97-AF65-F5344CB8AC3E}">
        <p14:creationId xmlns:p14="http://schemas.microsoft.com/office/powerpoint/2010/main" val="16197915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58</a:t>
            </a:fld>
            <a:endParaRPr lang="de-DE"/>
          </a:p>
        </p:txBody>
      </p:sp>
    </p:spTree>
    <p:extLst>
      <p:ext uri="{BB962C8B-B14F-4D97-AF65-F5344CB8AC3E}">
        <p14:creationId xmlns:p14="http://schemas.microsoft.com/office/powerpoint/2010/main" val="1651939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59</a:t>
            </a:fld>
            <a:endParaRPr lang="de-DE"/>
          </a:p>
        </p:txBody>
      </p:sp>
    </p:spTree>
    <p:extLst>
      <p:ext uri="{BB962C8B-B14F-4D97-AF65-F5344CB8AC3E}">
        <p14:creationId xmlns:p14="http://schemas.microsoft.com/office/powerpoint/2010/main" val="689818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360 Grad/11,25 Grad/</a:t>
            </a:r>
            <a:r>
              <a:rPr lang="de-DE" dirty="0" err="1"/>
              <a:t>Step</a:t>
            </a:r>
            <a:r>
              <a:rPr lang="de-DE" dirty="0"/>
              <a:t> = 32 </a:t>
            </a:r>
            <a:r>
              <a:rPr lang="de-DE" dirty="0" err="1"/>
              <a:t>Steps</a:t>
            </a:r>
            <a:endParaRPr lang="de-DE" dirty="0"/>
          </a:p>
          <a:p>
            <a:r>
              <a:rPr lang="de-DE" dirty="0"/>
              <a:t>32Steps/U*64 = 2048 </a:t>
            </a:r>
            <a:r>
              <a:rPr lang="de-DE" dirty="0" err="1"/>
              <a:t>Steps</a:t>
            </a:r>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60</a:t>
            </a:fld>
            <a:endParaRPr lang="de-DE"/>
          </a:p>
        </p:txBody>
      </p:sp>
    </p:spTree>
    <p:extLst>
      <p:ext uri="{BB962C8B-B14F-4D97-AF65-F5344CB8AC3E}">
        <p14:creationId xmlns:p14="http://schemas.microsoft.com/office/powerpoint/2010/main" val="965212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61</a:t>
            </a:fld>
            <a:endParaRPr lang="de-DE"/>
          </a:p>
        </p:txBody>
      </p:sp>
    </p:spTree>
    <p:extLst>
      <p:ext uri="{BB962C8B-B14F-4D97-AF65-F5344CB8AC3E}">
        <p14:creationId xmlns:p14="http://schemas.microsoft.com/office/powerpoint/2010/main" val="41233486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63</a:t>
            </a:fld>
            <a:endParaRPr lang="de-DE"/>
          </a:p>
        </p:txBody>
      </p:sp>
    </p:spTree>
    <p:extLst>
      <p:ext uri="{BB962C8B-B14F-4D97-AF65-F5344CB8AC3E}">
        <p14:creationId xmlns:p14="http://schemas.microsoft.com/office/powerpoint/2010/main" val="3657110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65</a:t>
            </a:fld>
            <a:endParaRPr lang="de-DE"/>
          </a:p>
        </p:txBody>
      </p:sp>
    </p:spTree>
    <p:extLst>
      <p:ext uri="{BB962C8B-B14F-4D97-AF65-F5344CB8AC3E}">
        <p14:creationId xmlns:p14="http://schemas.microsoft.com/office/powerpoint/2010/main" val="8073657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5"/>
          </p:nvPr>
        </p:nvSpPr>
        <p:spPr/>
        <p:txBody>
          <a:bodyPr/>
          <a:lstStyle/>
          <a:p>
            <a:fld id="{78F714C6-2CBA-421C-97DA-EECA0D1B121A}" type="slidenum">
              <a:rPr lang="de-DE" smtClean="0"/>
              <a:t>70</a:t>
            </a:fld>
            <a:endParaRPr lang="de-DE"/>
          </a:p>
        </p:txBody>
      </p:sp>
    </p:spTree>
    <p:extLst>
      <p:ext uri="{BB962C8B-B14F-4D97-AF65-F5344CB8AC3E}">
        <p14:creationId xmlns:p14="http://schemas.microsoft.com/office/powerpoint/2010/main" val="2913020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5"/>
          </p:nvPr>
        </p:nvSpPr>
        <p:spPr/>
        <p:txBody>
          <a:bodyPr/>
          <a:lstStyle/>
          <a:p>
            <a:fld id="{78F714C6-2CBA-421C-97DA-EECA0D1B121A}" type="slidenum">
              <a:rPr lang="de-DE" smtClean="0"/>
              <a:t>71</a:t>
            </a:fld>
            <a:endParaRPr lang="de-DE"/>
          </a:p>
        </p:txBody>
      </p:sp>
    </p:spTree>
    <p:extLst>
      <p:ext uri="{BB962C8B-B14F-4D97-AF65-F5344CB8AC3E}">
        <p14:creationId xmlns:p14="http://schemas.microsoft.com/office/powerpoint/2010/main" val="31607522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73</a:t>
            </a:fld>
            <a:endParaRPr lang="de-DE"/>
          </a:p>
        </p:txBody>
      </p:sp>
    </p:spTree>
    <p:extLst>
      <p:ext uri="{BB962C8B-B14F-4D97-AF65-F5344CB8AC3E}">
        <p14:creationId xmlns:p14="http://schemas.microsoft.com/office/powerpoint/2010/main" val="794342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8F714C6-2CBA-421C-97DA-EECA0D1B121A}" type="slidenum">
              <a:rPr lang="de-DE" smtClean="0"/>
              <a:t>10</a:t>
            </a:fld>
            <a:endParaRPr lang="de-DE"/>
          </a:p>
        </p:txBody>
      </p:sp>
    </p:spTree>
    <p:extLst>
      <p:ext uri="{BB962C8B-B14F-4D97-AF65-F5344CB8AC3E}">
        <p14:creationId xmlns:p14="http://schemas.microsoft.com/office/powerpoint/2010/main" val="3576481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8F714C6-2CBA-421C-97DA-EECA0D1B121A}" type="slidenum">
              <a:rPr lang="de-DE" smtClean="0"/>
              <a:t>11</a:t>
            </a:fld>
            <a:endParaRPr lang="de-DE"/>
          </a:p>
        </p:txBody>
      </p:sp>
    </p:spTree>
    <p:extLst>
      <p:ext uri="{BB962C8B-B14F-4D97-AF65-F5344CB8AC3E}">
        <p14:creationId xmlns:p14="http://schemas.microsoft.com/office/powerpoint/2010/main" val="1707694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17</a:t>
            </a:fld>
            <a:endParaRPr lang="de-DE"/>
          </a:p>
        </p:txBody>
      </p:sp>
    </p:spTree>
    <p:extLst>
      <p:ext uri="{BB962C8B-B14F-4D97-AF65-F5344CB8AC3E}">
        <p14:creationId xmlns:p14="http://schemas.microsoft.com/office/powerpoint/2010/main" val="169923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22</a:t>
            </a:fld>
            <a:endParaRPr lang="de-DE"/>
          </a:p>
        </p:txBody>
      </p:sp>
    </p:spTree>
    <p:extLst>
      <p:ext uri="{BB962C8B-B14F-4D97-AF65-F5344CB8AC3E}">
        <p14:creationId xmlns:p14="http://schemas.microsoft.com/office/powerpoint/2010/main" val="2903989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23</a:t>
            </a:fld>
            <a:endParaRPr lang="de-DE"/>
          </a:p>
        </p:txBody>
      </p:sp>
    </p:spTree>
    <p:extLst>
      <p:ext uri="{BB962C8B-B14F-4D97-AF65-F5344CB8AC3E}">
        <p14:creationId xmlns:p14="http://schemas.microsoft.com/office/powerpoint/2010/main" val="1979887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35</a:t>
            </a:fld>
            <a:endParaRPr lang="de-DE"/>
          </a:p>
        </p:txBody>
      </p:sp>
    </p:spTree>
    <p:extLst>
      <p:ext uri="{BB962C8B-B14F-4D97-AF65-F5344CB8AC3E}">
        <p14:creationId xmlns:p14="http://schemas.microsoft.com/office/powerpoint/2010/main" val="1425523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37</a:t>
            </a:fld>
            <a:endParaRPr lang="de-DE"/>
          </a:p>
        </p:txBody>
      </p:sp>
    </p:spTree>
    <p:extLst>
      <p:ext uri="{BB962C8B-B14F-4D97-AF65-F5344CB8AC3E}">
        <p14:creationId xmlns:p14="http://schemas.microsoft.com/office/powerpoint/2010/main" val="691392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Titelplatzhalter 1">
            <a:extLst>
              <a:ext uri="{FF2B5EF4-FFF2-40B4-BE49-F238E27FC236}">
                <a16:creationId xmlns:a16="http://schemas.microsoft.com/office/drawing/2014/main" id="{1524016E-2164-FDAA-5A83-BA2D6960F679}"/>
              </a:ext>
            </a:extLst>
          </p:cNvPr>
          <p:cNvSpPr>
            <a:spLocks noGrp="1"/>
          </p:cNvSpPr>
          <p:nvPr>
            <p:ph type="title"/>
          </p:nvPr>
        </p:nvSpPr>
        <p:spPr>
          <a:xfrm>
            <a:off x="220392" y="152082"/>
            <a:ext cx="8806779" cy="701402"/>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15286091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4ECC4E-EC22-4205-B453-B4AC231EB04E}"/>
              </a:ext>
            </a:extLst>
          </p:cNvPr>
          <p:cNvSpPr>
            <a:spLocks noGrp="1"/>
          </p:cNvSpPr>
          <p:nvPr>
            <p:ph type="title"/>
          </p:nvPr>
        </p:nvSpPr>
        <p:spPr/>
        <p:txBody>
          <a:bodyPr/>
          <a:lstStyle/>
          <a:p>
            <a:r>
              <a:rPr lang="de-DE"/>
              <a:t>Titelmasterformat durch Klicken bearbeiten</a:t>
            </a:r>
          </a:p>
        </p:txBody>
      </p:sp>
      <p:sp>
        <p:nvSpPr>
          <p:cNvPr id="3" name="Vertikaler Textplatzhalter 2">
            <a:extLst>
              <a:ext uri="{FF2B5EF4-FFF2-40B4-BE49-F238E27FC236}">
                <a16:creationId xmlns:a16="http://schemas.microsoft.com/office/drawing/2014/main" id="{B16A626F-B8D1-425A-969C-4B2F315CF4BE}"/>
              </a:ext>
            </a:extLst>
          </p:cNvPr>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698385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B370BF0-0E8E-4164-9D28-DD6A6A45E06E}"/>
              </a:ext>
            </a:extLst>
          </p:cNvPr>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a:extLst>
              <a:ext uri="{FF2B5EF4-FFF2-40B4-BE49-F238E27FC236}">
                <a16:creationId xmlns:a16="http://schemas.microsoft.com/office/drawing/2014/main" id="{DD3CF92E-DC51-47F0-86ED-226D3AEA001D}"/>
              </a:ext>
            </a:extLst>
          </p:cNvPr>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717072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CA01ABCF-D037-4D15-B9DF-294AF0072B63}"/>
              </a:ext>
            </a:extLst>
          </p:cNvPr>
          <p:cNvSpPr>
            <a:spLocks noGrp="1"/>
          </p:cNvSpPr>
          <p:nvPr>
            <p:ph type="ftr" sz="quarter" idx="10"/>
          </p:nvPr>
        </p:nvSpPr>
        <p:spPr/>
        <p:txBody>
          <a:bodyPr/>
          <a:lstStyle/>
          <a:p>
            <a:pPr algn="l"/>
            <a:r>
              <a:rPr lang="de-DE"/>
              <a:t>© Klaus Trimborn 2023</a:t>
            </a:r>
          </a:p>
        </p:txBody>
      </p:sp>
      <p:sp>
        <p:nvSpPr>
          <p:cNvPr id="4" name="Foliennummernplatzhalter 3">
            <a:extLst>
              <a:ext uri="{FF2B5EF4-FFF2-40B4-BE49-F238E27FC236}">
                <a16:creationId xmlns:a16="http://schemas.microsoft.com/office/drawing/2014/main" id="{59B46F70-2FCF-4FFD-87B5-6E842B48D608}"/>
              </a:ext>
            </a:extLst>
          </p:cNvPr>
          <p:cNvSpPr>
            <a:spLocks noGrp="1"/>
          </p:cNvSpPr>
          <p:nvPr>
            <p:ph type="sldNum" sz="quarter" idx="11"/>
          </p:nvPr>
        </p:nvSpPr>
        <p:spPr/>
        <p:txBody>
          <a:bodyPr/>
          <a:lstStyle/>
          <a:p>
            <a:fld id="{0913E530-2E57-4EF7-981A-342AC3921A5E}" type="slidenum">
              <a:rPr lang="de-DE" smtClean="0"/>
              <a:t>‹Nr.›</a:t>
            </a:fld>
            <a:endParaRPr lang="de-DE"/>
          </a:p>
        </p:txBody>
      </p:sp>
      <p:sp>
        <p:nvSpPr>
          <p:cNvPr id="13" name="Title 1">
            <a:extLst>
              <a:ext uri="{FF2B5EF4-FFF2-40B4-BE49-F238E27FC236}">
                <a16:creationId xmlns:a16="http://schemas.microsoft.com/office/drawing/2014/main" id="{D42FEF8B-00AC-42CA-97EE-FB8126AF2085}"/>
              </a:ext>
            </a:extLst>
          </p:cNvPr>
          <p:cNvSpPr>
            <a:spLocks noGrp="1"/>
          </p:cNvSpPr>
          <p:nvPr>
            <p:ph type="title" hasCustomPrompt="1"/>
          </p:nvPr>
        </p:nvSpPr>
        <p:spPr>
          <a:xfrm>
            <a:off x="848911" y="154032"/>
            <a:ext cx="9133290" cy="887832"/>
          </a:xfrm>
        </p:spPr>
        <p:txBody>
          <a:bodyPr>
            <a:normAutofit/>
          </a:bodyPr>
          <a:lstStyle>
            <a:lvl1pPr>
              <a:defRPr sz="3600"/>
            </a:lvl1pPr>
          </a:lstStyle>
          <a:p>
            <a:r>
              <a:rPr lang="de-DE"/>
              <a:t>Kapitelüberschrift</a:t>
            </a:r>
            <a:endParaRPr lang="en-US"/>
          </a:p>
        </p:txBody>
      </p:sp>
      <p:sp>
        <p:nvSpPr>
          <p:cNvPr id="7" name="Rechteck 6">
            <a:extLst>
              <a:ext uri="{FF2B5EF4-FFF2-40B4-BE49-F238E27FC236}">
                <a16:creationId xmlns:a16="http://schemas.microsoft.com/office/drawing/2014/main" id="{66B277CE-22C2-494A-90F7-612EBC241FA6}"/>
              </a:ext>
            </a:extLst>
          </p:cNvPr>
          <p:cNvSpPr/>
          <p:nvPr userDrawn="1"/>
        </p:nvSpPr>
        <p:spPr>
          <a:xfrm>
            <a:off x="678376" y="154032"/>
            <a:ext cx="56270" cy="887832"/>
          </a:xfrm>
          <a:prstGeom prst="rect">
            <a:avLst/>
          </a:prstGeom>
          <a:solidFill>
            <a:srgbClr val="DF1D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9" name="Textplatzhalter 8">
            <a:extLst>
              <a:ext uri="{FF2B5EF4-FFF2-40B4-BE49-F238E27FC236}">
                <a16:creationId xmlns:a16="http://schemas.microsoft.com/office/drawing/2014/main" id="{F629CFB2-EA39-456A-AC43-129BB4407D3A}"/>
              </a:ext>
            </a:extLst>
          </p:cNvPr>
          <p:cNvSpPr>
            <a:spLocks noGrp="1"/>
          </p:cNvSpPr>
          <p:nvPr>
            <p:ph type="body" sz="quarter" idx="13"/>
          </p:nvPr>
        </p:nvSpPr>
        <p:spPr>
          <a:xfrm>
            <a:off x="847968" y="1682749"/>
            <a:ext cx="5316923" cy="900000"/>
          </a:xfrm>
          <a:prstGeom prst="roundRect">
            <a:avLst/>
          </a:prstGeom>
          <a:noFill/>
          <a:ln w="63500">
            <a:solidFill>
              <a:schemeClr val="accent6"/>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4" name="Textplatzhalter 8">
            <a:extLst>
              <a:ext uri="{FF2B5EF4-FFF2-40B4-BE49-F238E27FC236}">
                <a16:creationId xmlns:a16="http://schemas.microsoft.com/office/drawing/2014/main" id="{D1A897C7-53CB-4B11-BD71-498D45CBD93B}"/>
              </a:ext>
            </a:extLst>
          </p:cNvPr>
          <p:cNvSpPr>
            <a:spLocks noGrp="1"/>
          </p:cNvSpPr>
          <p:nvPr>
            <p:ph type="body" sz="quarter" idx="14"/>
          </p:nvPr>
        </p:nvSpPr>
        <p:spPr>
          <a:xfrm>
            <a:off x="847968" y="2799108"/>
            <a:ext cx="5316923" cy="900000"/>
          </a:xfrm>
          <a:prstGeom prst="roundRect">
            <a:avLst>
              <a:gd name="adj" fmla="val 16667"/>
            </a:avLst>
          </a:prstGeom>
          <a:noFill/>
          <a:ln w="63500">
            <a:solidFill>
              <a:schemeClr val="accent2"/>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1" name="Bildplatzhalter 10">
            <a:extLst>
              <a:ext uri="{FF2B5EF4-FFF2-40B4-BE49-F238E27FC236}">
                <a16:creationId xmlns:a16="http://schemas.microsoft.com/office/drawing/2014/main" id="{4460107D-B4BA-4BFC-A0C2-31AAB9AB4791}"/>
              </a:ext>
            </a:extLst>
          </p:cNvPr>
          <p:cNvSpPr>
            <a:spLocks noGrp="1"/>
          </p:cNvSpPr>
          <p:nvPr>
            <p:ph type="pic" sz="quarter" idx="15"/>
          </p:nvPr>
        </p:nvSpPr>
        <p:spPr>
          <a:xfrm>
            <a:off x="6775939" y="1682751"/>
            <a:ext cx="4568092" cy="3949701"/>
          </a:xfrm>
        </p:spPr>
        <p:txBody>
          <a:bodyPr/>
          <a:lstStyle>
            <a:lvl1pPr marL="0" indent="0">
              <a:buNone/>
              <a:defRPr/>
            </a:lvl1pPr>
          </a:lstStyle>
          <a:p>
            <a:endParaRPr lang="de-DE"/>
          </a:p>
        </p:txBody>
      </p:sp>
      <p:sp>
        <p:nvSpPr>
          <p:cNvPr id="10" name="Textplatzhalter 8">
            <a:extLst>
              <a:ext uri="{FF2B5EF4-FFF2-40B4-BE49-F238E27FC236}">
                <a16:creationId xmlns:a16="http://schemas.microsoft.com/office/drawing/2014/main" id="{FD43516C-84D4-42EE-BF27-77D1DB2DBDBD}"/>
              </a:ext>
            </a:extLst>
          </p:cNvPr>
          <p:cNvSpPr>
            <a:spLocks noGrp="1"/>
          </p:cNvSpPr>
          <p:nvPr>
            <p:ph type="body" sz="quarter" idx="16"/>
          </p:nvPr>
        </p:nvSpPr>
        <p:spPr>
          <a:xfrm>
            <a:off x="838199" y="3915467"/>
            <a:ext cx="5316923" cy="900000"/>
          </a:xfrm>
          <a:prstGeom prst="roundRect">
            <a:avLst/>
          </a:prstGeom>
          <a:noFill/>
          <a:ln w="63500">
            <a:solidFill>
              <a:srgbClr val="FF0000"/>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2" name="Textplatzhalter 8">
            <a:extLst>
              <a:ext uri="{FF2B5EF4-FFF2-40B4-BE49-F238E27FC236}">
                <a16:creationId xmlns:a16="http://schemas.microsoft.com/office/drawing/2014/main" id="{EB32F929-520A-4401-A2F3-433E2918C641}"/>
              </a:ext>
            </a:extLst>
          </p:cNvPr>
          <p:cNvSpPr>
            <a:spLocks noGrp="1"/>
          </p:cNvSpPr>
          <p:nvPr>
            <p:ph type="body" sz="quarter" idx="17"/>
          </p:nvPr>
        </p:nvSpPr>
        <p:spPr>
          <a:xfrm>
            <a:off x="847968" y="5031826"/>
            <a:ext cx="5316923" cy="900000"/>
          </a:xfrm>
          <a:prstGeom prst="roundRect">
            <a:avLst/>
          </a:prstGeom>
          <a:noFill/>
          <a:ln w="63500">
            <a:solidFill>
              <a:schemeClr val="accent1"/>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Tree>
    <p:extLst>
      <p:ext uri="{BB962C8B-B14F-4D97-AF65-F5344CB8AC3E}">
        <p14:creationId xmlns:p14="http://schemas.microsoft.com/office/powerpoint/2010/main" val="129033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12" name="Titelplatzhalter 1">
            <a:extLst>
              <a:ext uri="{FF2B5EF4-FFF2-40B4-BE49-F238E27FC236}">
                <a16:creationId xmlns:a16="http://schemas.microsoft.com/office/drawing/2014/main" id="{7C792815-D4F9-8DB4-281E-AB4DFC13A4DB}"/>
              </a:ext>
            </a:extLst>
          </p:cNvPr>
          <p:cNvSpPr>
            <a:spLocks noGrp="1"/>
          </p:cNvSpPr>
          <p:nvPr>
            <p:ph type="title"/>
          </p:nvPr>
        </p:nvSpPr>
        <p:spPr>
          <a:xfrm>
            <a:off x="439616" y="196824"/>
            <a:ext cx="9843866" cy="436982"/>
          </a:xfrm>
          <a:prstGeom prst="rect">
            <a:avLst/>
          </a:prstGeom>
        </p:spPr>
        <p:txBody>
          <a:bodyPr vert="horz" lIns="91440" tIns="45720" rIns="91440" bIns="45720" rtlCol="0" anchor="ctr">
            <a:noAutofit/>
          </a:bodyPr>
          <a:lstStyle>
            <a:lvl1pPr>
              <a:defRPr sz="3200"/>
            </a:lvl1pPr>
          </a:lstStyle>
          <a:p>
            <a:r>
              <a:rPr lang="de-DE" dirty="0"/>
              <a:t>Mastertitelformat bearbeiten</a:t>
            </a:r>
          </a:p>
        </p:txBody>
      </p:sp>
      <p:sp>
        <p:nvSpPr>
          <p:cNvPr id="2" name="Textplatzhalter 2">
            <a:extLst>
              <a:ext uri="{FF2B5EF4-FFF2-40B4-BE49-F238E27FC236}">
                <a16:creationId xmlns:a16="http://schemas.microsoft.com/office/drawing/2014/main" id="{C631814A-1D8F-61BD-158E-32961CECF1E1}"/>
              </a:ext>
            </a:extLst>
          </p:cNvPr>
          <p:cNvSpPr>
            <a:spLocks noGrp="1"/>
          </p:cNvSpPr>
          <p:nvPr>
            <p:ph idx="13"/>
          </p:nvPr>
        </p:nvSpPr>
        <p:spPr>
          <a:xfrm>
            <a:off x="439616" y="1173296"/>
            <a:ext cx="9843867" cy="468217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5877417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1878DA-2788-73B9-E96B-50D4F30E9AE8}"/>
              </a:ext>
            </a:extLst>
          </p:cNvPr>
          <p:cNvSpPr>
            <a:spLocks noGrp="1"/>
          </p:cNvSpPr>
          <p:nvPr>
            <p:ph type="title" hasCustomPrompt="1"/>
          </p:nvPr>
        </p:nvSpPr>
        <p:spPr>
          <a:xfrm>
            <a:off x="490163" y="140466"/>
            <a:ext cx="9321021" cy="343750"/>
          </a:xfrm>
          <a:prstGeom prst="rect">
            <a:avLst/>
          </a:prstGeom>
        </p:spPr>
        <p:txBody>
          <a:bodyPr/>
          <a:lstStyle>
            <a:lvl1pPr>
              <a:defRPr sz="2000">
                <a:solidFill>
                  <a:srgbClr val="0070C0"/>
                </a:solidFill>
              </a:defRPr>
            </a:lvl1pPr>
          </a:lstStyle>
          <a:p>
            <a:r>
              <a:rPr lang="de-DE" dirty="0"/>
              <a:t>Inhalt</a:t>
            </a:r>
          </a:p>
        </p:txBody>
      </p:sp>
      <p:sp>
        <p:nvSpPr>
          <p:cNvPr id="12" name="Textplatzhalter 11">
            <a:extLst>
              <a:ext uri="{FF2B5EF4-FFF2-40B4-BE49-F238E27FC236}">
                <a16:creationId xmlns:a16="http://schemas.microsoft.com/office/drawing/2014/main" id="{819E3A41-9D44-599F-6C2B-6B5297262E1F}"/>
              </a:ext>
            </a:extLst>
          </p:cNvPr>
          <p:cNvSpPr>
            <a:spLocks noGrp="1"/>
          </p:cNvSpPr>
          <p:nvPr>
            <p:ph type="body" sz="quarter" idx="13"/>
          </p:nvPr>
        </p:nvSpPr>
        <p:spPr>
          <a:xfrm>
            <a:off x="477837" y="744558"/>
            <a:ext cx="11517949" cy="5544774"/>
          </a:xfrm>
          <a:prstGeom prst="rect">
            <a:avLst/>
          </a:prstGeom>
        </p:spPr>
        <p:txBody>
          <a:bodyPr/>
          <a:lstStyle>
            <a:lvl1pPr marL="514350" indent="-514350">
              <a:buFont typeface="+mj-lt"/>
              <a:buAutoNum type="arabicPeriod"/>
              <a:defRPr/>
            </a:lvl1pPr>
            <a:lvl2pPr marL="914400" indent="-457200">
              <a:buFont typeface="+mj-lt"/>
              <a:buAutoNum type="arabicPeriod"/>
              <a:defRPr/>
            </a:lvl2pPr>
            <a:lvl3pPr marL="1371600" indent="-457200">
              <a:buFont typeface="+mj-lt"/>
              <a:buAutoNum type="arabicPeriod"/>
              <a:defRPr/>
            </a:lvl3pPr>
            <a:lvl4pPr marL="1714500" indent="-342900">
              <a:buFont typeface="+mj-lt"/>
              <a:buAutoNum type="arabicPeriod"/>
              <a:defRPr/>
            </a:lvl4pPr>
            <a:lvl5pPr marL="2171700" indent="-342900">
              <a:buFont typeface="+mj-lt"/>
              <a:buAutoNum type="arabicPeriod"/>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cxnSp>
        <p:nvCxnSpPr>
          <p:cNvPr id="5" name="Gerade Verbindung 4">
            <a:extLst>
              <a:ext uri="{FF2B5EF4-FFF2-40B4-BE49-F238E27FC236}">
                <a16:creationId xmlns:a16="http://schemas.microsoft.com/office/drawing/2014/main" id="{037823AC-9B95-A703-424D-7CA6FE28755A}"/>
              </a:ext>
            </a:extLst>
          </p:cNvPr>
          <p:cNvCxnSpPr>
            <a:cxnSpLocks/>
          </p:cNvCxnSpPr>
          <p:nvPr userDrawn="1"/>
        </p:nvCxnSpPr>
        <p:spPr>
          <a:xfrm flipH="1">
            <a:off x="0" y="609600"/>
            <a:ext cx="10984523"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Grafik 3" descr="Ein Bild, das Text, Schrift, Design, Grafiken enthält.&#10;&#10;Automatisch generierte Beschreibung">
            <a:extLst>
              <a:ext uri="{FF2B5EF4-FFF2-40B4-BE49-F238E27FC236}">
                <a16:creationId xmlns:a16="http://schemas.microsoft.com/office/drawing/2014/main" id="{09E2035D-DF6B-DD3B-8702-DC56EFB8613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006857" y="108658"/>
            <a:ext cx="988929" cy="500942"/>
          </a:xfrm>
          <a:prstGeom prst="rect">
            <a:avLst/>
          </a:prstGeom>
        </p:spPr>
      </p:pic>
    </p:spTree>
    <p:extLst>
      <p:ext uri="{BB962C8B-B14F-4D97-AF65-F5344CB8AC3E}">
        <p14:creationId xmlns:p14="http://schemas.microsoft.com/office/powerpoint/2010/main" val="804926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7B32E15E-BDA2-EE5F-69EB-2D39B632D10A}"/>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3220416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1333A7E3-2601-4D1F-9F42-CE3819F6DB25}"/>
              </a:ext>
            </a:extLst>
          </p:cNvPr>
          <p:cNvSpPr>
            <a:spLocks noGrp="1"/>
          </p:cNvSpPr>
          <p:nvPr>
            <p:ph idx="1"/>
          </p:nvPr>
        </p:nvSpPr>
        <p:spPr>
          <a:xfrm>
            <a:off x="838200" y="1123720"/>
            <a:ext cx="10515600" cy="4754566"/>
          </a:xfrm>
        </p:spPr>
        <p:txBody>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 name="Titelplatzhalter 1">
            <a:extLst>
              <a:ext uri="{FF2B5EF4-FFF2-40B4-BE49-F238E27FC236}">
                <a16:creationId xmlns:a16="http://schemas.microsoft.com/office/drawing/2014/main" id="{90B599AA-D7AA-566E-59FC-5271737BA07F}"/>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3307153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56E54D-AF16-4AD6-A9B2-882F105EBDDC}"/>
              </a:ext>
            </a:extLst>
          </p:cNvPr>
          <p:cNvSpPr>
            <a:spLocks noGrp="1"/>
          </p:cNvSpPr>
          <p:nvPr>
            <p:ph type="ctrTitle"/>
          </p:nvPr>
        </p:nvSpPr>
        <p:spPr>
          <a:xfrm>
            <a:off x="1550125" y="1435872"/>
            <a:ext cx="9144000" cy="2387600"/>
          </a:xfrm>
        </p:spPr>
        <p:txBody>
          <a:bodyPr anchor="b"/>
          <a:lstStyle>
            <a:lvl1pPr algn="ctr">
              <a:defRPr sz="6000"/>
            </a:lvl1pPr>
          </a:lstStyle>
          <a:p>
            <a:r>
              <a:rPr lang="de-DE"/>
              <a:t>Titelmasterformat durch Klicken bearbeiten</a:t>
            </a:r>
          </a:p>
        </p:txBody>
      </p:sp>
      <p:sp>
        <p:nvSpPr>
          <p:cNvPr id="3" name="Untertitel 2">
            <a:extLst>
              <a:ext uri="{FF2B5EF4-FFF2-40B4-BE49-F238E27FC236}">
                <a16:creationId xmlns:a16="http://schemas.microsoft.com/office/drawing/2014/main" id="{E1B938AA-0FCE-4940-A77E-22BF359D213B}"/>
              </a:ext>
            </a:extLst>
          </p:cNvPr>
          <p:cNvSpPr>
            <a:spLocks noGrp="1"/>
          </p:cNvSpPr>
          <p:nvPr>
            <p:ph type="subTitle" idx="1"/>
          </p:nvPr>
        </p:nvSpPr>
        <p:spPr>
          <a:xfrm>
            <a:off x="1550125" y="391554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Tree>
    <p:extLst>
      <p:ext uri="{BB962C8B-B14F-4D97-AF65-F5344CB8AC3E}">
        <p14:creationId xmlns:p14="http://schemas.microsoft.com/office/powerpoint/2010/main" val="1761543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2DE739-F3E8-4AA8-B266-DCB620FA5721}"/>
              </a:ext>
            </a:extLst>
          </p:cNvPr>
          <p:cNvSpPr>
            <a:spLocks noGrp="1"/>
          </p:cNvSpPr>
          <p:nvPr>
            <p:ph type="title"/>
          </p:nvPr>
        </p:nvSpPr>
        <p:spPr>
          <a:xfrm>
            <a:off x="838200" y="1383166"/>
            <a:ext cx="10515600" cy="2852737"/>
          </a:xfrm>
        </p:spPr>
        <p:txBody>
          <a:bodyPr anchor="b"/>
          <a:lstStyle>
            <a:lvl1pPr>
              <a:defRPr sz="6000"/>
            </a:lvl1pPr>
          </a:lstStyle>
          <a:p>
            <a:r>
              <a:rPr lang="de-DE"/>
              <a:t>Titelmasterformat durch Klicken bearbeiten</a:t>
            </a:r>
          </a:p>
        </p:txBody>
      </p:sp>
      <p:sp>
        <p:nvSpPr>
          <p:cNvPr id="3" name="Textplatzhalter 2">
            <a:extLst>
              <a:ext uri="{FF2B5EF4-FFF2-40B4-BE49-F238E27FC236}">
                <a16:creationId xmlns:a16="http://schemas.microsoft.com/office/drawing/2014/main" id="{729B51C9-7E34-4FEA-A3D5-169333ADF10B}"/>
              </a:ext>
            </a:extLst>
          </p:cNvPr>
          <p:cNvSpPr>
            <a:spLocks noGrp="1"/>
          </p:cNvSpPr>
          <p:nvPr>
            <p:ph type="body" idx="1"/>
          </p:nvPr>
        </p:nvSpPr>
        <p:spPr>
          <a:xfrm>
            <a:off x="838200" y="4641715"/>
            <a:ext cx="10515600" cy="132801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Tree>
    <p:extLst>
      <p:ext uri="{BB962C8B-B14F-4D97-AF65-F5344CB8AC3E}">
        <p14:creationId xmlns:p14="http://schemas.microsoft.com/office/powerpoint/2010/main" val="1622917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F5AF2E0E-1096-4E71-8682-F5F2B84456AD}"/>
              </a:ext>
            </a:extLst>
          </p:cNvPr>
          <p:cNvSpPr>
            <a:spLocks noGrp="1"/>
          </p:cNvSpPr>
          <p:nvPr>
            <p:ph sz="half" idx="1"/>
          </p:nvPr>
        </p:nvSpPr>
        <p:spPr>
          <a:xfrm>
            <a:off x="838200" y="2230574"/>
            <a:ext cx="5181600" cy="36869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09C6A1F-AB38-45B2-87E5-11512F617089}"/>
              </a:ext>
            </a:extLst>
          </p:cNvPr>
          <p:cNvSpPr>
            <a:spLocks noGrp="1"/>
          </p:cNvSpPr>
          <p:nvPr>
            <p:ph sz="half" idx="2"/>
          </p:nvPr>
        </p:nvSpPr>
        <p:spPr>
          <a:xfrm>
            <a:off x="6172200" y="2230574"/>
            <a:ext cx="5181600" cy="36869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154067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794E5C-25CA-40FD-84C0-9F3DBCD5FF7C}"/>
              </a:ext>
            </a:extLst>
          </p:cNvPr>
          <p:cNvSpPr>
            <a:spLocks noGrp="1"/>
          </p:cNvSpPr>
          <p:nvPr>
            <p:ph type="title"/>
          </p:nvPr>
        </p:nvSpPr>
        <p:spPr>
          <a:xfrm>
            <a:off x="838200" y="1384663"/>
            <a:ext cx="10515600" cy="710974"/>
          </a:xfrm>
        </p:spPr>
        <p:txBody>
          <a:bodyPr/>
          <a:lstStyle/>
          <a:p>
            <a:r>
              <a:rPr lang="de-DE"/>
              <a:t>Titelmasterformat durch Klicken bearbeiten</a:t>
            </a:r>
          </a:p>
        </p:txBody>
      </p:sp>
      <p:sp>
        <p:nvSpPr>
          <p:cNvPr id="3" name="Textplatzhalter 2">
            <a:extLst>
              <a:ext uri="{FF2B5EF4-FFF2-40B4-BE49-F238E27FC236}">
                <a16:creationId xmlns:a16="http://schemas.microsoft.com/office/drawing/2014/main" id="{C5050927-E027-4946-9D9C-556AAC6A8908}"/>
              </a:ext>
            </a:extLst>
          </p:cNvPr>
          <p:cNvSpPr>
            <a:spLocks noGrp="1"/>
          </p:cNvSpPr>
          <p:nvPr>
            <p:ph type="body" idx="1"/>
          </p:nvPr>
        </p:nvSpPr>
        <p:spPr>
          <a:xfrm>
            <a:off x="838200" y="2262324"/>
            <a:ext cx="5157787"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a:extLst>
              <a:ext uri="{FF2B5EF4-FFF2-40B4-BE49-F238E27FC236}">
                <a16:creationId xmlns:a16="http://schemas.microsoft.com/office/drawing/2014/main" id="{447CF408-DC45-4564-A672-B13FD328DC6C}"/>
              </a:ext>
            </a:extLst>
          </p:cNvPr>
          <p:cNvSpPr>
            <a:spLocks noGrp="1"/>
          </p:cNvSpPr>
          <p:nvPr>
            <p:ph sz="half" idx="2"/>
          </p:nvPr>
        </p:nvSpPr>
        <p:spPr>
          <a:xfrm>
            <a:off x="838200" y="2910024"/>
            <a:ext cx="5157787" cy="309889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87A9FB1-4A79-4660-9C8D-45B0CFDE7713}"/>
              </a:ext>
            </a:extLst>
          </p:cNvPr>
          <p:cNvSpPr>
            <a:spLocks noGrp="1"/>
          </p:cNvSpPr>
          <p:nvPr>
            <p:ph type="body" sz="quarter" idx="3"/>
          </p:nvPr>
        </p:nvSpPr>
        <p:spPr>
          <a:xfrm>
            <a:off x="6170612" y="2262324"/>
            <a:ext cx="5183188"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a:extLst>
              <a:ext uri="{FF2B5EF4-FFF2-40B4-BE49-F238E27FC236}">
                <a16:creationId xmlns:a16="http://schemas.microsoft.com/office/drawing/2014/main" id="{5795E703-7F96-457C-A8DD-90472AF8CCF1}"/>
              </a:ext>
            </a:extLst>
          </p:cNvPr>
          <p:cNvSpPr>
            <a:spLocks noGrp="1"/>
          </p:cNvSpPr>
          <p:nvPr>
            <p:ph sz="quarter" idx="4"/>
          </p:nvPr>
        </p:nvSpPr>
        <p:spPr>
          <a:xfrm>
            <a:off x="6170612" y="2910024"/>
            <a:ext cx="5183188" cy="309889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821468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5907A5-0B1A-49BB-B0C6-98181B9AB2AB}"/>
              </a:ext>
            </a:extLst>
          </p:cNvPr>
          <p:cNvSpPr>
            <a:spLocks noGrp="1"/>
          </p:cNvSpPr>
          <p:nvPr>
            <p:ph type="title"/>
          </p:nvPr>
        </p:nvSpPr>
        <p:spPr>
          <a:xfrm>
            <a:off x="838200" y="1436914"/>
            <a:ext cx="3932237" cy="1600200"/>
          </a:xfrm>
        </p:spPr>
        <p:txBody>
          <a:bodyPr anchor="b"/>
          <a:lstStyle>
            <a:lvl1pPr>
              <a:defRPr sz="3200"/>
            </a:lvl1pPr>
          </a:lstStyle>
          <a:p>
            <a:r>
              <a:rPr lang="de-DE"/>
              <a:t>Titelmasterformat durch Klicken bearbeiten</a:t>
            </a:r>
          </a:p>
        </p:txBody>
      </p:sp>
      <p:sp>
        <p:nvSpPr>
          <p:cNvPr id="3" name="Inhaltsplatzhalter 2">
            <a:extLst>
              <a:ext uri="{FF2B5EF4-FFF2-40B4-BE49-F238E27FC236}">
                <a16:creationId xmlns:a16="http://schemas.microsoft.com/office/drawing/2014/main" id="{AF54C253-0D84-4943-A845-319C98F70939}"/>
              </a:ext>
            </a:extLst>
          </p:cNvPr>
          <p:cNvSpPr>
            <a:spLocks noGrp="1"/>
          </p:cNvSpPr>
          <p:nvPr>
            <p:ph idx="1"/>
          </p:nvPr>
        </p:nvSpPr>
        <p:spPr>
          <a:xfrm>
            <a:off x="5183188" y="1449977"/>
            <a:ext cx="6172200" cy="441107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17E4B53-B013-43FB-93C7-DF4F6F713268}"/>
              </a:ext>
            </a:extLst>
          </p:cNvPr>
          <p:cNvSpPr>
            <a:spLocks noGrp="1"/>
          </p:cNvSpPr>
          <p:nvPr>
            <p:ph type="body" sz="half" idx="2"/>
          </p:nvPr>
        </p:nvSpPr>
        <p:spPr>
          <a:xfrm>
            <a:off x="839788" y="3050176"/>
            <a:ext cx="3932237" cy="28188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2703982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479BE0-F15B-4093-89CA-0E661F0D0177}"/>
              </a:ext>
            </a:extLst>
          </p:cNvPr>
          <p:cNvSpPr>
            <a:spLocks noGrp="1"/>
          </p:cNvSpPr>
          <p:nvPr>
            <p:ph type="title"/>
          </p:nvPr>
        </p:nvSpPr>
        <p:spPr>
          <a:xfrm>
            <a:off x="839788" y="1476103"/>
            <a:ext cx="3932237" cy="1600200"/>
          </a:xfrm>
        </p:spPr>
        <p:txBody>
          <a:bodyPr anchor="b"/>
          <a:lstStyle>
            <a:lvl1pPr>
              <a:defRPr sz="3200"/>
            </a:lvl1pPr>
          </a:lstStyle>
          <a:p>
            <a:r>
              <a:rPr lang="de-DE"/>
              <a:t>Titelmasterformat durch Klicken bearbeiten</a:t>
            </a:r>
          </a:p>
        </p:txBody>
      </p:sp>
      <p:sp>
        <p:nvSpPr>
          <p:cNvPr id="3" name="Bildplatzhalter 2">
            <a:extLst>
              <a:ext uri="{FF2B5EF4-FFF2-40B4-BE49-F238E27FC236}">
                <a16:creationId xmlns:a16="http://schemas.microsoft.com/office/drawing/2014/main" id="{67EB17FC-4ECA-460E-95DA-E9C6F466363C}"/>
              </a:ext>
            </a:extLst>
          </p:cNvPr>
          <p:cNvSpPr>
            <a:spLocks noGrp="1"/>
          </p:cNvSpPr>
          <p:nvPr>
            <p:ph type="pic" idx="1"/>
          </p:nvPr>
        </p:nvSpPr>
        <p:spPr>
          <a:xfrm>
            <a:off x="5183188" y="1476103"/>
            <a:ext cx="6172200" cy="438494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C3F89445-E7B4-442E-A902-47C06753C6CE}"/>
              </a:ext>
            </a:extLst>
          </p:cNvPr>
          <p:cNvSpPr>
            <a:spLocks noGrp="1"/>
          </p:cNvSpPr>
          <p:nvPr>
            <p:ph type="body" sz="half" idx="2"/>
          </p:nvPr>
        </p:nvSpPr>
        <p:spPr>
          <a:xfrm>
            <a:off x="839788" y="3076302"/>
            <a:ext cx="3932237" cy="27926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4058898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6DCBCAFA-73CD-AF40-67D5-F7E1FCFDDAD9}"/>
              </a:ext>
            </a:extLst>
          </p:cNvPr>
          <p:cNvSpPr/>
          <p:nvPr userDrawn="1"/>
        </p:nvSpPr>
        <p:spPr>
          <a:xfrm>
            <a:off x="0" y="0"/>
            <a:ext cx="12192000" cy="812800"/>
          </a:xfrm>
          <a:prstGeom prst="rect">
            <a:avLst/>
          </a:prstGeom>
          <a:solidFill>
            <a:srgbClr val="019A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solidFill>
            </a:endParaRPr>
          </a:p>
        </p:txBody>
      </p:sp>
      <p:sp>
        <p:nvSpPr>
          <p:cNvPr id="2" name="Titelplatzhalter 1">
            <a:extLst>
              <a:ext uri="{FF2B5EF4-FFF2-40B4-BE49-F238E27FC236}">
                <a16:creationId xmlns:a16="http://schemas.microsoft.com/office/drawing/2014/main" id="{6EFE19B5-B723-46FB-8DDE-2ED9C7D4927B}"/>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
        <p:nvSpPr>
          <p:cNvPr id="3" name="Textplatzhalter 2">
            <a:extLst>
              <a:ext uri="{FF2B5EF4-FFF2-40B4-BE49-F238E27FC236}">
                <a16:creationId xmlns:a16="http://schemas.microsoft.com/office/drawing/2014/main" id="{EABAE6D3-2F68-4852-939F-4902C63758B0}"/>
              </a:ext>
            </a:extLst>
          </p:cNvPr>
          <p:cNvSpPr>
            <a:spLocks noGrp="1"/>
          </p:cNvSpPr>
          <p:nvPr>
            <p:ph type="body" idx="1"/>
          </p:nvPr>
        </p:nvSpPr>
        <p:spPr>
          <a:xfrm>
            <a:off x="220392" y="1150405"/>
            <a:ext cx="11133408" cy="4845446"/>
          </a:xfrm>
          <a:prstGeom prst="rect">
            <a:avLst/>
          </a:prstGeom>
        </p:spPr>
        <p:txBody>
          <a:bodyPr vert="horz" lIns="91440" tIns="45720" rIns="91440" bIns="4572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5" name="Grafik 4">
            <a:extLst>
              <a:ext uri="{FF2B5EF4-FFF2-40B4-BE49-F238E27FC236}">
                <a16:creationId xmlns:a16="http://schemas.microsoft.com/office/drawing/2014/main" id="{4828BE0D-D813-C2DB-D384-DAC26DA56335}"/>
              </a:ext>
            </a:extLst>
          </p:cNvPr>
          <p:cNvPicPr>
            <a:picLocks noChangeAspect="1"/>
          </p:cNvPicPr>
          <p:nvPr userDrawn="1"/>
        </p:nvPicPr>
        <p:blipFill rotWithShape="1">
          <a:blip r:embed="rId16" cstate="screen">
            <a:extLst>
              <a:ext uri="{28A0092B-C50C-407E-A947-70E740481C1C}">
                <a14:useLocalDpi xmlns:a14="http://schemas.microsoft.com/office/drawing/2010/main"/>
              </a:ext>
            </a:extLst>
          </a:blip>
          <a:srcRect/>
          <a:stretch/>
        </p:blipFill>
        <p:spPr>
          <a:xfrm>
            <a:off x="10640233" y="126844"/>
            <a:ext cx="1299815" cy="540000"/>
          </a:xfrm>
          <a:prstGeom prst="rect">
            <a:avLst/>
          </a:prstGeom>
        </p:spPr>
      </p:pic>
      <p:pic>
        <p:nvPicPr>
          <p:cNvPr id="6" name="Grafik 5" descr="Ein Bild, das Schrift, Diagramm, Grafiken, Design enthält.&#10;&#10;Automatisch generierte Beschreibung">
            <a:extLst>
              <a:ext uri="{FF2B5EF4-FFF2-40B4-BE49-F238E27FC236}">
                <a16:creationId xmlns:a16="http://schemas.microsoft.com/office/drawing/2014/main" id="{5454136B-E308-B2D8-6E3D-DA4840F55CF9}"/>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808429" y="126844"/>
            <a:ext cx="1831804" cy="540000"/>
          </a:xfrm>
          <a:prstGeom prst="rect">
            <a:avLst/>
          </a:prstGeom>
        </p:spPr>
      </p:pic>
      <p:sp>
        <p:nvSpPr>
          <p:cNvPr id="9" name="Rechteck 8">
            <a:extLst>
              <a:ext uri="{FF2B5EF4-FFF2-40B4-BE49-F238E27FC236}">
                <a16:creationId xmlns:a16="http://schemas.microsoft.com/office/drawing/2014/main" id="{21584F1D-A2C5-8CF1-DA08-24E869D7958C}"/>
              </a:ext>
            </a:extLst>
          </p:cNvPr>
          <p:cNvSpPr/>
          <p:nvPr userDrawn="1"/>
        </p:nvSpPr>
        <p:spPr>
          <a:xfrm>
            <a:off x="0" y="6612452"/>
            <a:ext cx="12192000" cy="245548"/>
          </a:xfrm>
          <a:prstGeom prst="rect">
            <a:avLst/>
          </a:prstGeom>
          <a:solidFill>
            <a:srgbClr val="019A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extfeld 19">
            <a:extLst>
              <a:ext uri="{FF2B5EF4-FFF2-40B4-BE49-F238E27FC236}">
                <a16:creationId xmlns:a16="http://schemas.microsoft.com/office/drawing/2014/main" id="{8D87B68C-5F41-479F-4924-04FDE14BACFC}"/>
              </a:ext>
            </a:extLst>
          </p:cNvPr>
          <p:cNvSpPr txBox="1"/>
          <p:nvPr userDrawn="1"/>
        </p:nvSpPr>
        <p:spPr>
          <a:xfrm>
            <a:off x="128814" y="6591168"/>
            <a:ext cx="9167586" cy="276999"/>
          </a:xfrm>
          <a:prstGeom prst="rect">
            <a:avLst/>
          </a:prstGeom>
          <a:noFill/>
        </p:spPr>
        <p:txBody>
          <a:bodyPr wrap="square" rtlCol="0">
            <a:spAutoFit/>
          </a:bodyPr>
          <a:lstStyle/>
          <a:p>
            <a:r>
              <a:rPr lang="de-DE" sz="1200" dirty="0">
                <a:solidFill>
                  <a:schemeClr val="bg1"/>
                </a:solidFill>
              </a:rPr>
              <a:t>Lehren mit dem All – Auf die Dosis kommt es an! … Medizinische Spritzenpumpe auf der Erde und im Weltall. </a:t>
            </a:r>
          </a:p>
        </p:txBody>
      </p:sp>
      <p:sp>
        <p:nvSpPr>
          <p:cNvPr id="18" name="Textfeld 17"/>
          <p:cNvSpPr txBox="1"/>
          <p:nvPr userDrawn="1"/>
        </p:nvSpPr>
        <p:spPr>
          <a:xfrm>
            <a:off x="11648768" y="6608045"/>
            <a:ext cx="543232" cy="246221"/>
          </a:xfrm>
          <a:prstGeom prst="rect">
            <a:avLst/>
          </a:prstGeom>
          <a:noFill/>
        </p:spPr>
        <p:txBody>
          <a:bodyPr wrap="square" rtlCol="0">
            <a:spAutoFit/>
          </a:bodyPr>
          <a:lstStyle/>
          <a:p>
            <a:pPr marL="0" algn="r" defTabSz="914400" rtl="0" eaLnBrk="1" latinLnBrk="0" hangingPunct="1"/>
            <a:fld id="{DB2FE70C-FDFE-2846-9CEB-D11A2086E1D8}" type="slidenum">
              <a:rPr lang="de-DE" sz="1000" kern="1200" smtClean="0">
                <a:solidFill>
                  <a:schemeClr val="bg1"/>
                </a:solidFill>
                <a:latin typeface="+mn-lt"/>
                <a:ea typeface="+mn-ea"/>
                <a:cs typeface="+mn-cs"/>
              </a:rPr>
              <a:pPr marL="0" algn="r" defTabSz="914400" rtl="0" eaLnBrk="1" latinLnBrk="0" hangingPunct="1"/>
              <a:t>‹Nr.›</a:t>
            </a:fld>
            <a:endParaRPr lang="de-DE" sz="1000" kern="1200" dirty="0">
              <a:solidFill>
                <a:schemeClr val="bg1"/>
              </a:solidFill>
              <a:latin typeface="+mn-lt"/>
              <a:ea typeface="+mn-ea"/>
              <a:cs typeface="+mn-cs"/>
            </a:endParaRPr>
          </a:p>
        </p:txBody>
      </p:sp>
    </p:spTree>
    <p:extLst>
      <p:ext uri="{BB962C8B-B14F-4D97-AF65-F5344CB8AC3E}">
        <p14:creationId xmlns:p14="http://schemas.microsoft.com/office/powerpoint/2010/main" val="277524036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hf sldNum="0" hdr="0" dt="0"/>
  <p:txStyles>
    <p:titleStyle>
      <a:lvl1pPr algn="l" defTabSz="914400"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hyperlink" Target="http://www.lab.open-roberta.d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 Id="rId5" Type="http://schemas.openxmlformats.org/officeDocument/2006/relationships/hyperlink" Target="https://pixabay.com/de/gl%C3%BChbirne-elektrisches-licht-31254/" TargetMode="External"/><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s://pixabay.com/de/gl%C3%BChbirne-elektrisches-licht-31254/" TargetMode="External"/><Relationship Id="rId2" Type="http://schemas.openxmlformats.org/officeDocument/2006/relationships/image" Target="../media/image34.png"/><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7.png"/><Relationship Id="rId1" Type="http://schemas.openxmlformats.org/officeDocument/2006/relationships/slideLayout" Target="../slideLayouts/slideLayout13.xml"/><Relationship Id="rId4" Type="http://schemas.openxmlformats.org/officeDocument/2006/relationships/hyperlink" Target="https://pixabay.com/de/gl%C3%BChbirne-elektrisches-licht-31254/"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8" Type="http://schemas.openxmlformats.org/officeDocument/2006/relationships/hyperlink" Target="https://pixabay.com/de/gl%C3%BChbirne-elektrisches-licht-31254/" TargetMode="External"/><Relationship Id="rId3" Type="http://schemas.openxmlformats.org/officeDocument/2006/relationships/image" Target="../media/image39.png"/><Relationship Id="rId7"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43.png"/><Relationship Id="rId1" Type="http://schemas.openxmlformats.org/officeDocument/2006/relationships/slideLayout" Target="../slideLayouts/slideLayout13.xml"/><Relationship Id="rId4" Type="http://schemas.openxmlformats.org/officeDocument/2006/relationships/hyperlink" Target="https://pixabay.com/de/gl%C3%BChbirne-elektrisches-licht-31254/"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gif"/><Relationship Id="rId1" Type="http://schemas.openxmlformats.org/officeDocument/2006/relationships/slideLayout" Target="../slideLayouts/slideLayout13.xml"/><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hyperlink" Target="http://frankshospitalworkshop.com/equipment/documents/infusion_pumps/service_manuals/B.Braun_Perfusor_fm_(MFC)_-_Service_Anleitung.pdf" TargetMode="Externa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3.xml"/><Relationship Id="rId5" Type="http://schemas.openxmlformats.org/officeDocument/2006/relationships/image" Target="../media/image46.png"/><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3.xml"/><Relationship Id="rId5" Type="http://schemas.openxmlformats.org/officeDocument/2006/relationships/image" Target="../media/image52.png"/><Relationship Id="rId4" Type="http://schemas.openxmlformats.org/officeDocument/2006/relationships/image" Target="../media/image51.png"/></Relationships>
</file>

<file path=ppt/slides/_rels/slide22.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3.jpeg"/><Relationship Id="rId7" Type="http://schemas.openxmlformats.org/officeDocument/2006/relationships/image" Target="../media/image55.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hyperlink" Target="https://pixabay.com/de/gl%C3%BChbirne-elektrisches-licht-31254/" TargetMode="External"/><Relationship Id="rId5" Type="http://schemas.openxmlformats.org/officeDocument/2006/relationships/image" Target="../media/image34.png"/><Relationship Id="rId4" Type="http://schemas.openxmlformats.org/officeDocument/2006/relationships/image" Target="../media/image54.jpeg"/></Relationships>
</file>

<file path=ppt/slides/_rels/slide23.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hyperlink" Target="https://pixabay.com/de/gl%C3%BChbirne-elektrisches-licht-31254/" TargetMode="External"/><Relationship Id="rId5" Type="http://schemas.openxmlformats.org/officeDocument/2006/relationships/image" Target="../media/image34.pn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hyperlink" Target="https://pixabay.com/de/gl%C3%BChbirne-elektrisches-licht-31254/" TargetMode="External"/><Relationship Id="rId2" Type="http://schemas.openxmlformats.org/officeDocument/2006/relationships/image" Target="../media/image61.png"/><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64.png"/><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hyperlink" Target="https://pixabay.com/de/gl%C3%BChbirne-elektrisches-licht-31254/" TargetMode="External"/><Relationship Id="rId2" Type="http://schemas.openxmlformats.org/officeDocument/2006/relationships/image" Target="../media/image50.jpeg"/><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52.png"/><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3.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70.png"/></Relationships>
</file>

<file path=ppt/slides/_rels/slide2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73.png"/><Relationship Id="rId1" Type="http://schemas.openxmlformats.org/officeDocument/2006/relationships/slideLayout" Target="../slideLayouts/slideLayout13.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 Id="rId9" Type="http://schemas.openxmlformats.org/officeDocument/2006/relationships/hyperlink" Target="https://pixabay.com/de/gl%C3%BChbirne-elektrisches-licht-31254/"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image" Target="../media/image10.jpe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emf"/><Relationship Id="rId14" Type="http://schemas.openxmlformats.org/officeDocument/2006/relationships/image" Target="../media/image21.png"/></Relationships>
</file>

<file path=ppt/slides/_rels/slide3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81.jpeg"/><Relationship Id="rId7" Type="http://schemas.openxmlformats.org/officeDocument/2006/relationships/image" Target="../media/image85.jpg"/><Relationship Id="rId2" Type="http://schemas.openxmlformats.org/officeDocument/2006/relationships/image" Target="../media/image80.jpeg"/><Relationship Id="rId1" Type="http://schemas.openxmlformats.org/officeDocument/2006/relationships/slideLayout" Target="../slideLayouts/slideLayout13.xml"/><Relationship Id="rId6" Type="http://schemas.openxmlformats.org/officeDocument/2006/relationships/image" Target="../media/image84.jpg"/><Relationship Id="rId5" Type="http://schemas.openxmlformats.org/officeDocument/2006/relationships/image" Target="../media/image83.jpg"/><Relationship Id="rId4" Type="http://schemas.openxmlformats.org/officeDocument/2006/relationships/image" Target="../media/image82.jpeg"/></Relationships>
</file>

<file path=ppt/slides/_rels/slide32.xml.rels><?xml version="1.0" encoding="UTF-8" standalone="yes"?>
<Relationships xmlns="http://schemas.openxmlformats.org/package/2006/relationships"><Relationship Id="rId8" Type="http://schemas.openxmlformats.org/officeDocument/2006/relationships/hyperlink" Target="https://de.wikipedia.org/wiki/Pharmakologie" TargetMode="External"/><Relationship Id="rId3" Type="http://schemas.openxmlformats.org/officeDocument/2006/relationships/hyperlink" Target="https://de.wikipedia.org/wiki/Effektivdosis" TargetMode="External"/><Relationship Id="rId7" Type="http://schemas.openxmlformats.org/officeDocument/2006/relationships/hyperlink" Target="https://de.wikipedia.org/wiki/Injektion_(Medizin)" TargetMode="External"/><Relationship Id="rId2" Type="http://schemas.openxmlformats.org/officeDocument/2006/relationships/hyperlink" Target="https://de.wikipedia.org/wiki/Latein" TargetMode="External"/><Relationship Id="rId1" Type="http://schemas.openxmlformats.org/officeDocument/2006/relationships/slideLayout" Target="../slideLayouts/slideLayout13.xml"/><Relationship Id="rId6" Type="http://schemas.openxmlformats.org/officeDocument/2006/relationships/hyperlink" Target="https://de.wikipedia.org/wiki/Intrathekal" TargetMode="External"/><Relationship Id="rId11" Type="http://schemas.openxmlformats.org/officeDocument/2006/relationships/hyperlink" Target="https://de.wikipedia.org/wiki/Bolus_(Medizin)" TargetMode="External"/><Relationship Id="rId5" Type="http://schemas.openxmlformats.org/officeDocument/2006/relationships/hyperlink" Target="https://de.wikipedia.org/wiki/Intramuskul%C3%A4re_Injektion" TargetMode="External"/><Relationship Id="rId10" Type="http://schemas.openxmlformats.org/officeDocument/2006/relationships/hyperlink" Target="https://de.wikipedia.org/wiki/Dosis-Wirkungs-Kurve" TargetMode="External"/><Relationship Id="rId4" Type="http://schemas.openxmlformats.org/officeDocument/2006/relationships/hyperlink" Target="https://de.wikipedia.org/wiki/Intraven%C3%B6s" TargetMode="External"/><Relationship Id="rId9" Type="http://schemas.openxmlformats.org/officeDocument/2006/relationships/hyperlink" Target="https://de.wikipedia.org/wiki/Wirkstoff" TargetMode="External"/></Relationships>
</file>

<file path=ppt/slides/_rels/slide33.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8" Type="http://schemas.openxmlformats.org/officeDocument/2006/relationships/hyperlink" Target="https://www.youtube.com/watch?v=rIhNzd4_IHA&amp;t=10s" TargetMode="External"/><Relationship Id="rId3" Type="http://schemas.openxmlformats.org/officeDocument/2006/relationships/hyperlink" Target="https://www.procamed.ch/products/Infusionstherapie/index.php?id=2365" TargetMode="External"/><Relationship Id="rId7" Type="http://schemas.openxmlformats.org/officeDocument/2006/relationships/hyperlink" Target="https://www.youtube.com/watch?v=jLVe3yMitIM" TargetMode="External"/><Relationship Id="rId2" Type="http://schemas.openxmlformats.org/officeDocument/2006/relationships/hyperlink" Target="https://www.bronkhorst.com/de-de/blogbeitrage/kalibrierung-von-infusionspumpen-zeitsparend-und-hochgenau/" TargetMode="External"/><Relationship Id="rId1" Type="http://schemas.openxmlformats.org/officeDocument/2006/relationships/slideLayout" Target="../slideLayouts/slideLayout13.xml"/><Relationship Id="rId6" Type="http://schemas.openxmlformats.org/officeDocument/2006/relationships/hyperlink" Target="https://ms-my.facebook.com/100057305445855/videos/713235582674226/?__so__=permalink" TargetMode="External"/><Relationship Id="rId5" Type="http://schemas.openxmlformats.org/officeDocument/2006/relationships/hyperlink" Target="https://nerdfallmedizin.blog/2019/11/09/perfusoren-in-der-notfallmedizin/" TargetMode="External"/><Relationship Id="rId10" Type="http://schemas.openxmlformats.org/officeDocument/2006/relationships/image" Target="../media/image87.png"/><Relationship Id="rId4" Type="http://schemas.openxmlformats.org/officeDocument/2006/relationships/hyperlink" Target="https://www.youtube.com/watch?v=lVy97Ag7JHE" TargetMode="External"/><Relationship Id="rId9" Type="http://schemas.openxmlformats.org/officeDocument/2006/relationships/hyperlink" Target="https://www.youtube.com/watch?v=9eelQAbdFsA"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89.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hyperlink" Target="https://www.esa.int/ESA_Multimedia/Images/2021/04/ELGRA_expert_giving_an_overview_of_gravity-related_research_topics" TargetMode="External"/><Relationship Id="rId5" Type="http://schemas.openxmlformats.org/officeDocument/2006/relationships/image" Target="../media/image6.png"/><Relationship Id="rId4" Type="http://schemas.openxmlformats.org/officeDocument/2006/relationships/hyperlink" Target="https://www.esa.int/Science_Exploration/Human_and_Robotic_Exploration/International_Space_Station_Benefits_for_Humanity/Medizin"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link.springer.com/chapter/10.1007/978-3-662-54411-2_5" TargetMode="External"/><Relationship Id="rId2" Type="http://schemas.openxmlformats.org/officeDocument/2006/relationships/image" Target="../media/image90.jpeg"/><Relationship Id="rId1" Type="http://schemas.openxmlformats.org/officeDocument/2006/relationships/slideLayout" Target="../slideLayouts/slideLayout13.xml"/><Relationship Id="rId4" Type="http://schemas.openxmlformats.org/officeDocument/2006/relationships/image" Target="../media/image91.jpeg"/></Relationships>
</file>

<file path=ppt/slides/_rels/slide37.xml.rels><?xml version="1.0" encoding="UTF-8" standalone="yes"?>
<Relationships xmlns="http://schemas.openxmlformats.org/package/2006/relationships"><Relationship Id="rId3" Type="http://schemas.openxmlformats.org/officeDocument/2006/relationships/hyperlink" Target="https://www.esa.int/content/view/full/391687"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93.png"/><Relationship Id="rId4" Type="http://schemas.openxmlformats.org/officeDocument/2006/relationships/image" Target="../media/image92.jpeg"/></Relationships>
</file>

<file path=ppt/slides/_rels/slide38.xml.rels><?xml version="1.0" encoding="UTF-8" standalone="yes"?>
<Relationships xmlns="http://schemas.openxmlformats.org/package/2006/relationships"><Relationship Id="rId3" Type="http://schemas.openxmlformats.org/officeDocument/2006/relationships/hyperlink" Target="https://www.mth-medical.com/glossar/spritzenpumpe/" TargetMode="External"/><Relationship Id="rId2" Type="http://schemas.openxmlformats.org/officeDocument/2006/relationships/image" Target="../media/image94.png"/><Relationship Id="rId1" Type="http://schemas.openxmlformats.org/officeDocument/2006/relationships/slideLayout" Target="../slideLayouts/slideLayout13.xml"/><Relationship Id="rId6" Type="http://schemas.openxmlformats.org/officeDocument/2006/relationships/hyperlink" Target="https://www.bbraun.de/de/products/b219/perfusor-compactplus.html" TargetMode="External"/><Relationship Id="rId5" Type="http://schemas.openxmlformats.org/officeDocument/2006/relationships/image" Target="../media/image95.jpeg"/><Relationship Id="rId4" Type="http://schemas.openxmlformats.org/officeDocument/2006/relationships/hyperlink" Target="https://www.medicalexpo.de/prod/micrel-medical-devices/product-69404-505759.html"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hyperlink" Target="https://www.mth-medical.com/glossar/spritzenpumpe/" TargetMode="External"/><Relationship Id="rId1" Type="http://schemas.openxmlformats.org/officeDocument/2006/relationships/slideLayout" Target="../slideLayouts/slideLayout13.xml"/><Relationship Id="rId4" Type="http://schemas.openxmlformats.org/officeDocument/2006/relationships/hyperlink" Target="https://www.bbraunusa.com/en/products-and-therapies/infusion-therapy/integrated-automated-infusion-platform.htm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hyperlink" Target="https://studieren.de/medizintechnik.hochschulliste.t-0.c-511.html"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97.png"/></Relationships>
</file>

<file path=ppt/slides/_rels/slide41.xml.rels><?xml version="1.0" encoding="UTF-8" standalone="yes"?>
<Relationships xmlns="http://schemas.openxmlformats.org/package/2006/relationships"><Relationship Id="rId3" Type="http://schemas.openxmlformats.org/officeDocument/2006/relationships/hyperlink" Target="https://web.arbeitsagentur.de/berufenet/beruf/6047"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98.png"/></Relationships>
</file>

<file path=ppt/slides/_rels/slide42.xml.rels><?xml version="1.0" encoding="UTF-8" standalone="yes"?>
<Relationships xmlns="http://schemas.openxmlformats.org/package/2006/relationships"><Relationship Id="rId3" Type="http://schemas.openxmlformats.org/officeDocument/2006/relationships/hyperlink" Target="https://www.bbraun.de/de/products/b0/perfusor-space.html" TargetMode="External"/><Relationship Id="rId7" Type="http://schemas.openxmlformats.org/officeDocument/2006/relationships/image" Target="../media/image101.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00.tiff"/><Relationship Id="rId5" Type="http://schemas.openxmlformats.org/officeDocument/2006/relationships/image" Target="../media/image99.png"/><Relationship Id="rId4" Type="http://schemas.openxmlformats.org/officeDocument/2006/relationships/hyperlink" Target="http://frankshospitalworkshop.com/equipment/documents/infusion_pumps/service_manuals/B.Braun_Perfusor_fm_(MFC)_-_Service_Anleitung.pdf"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3.xml"/><Relationship Id="rId5" Type="http://schemas.openxmlformats.org/officeDocument/2006/relationships/image" Target="../media/image105.gif"/><Relationship Id="rId4" Type="http://schemas.openxmlformats.org/officeDocument/2006/relationships/hyperlink" Target="http://commons.wikimedia.org/wiki/File:Schrittmotorfoto.jpg"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106.gif"/><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05.gif"/></Relationships>
</file>

<file path=ppt/slides/_rels/slide4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08.jpeg"/><Relationship Id="rId5" Type="http://schemas.openxmlformats.org/officeDocument/2006/relationships/image" Target="../media/image107.png"/><Relationship Id="rId4" Type="http://schemas.openxmlformats.org/officeDocument/2006/relationships/hyperlink" Target="https://pixabay.com/de/gl%C3%BChbirne-elektrisches-licht-31254/"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09.png"/><Relationship Id="rId1" Type="http://schemas.openxmlformats.org/officeDocument/2006/relationships/slideLayout" Target="../slideLayouts/slideLayout13.xml"/><Relationship Id="rId5" Type="http://schemas.openxmlformats.org/officeDocument/2006/relationships/image" Target="../media/image110.jpeg"/><Relationship Id="rId4" Type="http://schemas.openxmlformats.org/officeDocument/2006/relationships/hyperlink" Target="https://pixabay.com/de/gl%C3%BChbirne-elektrisches-licht-31254/"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12.png"/><Relationship Id="rId1" Type="http://schemas.openxmlformats.org/officeDocument/2006/relationships/slideLayout" Target="../slideLayouts/slideLayout13.xml"/><Relationship Id="rId5" Type="http://schemas.openxmlformats.org/officeDocument/2006/relationships/image" Target="../media/image113.png"/><Relationship Id="rId4" Type="http://schemas.openxmlformats.org/officeDocument/2006/relationships/hyperlink" Target="https://pixabay.com/de/gl%C3%BChbirne-elektrisches-licht-31254/"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hyperlink" Target="https://pixabay.com/de/gl%C3%BChbirne-elektrisches-licht-31254/" TargetMode="External"/><Relationship Id="rId4" Type="http://schemas.openxmlformats.org/officeDocument/2006/relationships/image" Target="../media/image34.png"/></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hyperlink" Target="https://pixabay.com/de/gl%C3%BChbirne-elektrisches-licht-31254/" TargetMode="External"/></Relationships>
</file>

<file path=ppt/slides/_rels/slide53.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hyperlink" Target="https://pixabay.com/de/gl%C3%BChbirne-elektrisches-licht-31254/" TargetMode="External"/><Relationship Id="rId2" Type="http://schemas.openxmlformats.org/officeDocument/2006/relationships/image" Target="../media/image34.png"/><Relationship Id="rId1" Type="http://schemas.openxmlformats.org/officeDocument/2006/relationships/slideLayout" Target="../slideLayouts/slideLayout13.xml"/><Relationship Id="rId4" Type="http://schemas.openxmlformats.org/officeDocument/2006/relationships/image" Target="../media/image118.png"/></Relationships>
</file>

<file path=ppt/slides/_rels/slide5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13.xml"/><Relationship Id="rId5" Type="http://schemas.openxmlformats.org/officeDocument/2006/relationships/image" Target="../media/image122.png"/><Relationship Id="rId4" Type="http://schemas.openxmlformats.org/officeDocument/2006/relationships/image" Target="../media/image121.png"/></Relationships>
</file>

<file path=ppt/slides/_rels/slide56.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124.gif"/><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25.png"/></Relationships>
</file>

<file path=ppt/slides/_rels/slide5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29.png"/><Relationship Id="rId5" Type="http://schemas.openxmlformats.org/officeDocument/2006/relationships/image" Target="../media/image128.png"/><Relationship Id="rId4" Type="http://schemas.openxmlformats.org/officeDocument/2006/relationships/image" Target="../media/image127.png"/></Relationships>
</file>

<file path=ppt/slides/_rels/slide59.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31.svg"/></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1280.png"/><Relationship Id="rId5" Type="http://schemas.openxmlformats.org/officeDocument/2006/relationships/image" Target="../media/image1270.png"/><Relationship Id="rId4" Type="http://schemas.openxmlformats.org/officeDocument/2006/relationships/image" Target="../media/image1260.png"/></Relationships>
</file>

<file path=ppt/slides/_rels/slide6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02.jpeg"/><Relationship Id="rId1" Type="http://schemas.openxmlformats.org/officeDocument/2006/relationships/slideLayout" Target="../slideLayouts/slideLayout13.xml"/><Relationship Id="rId4" Type="http://schemas.openxmlformats.org/officeDocument/2006/relationships/hyperlink" Target="https://pixabay.com/de/gl%C3%BChbirne-elektrisches-licht-31254/"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hyperlink" Target="https://pixabay.com/de/gl%C3%BChbirne-elektrisches-licht-31254/" TargetMode="External"/></Relationships>
</file>

<file path=ppt/slides/_rels/slide64.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137.png"/><Relationship Id="rId7" Type="http://schemas.openxmlformats.org/officeDocument/2006/relationships/image" Target="../media/image141.png"/><Relationship Id="rId2" Type="http://schemas.openxmlformats.org/officeDocument/2006/relationships/image" Target="../media/image136.png"/><Relationship Id="rId1" Type="http://schemas.openxmlformats.org/officeDocument/2006/relationships/slideLayout" Target="../slideLayouts/slideLayout13.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65.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145.png"/><Relationship Id="rId4" Type="http://schemas.openxmlformats.org/officeDocument/2006/relationships/image" Target="../media/image144.png"/></Relationships>
</file>

<file path=ppt/slides/_rels/slide66.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image" Target="../media/image148.png"/><Relationship Id="rId1" Type="http://schemas.openxmlformats.org/officeDocument/2006/relationships/slideLayout" Target="../slideLayouts/slideLayout13.xml"/><Relationship Id="rId6" Type="http://schemas.openxmlformats.org/officeDocument/2006/relationships/image" Target="../media/image152.png"/><Relationship Id="rId5" Type="http://schemas.openxmlformats.org/officeDocument/2006/relationships/image" Target="../media/image151.png"/><Relationship Id="rId4" Type="http://schemas.openxmlformats.org/officeDocument/2006/relationships/image" Target="../media/image150.png"/></Relationships>
</file>

<file path=ppt/slides/_rels/slide6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49.jpe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8" Type="http://schemas.openxmlformats.org/officeDocument/2006/relationships/hyperlink" Target="https://cdn.jwplayer.com/manifests/otclEvsG.m3u8?exp=1700349386&amp;sig=cedd499944ef8c1099749d476020d1a0" TargetMode="External"/><Relationship Id="rId3" Type="http://schemas.openxmlformats.org/officeDocument/2006/relationships/image" Target="../media/image155.jpeg"/><Relationship Id="rId7" Type="http://schemas.openxmlformats.org/officeDocument/2006/relationships/image" Target="../media/image158.png"/><Relationship Id="rId2" Type="http://schemas.openxmlformats.org/officeDocument/2006/relationships/image" Target="../media/image154.jpeg"/><Relationship Id="rId1" Type="http://schemas.openxmlformats.org/officeDocument/2006/relationships/slideLayout" Target="../slideLayouts/slideLayout13.xml"/><Relationship Id="rId6" Type="http://schemas.openxmlformats.org/officeDocument/2006/relationships/image" Target="../media/image157.png"/><Relationship Id="rId5" Type="http://schemas.openxmlformats.org/officeDocument/2006/relationships/image" Target="../media/image18.png"/><Relationship Id="rId4" Type="http://schemas.openxmlformats.org/officeDocument/2006/relationships/image" Target="../media/image156.jpeg"/></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160.png"/><Relationship Id="rId5" Type="http://schemas.openxmlformats.org/officeDocument/2006/relationships/hyperlink" Target="https://pixabay.com/de/gl%C3%BChbirne-elektrisches-licht-31254/" TargetMode="External"/><Relationship Id="rId4" Type="http://schemas.openxmlformats.org/officeDocument/2006/relationships/image" Target="../media/image34.png"/></Relationships>
</file>

<file path=ppt/slides/_rels/slide71.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8" Type="http://schemas.openxmlformats.org/officeDocument/2006/relationships/image" Target="../media/image167.png"/><Relationship Id="rId13" Type="http://schemas.openxmlformats.org/officeDocument/2006/relationships/image" Target="../media/image172.png"/><Relationship Id="rId18" Type="http://schemas.openxmlformats.org/officeDocument/2006/relationships/image" Target="../media/image177.png"/><Relationship Id="rId3" Type="http://schemas.openxmlformats.org/officeDocument/2006/relationships/image" Target="../media/image162.png"/><Relationship Id="rId21" Type="http://schemas.openxmlformats.org/officeDocument/2006/relationships/image" Target="../media/image180.png"/><Relationship Id="rId7" Type="http://schemas.openxmlformats.org/officeDocument/2006/relationships/image" Target="../media/image166.png"/><Relationship Id="rId12" Type="http://schemas.openxmlformats.org/officeDocument/2006/relationships/image" Target="../media/image171.png"/><Relationship Id="rId17" Type="http://schemas.openxmlformats.org/officeDocument/2006/relationships/image" Target="../media/image176.png"/><Relationship Id="rId2" Type="http://schemas.openxmlformats.org/officeDocument/2006/relationships/notesSlide" Target="../notesSlides/notesSlide28.xml"/><Relationship Id="rId16" Type="http://schemas.openxmlformats.org/officeDocument/2006/relationships/image" Target="../media/image175.png"/><Relationship Id="rId20" Type="http://schemas.openxmlformats.org/officeDocument/2006/relationships/image" Target="../media/image179.png"/><Relationship Id="rId1" Type="http://schemas.openxmlformats.org/officeDocument/2006/relationships/slideLayout" Target="../slideLayouts/slideLayout13.xml"/><Relationship Id="rId6" Type="http://schemas.openxmlformats.org/officeDocument/2006/relationships/image" Target="../media/image165.png"/><Relationship Id="rId11" Type="http://schemas.openxmlformats.org/officeDocument/2006/relationships/image" Target="../media/image170.png"/><Relationship Id="rId5" Type="http://schemas.openxmlformats.org/officeDocument/2006/relationships/image" Target="../media/image164.png"/><Relationship Id="rId15" Type="http://schemas.openxmlformats.org/officeDocument/2006/relationships/image" Target="../media/image174.png"/><Relationship Id="rId10" Type="http://schemas.openxmlformats.org/officeDocument/2006/relationships/image" Target="../media/image169.png"/><Relationship Id="rId19" Type="http://schemas.openxmlformats.org/officeDocument/2006/relationships/image" Target="../media/image178.png"/><Relationship Id="rId4" Type="http://schemas.openxmlformats.org/officeDocument/2006/relationships/image" Target="../media/image163.png"/><Relationship Id="rId9" Type="http://schemas.openxmlformats.org/officeDocument/2006/relationships/image" Target="../media/image168.png"/><Relationship Id="rId14" Type="http://schemas.openxmlformats.org/officeDocument/2006/relationships/image" Target="../media/image173.png"/></Relationships>
</file>

<file path=ppt/slides/_rels/slide74.xml.rels><?xml version="1.0" encoding="UTF-8" standalone="yes"?>
<Relationships xmlns="http://schemas.openxmlformats.org/package/2006/relationships"><Relationship Id="rId8" Type="http://schemas.openxmlformats.org/officeDocument/2006/relationships/image" Target="../media/image187.png"/><Relationship Id="rId3" Type="http://schemas.openxmlformats.org/officeDocument/2006/relationships/image" Target="../media/image182.png"/><Relationship Id="rId7" Type="http://schemas.openxmlformats.org/officeDocument/2006/relationships/image" Target="../media/image186.png"/><Relationship Id="rId2" Type="http://schemas.openxmlformats.org/officeDocument/2006/relationships/image" Target="../media/image181.png"/><Relationship Id="rId1" Type="http://schemas.openxmlformats.org/officeDocument/2006/relationships/slideLayout" Target="../slideLayouts/slideLayout13.xml"/><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image" Target="../media/image183.png"/><Relationship Id="rId9" Type="http://schemas.openxmlformats.org/officeDocument/2006/relationships/image" Target="../media/image188.png"/></Relationships>
</file>

<file path=ppt/slides/_rels/slide75.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03774BB2-515C-ACF3-5BCC-FB85A94E2F7A}"/>
              </a:ext>
            </a:extLst>
          </p:cNvPr>
          <p:cNvSpPr>
            <a:spLocks noGrp="1"/>
          </p:cNvSpPr>
          <p:nvPr>
            <p:ph type="ctrTitle"/>
          </p:nvPr>
        </p:nvSpPr>
        <p:spPr/>
        <p:txBody>
          <a:bodyPr/>
          <a:lstStyle/>
          <a:p>
            <a:r>
              <a:rPr lang="de-DE" dirty="0"/>
              <a:t>Auf die Dosis kommt es an</a:t>
            </a:r>
          </a:p>
        </p:txBody>
      </p:sp>
      <p:sp>
        <p:nvSpPr>
          <p:cNvPr id="3" name="Fußzeilenplatzhalter 2">
            <a:extLst>
              <a:ext uri="{FF2B5EF4-FFF2-40B4-BE49-F238E27FC236}">
                <a16:creationId xmlns:a16="http://schemas.microsoft.com/office/drawing/2014/main" id="{09322F96-7BCA-D948-3A60-5955E4920872}"/>
              </a:ext>
            </a:extLst>
          </p:cNvPr>
          <p:cNvSpPr>
            <a:spLocks noGrp="1"/>
          </p:cNvSpPr>
          <p:nvPr>
            <p:ph type="ftr" sz="quarter" idx="4294967295"/>
          </p:nvPr>
        </p:nvSpPr>
        <p:spPr>
          <a:xfrm>
            <a:off x="9946227" y="6607179"/>
            <a:ext cx="1913263" cy="223188"/>
          </a:xfrm>
          <a:prstGeom prst="rect">
            <a:avLst/>
          </a:prstGeom>
        </p:spPr>
        <p:txBody>
          <a:bodyPr/>
          <a:lstStyle/>
          <a:p>
            <a:pPr algn="r"/>
            <a:r>
              <a:rPr lang="de-DE" sz="1100" dirty="0">
                <a:solidFill>
                  <a:schemeClr val="bg1"/>
                </a:solidFill>
              </a:rPr>
              <a:t>© Klaus Trimborn 2023</a:t>
            </a:r>
          </a:p>
        </p:txBody>
      </p:sp>
      <p:pic>
        <p:nvPicPr>
          <p:cNvPr id="5" name="Grafik 4" descr="Ein Bild, das Text enthält.&#10;&#10;Automatisch generierte Beschreibung">
            <a:extLst>
              <a:ext uri="{FF2B5EF4-FFF2-40B4-BE49-F238E27FC236}">
                <a16:creationId xmlns:a16="http://schemas.microsoft.com/office/drawing/2014/main" id="{89DB91B3-8223-6F97-5E71-69C08F35BE7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8455" y="4607518"/>
            <a:ext cx="4026229" cy="1629219"/>
          </a:xfrm>
          <a:prstGeom prst="rect">
            <a:avLst/>
          </a:prstGeom>
        </p:spPr>
      </p:pic>
      <p:pic>
        <p:nvPicPr>
          <p:cNvPr id="11" name="Grafik 10" descr="Ein Bild, das drinnen enthält.&#10;&#10;Automatisch generierte Beschreibung">
            <a:extLst>
              <a:ext uri="{FF2B5EF4-FFF2-40B4-BE49-F238E27FC236}">
                <a16:creationId xmlns:a16="http://schemas.microsoft.com/office/drawing/2014/main" id="{0F1DA63C-6579-BA54-F6E0-876D078ED10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77316" y="4825302"/>
            <a:ext cx="5065709" cy="1189908"/>
          </a:xfrm>
          <a:prstGeom prst="rect">
            <a:avLst/>
          </a:prstGeom>
        </p:spPr>
      </p:pic>
      <p:grpSp>
        <p:nvGrpSpPr>
          <p:cNvPr id="17" name="Gruppieren 16">
            <a:extLst>
              <a:ext uri="{FF2B5EF4-FFF2-40B4-BE49-F238E27FC236}">
                <a16:creationId xmlns:a16="http://schemas.microsoft.com/office/drawing/2014/main" id="{5F913C41-DA52-1F6B-27B1-59D566D0E020}"/>
              </a:ext>
            </a:extLst>
          </p:cNvPr>
          <p:cNvGrpSpPr/>
          <p:nvPr/>
        </p:nvGrpSpPr>
        <p:grpSpPr>
          <a:xfrm>
            <a:off x="1729603" y="1868804"/>
            <a:ext cx="8732794" cy="2638501"/>
            <a:chOff x="1906799" y="1868804"/>
            <a:chExt cx="8732794" cy="2638501"/>
          </a:xfrm>
        </p:grpSpPr>
        <p:pic>
          <p:nvPicPr>
            <p:cNvPr id="6" name="Grafik 5" descr="Ein Bild, das Text enthält.&#10;&#10;Automatisch generierte Beschreibung">
              <a:extLst>
                <a:ext uri="{FF2B5EF4-FFF2-40B4-BE49-F238E27FC236}">
                  <a16:creationId xmlns:a16="http://schemas.microsoft.com/office/drawing/2014/main" id="{A58AE316-4313-5284-32CB-F7A8CFF1A94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54512" y="2330041"/>
              <a:ext cx="3885081" cy="2177264"/>
            </a:xfrm>
            <a:prstGeom prst="rect">
              <a:avLst/>
            </a:prstGeom>
          </p:spPr>
        </p:pic>
        <p:pic>
          <p:nvPicPr>
            <p:cNvPr id="10" name="Grafik 9">
              <a:extLst>
                <a:ext uri="{FF2B5EF4-FFF2-40B4-BE49-F238E27FC236}">
                  <a16:creationId xmlns:a16="http://schemas.microsoft.com/office/drawing/2014/main" id="{3838BDFF-3EA3-FE66-3C71-2A8E730A609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77372" y="2367917"/>
              <a:ext cx="3885081" cy="2128680"/>
            </a:xfrm>
            <a:prstGeom prst="rect">
              <a:avLst/>
            </a:prstGeom>
          </p:spPr>
        </p:pic>
        <p:sp>
          <p:nvSpPr>
            <p:cNvPr id="12" name="Textfeld 11">
              <a:extLst>
                <a:ext uri="{FF2B5EF4-FFF2-40B4-BE49-F238E27FC236}">
                  <a16:creationId xmlns:a16="http://schemas.microsoft.com/office/drawing/2014/main" id="{4B2C96F6-EBC2-F7B3-3FD7-4728216AD06D}"/>
                </a:ext>
              </a:extLst>
            </p:cNvPr>
            <p:cNvSpPr txBox="1"/>
            <p:nvPr/>
          </p:nvSpPr>
          <p:spPr>
            <a:xfrm>
              <a:off x="1906799" y="1868804"/>
              <a:ext cx="3885081" cy="461665"/>
            </a:xfrm>
            <a:prstGeom prst="rect">
              <a:avLst/>
            </a:prstGeom>
            <a:noFill/>
          </p:spPr>
          <p:txBody>
            <a:bodyPr wrap="square">
              <a:spAutoFit/>
            </a:bodyPr>
            <a:lstStyle/>
            <a:p>
              <a:r>
                <a:rPr lang="de-DE" sz="2400" dirty="0"/>
                <a:t>…auf der Erde…</a:t>
              </a:r>
            </a:p>
          </p:txBody>
        </p:sp>
        <p:sp>
          <p:nvSpPr>
            <p:cNvPr id="13" name="Textfeld 12">
              <a:extLst>
                <a:ext uri="{FF2B5EF4-FFF2-40B4-BE49-F238E27FC236}">
                  <a16:creationId xmlns:a16="http://schemas.microsoft.com/office/drawing/2014/main" id="{ECC0A5FB-78BE-95E1-7EB5-0C7A572A0DC8}"/>
                </a:ext>
              </a:extLst>
            </p:cNvPr>
            <p:cNvSpPr txBox="1"/>
            <p:nvPr/>
          </p:nvSpPr>
          <p:spPr>
            <a:xfrm>
              <a:off x="6668150" y="1886774"/>
              <a:ext cx="3971443" cy="461665"/>
            </a:xfrm>
            <a:prstGeom prst="rect">
              <a:avLst/>
            </a:prstGeom>
            <a:noFill/>
          </p:spPr>
          <p:txBody>
            <a:bodyPr wrap="square">
              <a:spAutoFit/>
            </a:bodyPr>
            <a:lstStyle/>
            <a:p>
              <a:r>
                <a:rPr lang="de-DE" sz="2400" dirty="0"/>
                <a:t>…und im Weltall</a:t>
              </a:r>
            </a:p>
          </p:txBody>
        </p:sp>
      </p:grpSp>
      <p:sp>
        <p:nvSpPr>
          <p:cNvPr id="15" name="Untertitel 14">
            <a:extLst>
              <a:ext uri="{FF2B5EF4-FFF2-40B4-BE49-F238E27FC236}">
                <a16:creationId xmlns:a16="http://schemas.microsoft.com/office/drawing/2014/main" id="{292F3ED5-4786-D58F-3D1A-ADBD63C50AB5}"/>
              </a:ext>
            </a:extLst>
          </p:cNvPr>
          <p:cNvSpPr>
            <a:spLocks noGrp="1"/>
          </p:cNvSpPr>
          <p:nvPr>
            <p:ph type="subTitle" idx="1"/>
          </p:nvPr>
        </p:nvSpPr>
        <p:spPr>
          <a:xfrm>
            <a:off x="26125" y="1159301"/>
            <a:ext cx="12192000" cy="894169"/>
          </a:xfrm>
        </p:spPr>
        <p:txBody>
          <a:bodyPr>
            <a:normAutofit/>
          </a:bodyPr>
          <a:lstStyle/>
          <a:p>
            <a:r>
              <a:rPr lang="de-DE" sz="3200" b="1" dirty="0">
                <a:solidFill>
                  <a:srgbClr val="019ADA"/>
                </a:solidFill>
              </a:rPr>
              <a:t>Medizintechnik</a:t>
            </a:r>
          </a:p>
        </p:txBody>
      </p:sp>
      <p:sp>
        <p:nvSpPr>
          <p:cNvPr id="16" name="Titel 3">
            <a:extLst>
              <a:ext uri="{FF2B5EF4-FFF2-40B4-BE49-F238E27FC236}">
                <a16:creationId xmlns:a16="http://schemas.microsoft.com/office/drawing/2014/main" id="{6551A161-D00D-519B-E70E-069C2E058587}"/>
              </a:ext>
            </a:extLst>
          </p:cNvPr>
          <p:cNvSpPr txBox="1">
            <a:spLocks/>
          </p:cNvSpPr>
          <p:nvPr/>
        </p:nvSpPr>
        <p:spPr>
          <a:xfrm>
            <a:off x="-1146813" y="359219"/>
            <a:ext cx="9843866" cy="43698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de-DE" sz="4400" dirty="0"/>
              <a:t>Auf die Dosis kommt es an!</a:t>
            </a:r>
          </a:p>
        </p:txBody>
      </p:sp>
    </p:spTree>
    <p:extLst>
      <p:ext uri="{BB962C8B-B14F-4D97-AF65-F5344CB8AC3E}">
        <p14:creationId xmlns:p14="http://schemas.microsoft.com/office/powerpoint/2010/main" val="1061510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F7622E-3B2D-113A-8902-DF31D91F2EFD}"/>
              </a:ext>
            </a:extLst>
          </p:cNvPr>
          <p:cNvSpPr>
            <a:spLocks noGrp="1"/>
          </p:cNvSpPr>
          <p:nvPr>
            <p:ph type="title"/>
          </p:nvPr>
        </p:nvSpPr>
        <p:spPr/>
        <p:txBody>
          <a:bodyPr/>
          <a:lstStyle/>
          <a:p>
            <a:r>
              <a:rPr lang="de-DE" dirty="0"/>
              <a:t>Open Roberta Lab - Programmstart</a:t>
            </a:r>
          </a:p>
        </p:txBody>
      </p:sp>
      <p:sp>
        <p:nvSpPr>
          <p:cNvPr id="9" name="Oval 8">
            <a:extLst>
              <a:ext uri="{FF2B5EF4-FFF2-40B4-BE49-F238E27FC236}">
                <a16:creationId xmlns:a16="http://schemas.microsoft.com/office/drawing/2014/main" id="{77724D36-FA29-54F1-21B3-FCEA5DAEF979}"/>
              </a:ext>
            </a:extLst>
          </p:cNvPr>
          <p:cNvSpPr/>
          <p:nvPr/>
        </p:nvSpPr>
        <p:spPr>
          <a:xfrm>
            <a:off x="123709" y="946728"/>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a:solidFill>
                  <a:srgbClr val="FF0000"/>
                </a:solidFill>
              </a:rPr>
              <a:t>1</a:t>
            </a:r>
          </a:p>
        </p:txBody>
      </p:sp>
      <p:sp>
        <p:nvSpPr>
          <p:cNvPr id="10" name="Textfeld 9">
            <a:extLst>
              <a:ext uri="{FF2B5EF4-FFF2-40B4-BE49-F238E27FC236}">
                <a16:creationId xmlns:a16="http://schemas.microsoft.com/office/drawing/2014/main" id="{E873CEAA-3ED9-E57E-45CA-436FD9258DA6}"/>
              </a:ext>
            </a:extLst>
          </p:cNvPr>
          <p:cNvSpPr txBox="1"/>
          <p:nvPr/>
        </p:nvSpPr>
        <p:spPr>
          <a:xfrm>
            <a:off x="687112" y="923282"/>
            <a:ext cx="3330845" cy="369332"/>
          </a:xfrm>
          <a:prstGeom prst="rect">
            <a:avLst/>
          </a:prstGeom>
          <a:solidFill>
            <a:srgbClr val="FFC000"/>
          </a:solidFill>
        </p:spPr>
        <p:txBody>
          <a:bodyPr wrap="square" rtlCol="0">
            <a:spAutoFit/>
          </a:bodyPr>
          <a:lstStyle/>
          <a:p>
            <a:r>
              <a:rPr lang="de-DE" dirty="0"/>
              <a:t>Open Roberta Connector starten</a:t>
            </a:r>
          </a:p>
        </p:txBody>
      </p:sp>
      <p:pic>
        <p:nvPicPr>
          <p:cNvPr id="12" name="Grafik 11">
            <a:extLst>
              <a:ext uri="{FF2B5EF4-FFF2-40B4-BE49-F238E27FC236}">
                <a16:creationId xmlns:a16="http://schemas.microsoft.com/office/drawing/2014/main" id="{2887AE92-B686-2E28-8EDC-39AE9F4DFB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60267" y="1349848"/>
            <a:ext cx="2262546" cy="3977470"/>
          </a:xfrm>
          <a:prstGeom prst="rect">
            <a:avLst/>
          </a:prstGeom>
        </p:spPr>
      </p:pic>
      <p:pic>
        <p:nvPicPr>
          <p:cNvPr id="14" name="Grafik 13">
            <a:extLst>
              <a:ext uri="{FF2B5EF4-FFF2-40B4-BE49-F238E27FC236}">
                <a16:creationId xmlns:a16="http://schemas.microsoft.com/office/drawing/2014/main" id="{FD887FC3-F9E2-8B08-B39F-2BAF8AB2C8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9739" y="1750069"/>
            <a:ext cx="2276957" cy="3977470"/>
          </a:xfrm>
          <a:prstGeom prst="rect">
            <a:avLst/>
          </a:prstGeom>
        </p:spPr>
      </p:pic>
      <p:pic>
        <p:nvPicPr>
          <p:cNvPr id="6" name="Grafik 5">
            <a:extLst>
              <a:ext uri="{FF2B5EF4-FFF2-40B4-BE49-F238E27FC236}">
                <a16:creationId xmlns:a16="http://schemas.microsoft.com/office/drawing/2014/main" id="{059F4DAC-E341-2D7E-1087-1B95C564B12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96465" y="2180840"/>
            <a:ext cx="2291369" cy="3963059"/>
          </a:xfrm>
          <a:prstGeom prst="rect">
            <a:avLst/>
          </a:prstGeom>
        </p:spPr>
      </p:pic>
      <p:sp>
        <p:nvSpPr>
          <p:cNvPr id="18" name="Oval 17">
            <a:extLst>
              <a:ext uri="{FF2B5EF4-FFF2-40B4-BE49-F238E27FC236}">
                <a16:creationId xmlns:a16="http://schemas.microsoft.com/office/drawing/2014/main" id="{722E82CC-9539-8FD3-2FA7-3D7FFD47961B}"/>
              </a:ext>
            </a:extLst>
          </p:cNvPr>
          <p:cNvSpPr/>
          <p:nvPr/>
        </p:nvSpPr>
        <p:spPr>
          <a:xfrm>
            <a:off x="4131531" y="596188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19" name="Textfeld 18">
            <a:extLst>
              <a:ext uri="{FF2B5EF4-FFF2-40B4-BE49-F238E27FC236}">
                <a16:creationId xmlns:a16="http://schemas.microsoft.com/office/drawing/2014/main" id="{99092C79-12AC-977E-8A8E-585117D26B24}"/>
              </a:ext>
            </a:extLst>
          </p:cNvPr>
          <p:cNvSpPr txBox="1"/>
          <p:nvPr/>
        </p:nvSpPr>
        <p:spPr>
          <a:xfrm>
            <a:off x="4571535" y="5917060"/>
            <a:ext cx="3005045" cy="369332"/>
          </a:xfrm>
          <a:prstGeom prst="rect">
            <a:avLst/>
          </a:prstGeom>
          <a:solidFill>
            <a:srgbClr val="FFC000"/>
          </a:solidFill>
        </p:spPr>
        <p:txBody>
          <a:bodyPr wrap="square" rtlCol="0">
            <a:spAutoFit/>
          </a:bodyPr>
          <a:lstStyle/>
          <a:p>
            <a:r>
              <a:rPr lang="de-DE" dirty="0"/>
              <a:t>Auf „Verbinde“ klicken</a:t>
            </a:r>
          </a:p>
        </p:txBody>
      </p:sp>
      <p:cxnSp>
        <p:nvCxnSpPr>
          <p:cNvPr id="20" name="Gerade Verbindung mit Pfeil 19">
            <a:extLst>
              <a:ext uri="{FF2B5EF4-FFF2-40B4-BE49-F238E27FC236}">
                <a16:creationId xmlns:a16="http://schemas.microsoft.com/office/drawing/2014/main" id="{A2DD1668-ABF7-CA93-E8CE-663B03317150}"/>
              </a:ext>
            </a:extLst>
          </p:cNvPr>
          <p:cNvCxnSpPr>
            <a:cxnSpLocks/>
          </p:cNvCxnSpPr>
          <p:nvPr/>
        </p:nvCxnSpPr>
        <p:spPr>
          <a:xfrm flipH="1" flipV="1">
            <a:off x="5118100" y="5127375"/>
            <a:ext cx="243449" cy="730715"/>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B2F6410B-6CE8-5277-9CCA-8DDC6B0084EF}"/>
              </a:ext>
            </a:extLst>
          </p:cNvPr>
          <p:cNvSpPr/>
          <p:nvPr/>
        </p:nvSpPr>
        <p:spPr>
          <a:xfrm>
            <a:off x="7628508" y="970174"/>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23" name="Textfeld 22">
            <a:extLst>
              <a:ext uri="{FF2B5EF4-FFF2-40B4-BE49-F238E27FC236}">
                <a16:creationId xmlns:a16="http://schemas.microsoft.com/office/drawing/2014/main" id="{6DBDEDCD-1886-F2B1-B607-A757F4D776FA}"/>
              </a:ext>
            </a:extLst>
          </p:cNvPr>
          <p:cNvSpPr txBox="1"/>
          <p:nvPr/>
        </p:nvSpPr>
        <p:spPr>
          <a:xfrm>
            <a:off x="8192794" y="946728"/>
            <a:ext cx="3005045" cy="646331"/>
          </a:xfrm>
          <a:prstGeom prst="rect">
            <a:avLst/>
          </a:prstGeom>
          <a:solidFill>
            <a:srgbClr val="FFC000"/>
          </a:solidFill>
        </p:spPr>
        <p:txBody>
          <a:bodyPr wrap="square" rtlCol="0">
            <a:spAutoFit/>
          </a:bodyPr>
          <a:lstStyle/>
          <a:p>
            <a:r>
              <a:rPr lang="de-DE" dirty="0"/>
              <a:t>Den „Token“ in die Zwischenablage kopieren</a:t>
            </a:r>
          </a:p>
        </p:txBody>
      </p:sp>
      <p:cxnSp>
        <p:nvCxnSpPr>
          <p:cNvPr id="25" name="Gerade Verbindung mit Pfeil 24">
            <a:extLst>
              <a:ext uri="{FF2B5EF4-FFF2-40B4-BE49-F238E27FC236}">
                <a16:creationId xmlns:a16="http://schemas.microsoft.com/office/drawing/2014/main" id="{374D5261-375E-F61D-CEC1-8EAD41D92C8A}"/>
              </a:ext>
            </a:extLst>
          </p:cNvPr>
          <p:cNvCxnSpPr>
            <a:cxnSpLocks/>
            <a:stCxn id="23" idx="2"/>
          </p:cNvCxnSpPr>
          <p:nvPr/>
        </p:nvCxnSpPr>
        <p:spPr>
          <a:xfrm>
            <a:off x="9695317" y="1593059"/>
            <a:ext cx="286883" cy="1289841"/>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1" name="Rechteck 10">
            <a:extLst>
              <a:ext uri="{FF2B5EF4-FFF2-40B4-BE49-F238E27FC236}">
                <a16:creationId xmlns:a16="http://schemas.microsoft.com/office/drawing/2014/main" id="{226017E9-F617-E615-4035-56E89FFCDF98}"/>
              </a:ext>
            </a:extLst>
          </p:cNvPr>
          <p:cNvSpPr/>
          <p:nvPr/>
        </p:nvSpPr>
        <p:spPr>
          <a:xfrm>
            <a:off x="216903" y="5127375"/>
            <a:ext cx="2963984" cy="1200329"/>
          </a:xfrm>
          <a:prstGeom prst="rect">
            <a:avLst/>
          </a:prstGeom>
          <a:solidFill>
            <a:srgbClr val="BED7EF"/>
          </a:solidFill>
        </p:spPr>
        <p:txBody>
          <a:bodyPr wrap="square">
            <a:spAutoFit/>
          </a:bodyPr>
          <a:lstStyle/>
          <a:p>
            <a:r>
              <a:rPr lang="de-DE" dirty="0"/>
              <a:t>Der Arduino muss vor dem Start des </a:t>
            </a:r>
            <a:r>
              <a:rPr lang="de-DE" dirty="0" err="1"/>
              <a:t>Connectors</a:t>
            </a:r>
            <a:r>
              <a:rPr lang="de-DE" dirty="0"/>
              <a:t> mit dem USB-Kabel angeschlossen sein.</a:t>
            </a:r>
          </a:p>
        </p:txBody>
      </p:sp>
    </p:spTree>
    <p:extLst>
      <p:ext uri="{BB962C8B-B14F-4D97-AF65-F5344CB8AC3E}">
        <p14:creationId xmlns:p14="http://schemas.microsoft.com/office/powerpoint/2010/main" val="18532527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fik 22">
            <a:extLst>
              <a:ext uri="{FF2B5EF4-FFF2-40B4-BE49-F238E27FC236}">
                <a16:creationId xmlns:a16="http://schemas.microsoft.com/office/drawing/2014/main" id="{7287841F-541C-BAFC-C78B-66893819DE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06008" y="2562600"/>
            <a:ext cx="3134638" cy="3329875"/>
          </a:xfrm>
          <a:prstGeom prst="rect">
            <a:avLst/>
          </a:prstGeom>
        </p:spPr>
      </p:pic>
      <p:sp>
        <p:nvSpPr>
          <p:cNvPr id="2" name="Titel 1">
            <a:extLst>
              <a:ext uri="{FF2B5EF4-FFF2-40B4-BE49-F238E27FC236}">
                <a16:creationId xmlns:a16="http://schemas.microsoft.com/office/drawing/2014/main" id="{35F7622E-3B2D-113A-8902-DF31D91F2EFD}"/>
              </a:ext>
            </a:extLst>
          </p:cNvPr>
          <p:cNvSpPr>
            <a:spLocks noGrp="1"/>
          </p:cNvSpPr>
          <p:nvPr>
            <p:ph type="title"/>
          </p:nvPr>
        </p:nvSpPr>
        <p:spPr/>
        <p:txBody>
          <a:bodyPr/>
          <a:lstStyle/>
          <a:p>
            <a:r>
              <a:rPr lang="de-DE" dirty="0"/>
              <a:t>Open Roberta Lab - Programmstart</a:t>
            </a:r>
          </a:p>
        </p:txBody>
      </p:sp>
      <p:sp>
        <p:nvSpPr>
          <p:cNvPr id="15" name="Oval 14">
            <a:extLst>
              <a:ext uri="{FF2B5EF4-FFF2-40B4-BE49-F238E27FC236}">
                <a16:creationId xmlns:a16="http://schemas.microsoft.com/office/drawing/2014/main" id="{7B25906B-57B6-0729-0605-310CE17039DD}"/>
              </a:ext>
            </a:extLst>
          </p:cNvPr>
          <p:cNvSpPr/>
          <p:nvPr/>
        </p:nvSpPr>
        <p:spPr>
          <a:xfrm>
            <a:off x="211602" y="97444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6" name="Textfeld 15">
            <a:extLst>
              <a:ext uri="{FF2B5EF4-FFF2-40B4-BE49-F238E27FC236}">
                <a16:creationId xmlns:a16="http://schemas.microsoft.com/office/drawing/2014/main" id="{5DD73649-F7E4-4916-5128-A1DD5C772483}"/>
              </a:ext>
            </a:extLst>
          </p:cNvPr>
          <p:cNvSpPr txBox="1"/>
          <p:nvPr/>
        </p:nvSpPr>
        <p:spPr>
          <a:xfrm>
            <a:off x="711031" y="971108"/>
            <a:ext cx="3005045" cy="369332"/>
          </a:xfrm>
          <a:prstGeom prst="rect">
            <a:avLst/>
          </a:prstGeom>
          <a:solidFill>
            <a:srgbClr val="FFC000"/>
          </a:solidFill>
        </p:spPr>
        <p:txBody>
          <a:bodyPr wrap="square" rtlCol="0">
            <a:spAutoFit/>
          </a:bodyPr>
          <a:lstStyle/>
          <a:p>
            <a:r>
              <a:rPr lang="de-DE" dirty="0">
                <a:hlinkClick r:id="rId4"/>
              </a:rPr>
              <a:t>lab.open-roberta.org</a:t>
            </a:r>
            <a:r>
              <a:rPr lang="de-DE" dirty="0"/>
              <a:t> öffnen</a:t>
            </a:r>
          </a:p>
        </p:txBody>
      </p:sp>
      <p:pic>
        <p:nvPicPr>
          <p:cNvPr id="3" name="Grafik 2">
            <a:extLst>
              <a:ext uri="{FF2B5EF4-FFF2-40B4-BE49-F238E27FC236}">
                <a16:creationId xmlns:a16="http://schemas.microsoft.com/office/drawing/2014/main" id="{4C350464-DE94-2785-E987-521823A8D3D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2134" y="1487445"/>
            <a:ext cx="3134638" cy="2001258"/>
          </a:xfrm>
          <a:prstGeom prst="rect">
            <a:avLst/>
          </a:prstGeom>
        </p:spPr>
      </p:pic>
      <p:sp>
        <p:nvSpPr>
          <p:cNvPr id="4" name="Oval 3">
            <a:extLst>
              <a:ext uri="{FF2B5EF4-FFF2-40B4-BE49-F238E27FC236}">
                <a16:creationId xmlns:a16="http://schemas.microsoft.com/office/drawing/2014/main" id="{65B1155E-1962-00B0-D600-CCDE042D45F8}"/>
              </a:ext>
            </a:extLst>
          </p:cNvPr>
          <p:cNvSpPr/>
          <p:nvPr/>
        </p:nvSpPr>
        <p:spPr>
          <a:xfrm>
            <a:off x="177050" y="3640695"/>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7" name="Textfeld 6">
            <a:extLst>
              <a:ext uri="{FF2B5EF4-FFF2-40B4-BE49-F238E27FC236}">
                <a16:creationId xmlns:a16="http://schemas.microsoft.com/office/drawing/2014/main" id="{73080A23-F1DD-A9E7-58FE-C82AA0D103A0}"/>
              </a:ext>
            </a:extLst>
          </p:cNvPr>
          <p:cNvSpPr txBox="1"/>
          <p:nvPr/>
        </p:nvSpPr>
        <p:spPr>
          <a:xfrm>
            <a:off x="691727" y="3619833"/>
            <a:ext cx="3005045" cy="369332"/>
          </a:xfrm>
          <a:prstGeom prst="rect">
            <a:avLst/>
          </a:prstGeom>
          <a:solidFill>
            <a:srgbClr val="FFC000"/>
          </a:solidFill>
        </p:spPr>
        <p:txBody>
          <a:bodyPr wrap="square" rtlCol="0">
            <a:spAutoFit/>
          </a:bodyPr>
          <a:lstStyle/>
          <a:p>
            <a:r>
              <a:rPr lang="de-DE" dirty="0"/>
              <a:t>Nepo4Arduino auswählen</a:t>
            </a:r>
          </a:p>
        </p:txBody>
      </p:sp>
      <p:cxnSp>
        <p:nvCxnSpPr>
          <p:cNvPr id="8" name="Gerade Verbindung mit Pfeil 7">
            <a:extLst>
              <a:ext uri="{FF2B5EF4-FFF2-40B4-BE49-F238E27FC236}">
                <a16:creationId xmlns:a16="http://schemas.microsoft.com/office/drawing/2014/main" id="{56A9D1D9-7FEE-1FAC-D194-BDBD02703FE2}"/>
              </a:ext>
            </a:extLst>
          </p:cNvPr>
          <p:cNvCxnSpPr>
            <a:cxnSpLocks/>
          </p:cNvCxnSpPr>
          <p:nvPr/>
        </p:nvCxnSpPr>
        <p:spPr>
          <a:xfrm flipH="1">
            <a:off x="5049969" y="2437650"/>
            <a:ext cx="643741" cy="767145"/>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4F9D25C0-B2C3-034E-87B9-1599DABE7BA8}"/>
              </a:ext>
            </a:extLst>
          </p:cNvPr>
          <p:cNvSpPr/>
          <p:nvPr/>
        </p:nvSpPr>
        <p:spPr>
          <a:xfrm>
            <a:off x="4081278" y="206703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4</a:t>
            </a:r>
          </a:p>
        </p:txBody>
      </p:sp>
      <p:sp>
        <p:nvSpPr>
          <p:cNvPr id="27" name="Textfeld 26">
            <a:extLst>
              <a:ext uri="{FF2B5EF4-FFF2-40B4-BE49-F238E27FC236}">
                <a16:creationId xmlns:a16="http://schemas.microsoft.com/office/drawing/2014/main" id="{8A3245CF-58AA-E66E-D557-B552A21013D3}"/>
              </a:ext>
            </a:extLst>
          </p:cNvPr>
          <p:cNvSpPr txBox="1"/>
          <p:nvPr/>
        </p:nvSpPr>
        <p:spPr>
          <a:xfrm>
            <a:off x="4506008" y="2037540"/>
            <a:ext cx="3393092" cy="400110"/>
          </a:xfrm>
          <a:prstGeom prst="rect">
            <a:avLst/>
          </a:prstGeom>
          <a:solidFill>
            <a:srgbClr val="FFC000"/>
          </a:solidFill>
        </p:spPr>
        <p:txBody>
          <a:bodyPr wrap="square" rtlCol="0">
            <a:spAutoFit/>
          </a:bodyPr>
          <a:lstStyle/>
          <a:p>
            <a:r>
              <a:rPr lang="de-DE" dirty="0"/>
              <a:t>Auf das Arduino-Symbol </a:t>
            </a:r>
            <a:r>
              <a:rPr lang="de-DE" sz="2000" b="1" dirty="0"/>
              <a:t>∞</a:t>
            </a:r>
            <a:r>
              <a:rPr lang="de-DE" dirty="0"/>
              <a:t> klicken </a:t>
            </a:r>
          </a:p>
        </p:txBody>
      </p:sp>
      <p:cxnSp>
        <p:nvCxnSpPr>
          <p:cNvPr id="28" name="Gerade Verbindung mit Pfeil 27">
            <a:extLst>
              <a:ext uri="{FF2B5EF4-FFF2-40B4-BE49-F238E27FC236}">
                <a16:creationId xmlns:a16="http://schemas.microsoft.com/office/drawing/2014/main" id="{2A06B722-78BE-D415-9738-6A51ED67B964}"/>
              </a:ext>
            </a:extLst>
          </p:cNvPr>
          <p:cNvCxnSpPr>
            <a:cxnSpLocks/>
          </p:cNvCxnSpPr>
          <p:nvPr/>
        </p:nvCxnSpPr>
        <p:spPr>
          <a:xfrm flipV="1">
            <a:off x="1573701" y="2497619"/>
            <a:ext cx="552703" cy="1072870"/>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30" name="Grafik 29">
            <a:extLst>
              <a:ext uri="{FF2B5EF4-FFF2-40B4-BE49-F238E27FC236}">
                <a16:creationId xmlns:a16="http://schemas.microsoft.com/office/drawing/2014/main" id="{EC935E74-44C4-BD59-C931-67F08A9F237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34390" y="1504391"/>
            <a:ext cx="3462411" cy="2381942"/>
          </a:xfrm>
          <a:prstGeom prst="rect">
            <a:avLst/>
          </a:prstGeom>
        </p:spPr>
      </p:pic>
      <p:sp>
        <p:nvSpPr>
          <p:cNvPr id="31" name="Oval 30">
            <a:extLst>
              <a:ext uri="{FF2B5EF4-FFF2-40B4-BE49-F238E27FC236}">
                <a16:creationId xmlns:a16="http://schemas.microsoft.com/office/drawing/2014/main" id="{4641493F-0E79-36D2-7E03-C94A25C29EFA}"/>
              </a:ext>
            </a:extLst>
          </p:cNvPr>
          <p:cNvSpPr/>
          <p:nvPr/>
        </p:nvSpPr>
        <p:spPr>
          <a:xfrm>
            <a:off x="8289165" y="1080191"/>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5</a:t>
            </a:r>
          </a:p>
        </p:txBody>
      </p:sp>
      <p:sp>
        <p:nvSpPr>
          <p:cNvPr id="32" name="Textfeld 31">
            <a:extLst>
              <a:ext uri="{FF2B5EF4-FFF2-40B4-BE49-F238E27FC236}">
                <a16:creationId xmlns:a16="http://schemas.microsoft.com/office/drawing/2014/main" id="{F8A18ED7-4B28-14D8-8611-9FE48F9AF89E}"/>
              </a:ext>
            </a:extLst>
          </p:cNvPr>
          <p:cNvSpPr txBox="1"/>
          <p:nvPr/>
        </p:nvSpPr>
        <p:spPr>
          <a:xfrm>
            <a:off x="8780959" y="1033299"/>
            <a:ext cx="3005045" cy="369332"/>
          </a:xfrm>
          <a:prstGeom prst="rect">
            <a:avLst/>
          </a:prstGeom>
          <a:solidFill>
            <a:srgbClr val="FFC000"/>
          </a:solidFill>
        </p:spPr>
        <p:txBody>
          <a:bodyPr wrap="square" rtlCol="0">
            <a:spAutoFit/>
          </a:bodyPr>
          <a:lstStyle/>
          <a:p>
            <a:r>
              <a:rPr lang="de-DE" dirty="0"/>
              <a:t>Auf „verbinden“ klicken</a:t>
            </a:r>
          </a:p>
        </p:txBody>
      </p:sp>
      <p:sp>
        <p:nvSpPr>
          <p:cNvPr id="33" name="Oval 32">
            <a:extLst>
              <a:ext uri="{FF2B5EF4-FFF2-40B4-BE49-F238E27FC236}">
                <a16:creationId xmlns:a16="http://schemas.microsoft.com/office/drawing/2014/main" id="{39EDE4F1-19C5-E786-DF80-E941D0685C7F}"/>
              </a:ext>
            </a:extLst>
          </p:cNvPr>
          <p:cNvSpPr/>
          <p:nvPr/>
        </p:nvSpPr>
        <p:spPr>
          <a:xfrm>
            <a:off x="8264247" y="415010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6</a:t>
            </a:r>
          </a:p>
        </p:txBody>
      </p:sp>
      <p:sp>
        <p:nvSpPr>
          <p:cNvPr id="34" name="Textfeld 33">
            <a:extLst>
              <a:ext uri="{FF2B5EF4-FFF2-40B4-BE49-F238E27FC236}">
                <a16:creationId xmlns:a16="http://schemas.microsoft.com/office/drawing/2014/main" id="{64680CFB-F8F6-99B5-4592-79690562D0D0}"/>
              </a:ext>
            </a:extLst>
          </p:cNvPr>
          <p:cNvSpPr txBox="1"/>
          <p:nvPr/>
        </p:nvSpPr>
        <p:spPr>
          <a:xfrm>
            <a:off x="8702159" y="4158232"/>
            <a:ext cx="3005045" cy="369332"/>
          </a:xfrm>
          <a:prstGeom prst="rect">
            <a:avLst/>
          </a:prstGeom>
          <a:solidFill>
            <a:srgbClr val="FFC000"/>
          </a:solidFill>
        </p:spPr>
        <p:txBody>
          <a:bodyPr wrap="square" rtlCol="0">
            <a:spAutoFit/>
          </a:bodyPr>
          <a:lstStyle/>
          <a:p>
            <a:r>
              <a:rPr lang="de-DE" dirty="0"/>
              <a:t>„Token“ einfügen (</a:t>
            </a:r>
            <a:r>
              <a:rPr lang="de-DE" dirty="0" err="1"/>
              <a:t>Strg+V</a:t>
            </a:r>
            <a:r>
              <a:rPr lang="de-DE" dirty="0"/>
              <a:t>)</a:t>
            </a:r>
          </a:p>
        </p:txBody>
      </p:sp>
      <p:sp>
        <p:nvSpPr>
          <p:cNvPr id="18" name="Oval 17">
            <a:extLst>
              <a:ext uri="{FF2B5EF4-FFF2-40B4-BE49-F238E27FC236}">
                <a16:creationId xmlns:a16="http://schemas.microsoft.com/office/drawing/2014/main" id="{4B4F9023-B50F-D0E1-6D5F-C5C3383988F8}"/>
              </a:ext>
            </a:extLst>
          </p:cNvPr>
          <p:cNvSpPr/>
          <p:nvPr/>
        </p:nvSpPr>
        <p:spPr>
          <a:xfrm>
            <a:off x="168889" y="608757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19" name="Textfeld 18">
            <a:extLst>
              <a:ext uri="{FF2B5EF4-FFF2-40B4-BE49-F238E27FC236}">
                <a16:creationId xmlns:a16="http://schemas.microsoft.com/office/drawing/2014/main" id="{EBB8D198-7FEE-107F-D61F-2322B1679590}"/>
              </a:ext>
            </a:extLst>
          </p:cNvPr>
          <p:cNvSpPr txBox="1"/>
          <p:nvPr/>
        </p:nvSpPr>
        <p:spPr>
          <a:xfrm>
            <a:off x="683566" y="6066710"/>
            <a:ext cx="3005045" cy="369332"/>
          </a:xfrm>
          <a:prstGeom prst="rect">
            <a:avLst/>
          </a:prstGeom>
          <a:solidFill>
            <a:srgbClr val="FFC000"/>
          </a:solidFill>
        </p:spPr>
        <p:txBody>
          <a:bodyPr wrap="square" rtlCol="0">
            <a:spAutoFit/>
          </a:bodyPr>
          <a:lstStyle/>
          <a:p>
            <a:r>
              <a:rPr lang="de-DE" dirty="0" err="1"/>
              <a:t>NepoArduino</a:t>
            </a:r>
            <a:r>
              <a:rPr lang="de-DE" dirty="0"/>
              <a:t> Uno auswählen</a:t>
            </a:r>
          </a:p>
        </p:txBody>
      </p:sp>
      <p:pic>
        <p:nvPicPr>
          <p:cNvPr id="20" name="Grafik 19">
            <a:extLst>
              <a:ext uri="{FF2B5EF4-FFF2-40B4-BE49-F238E27FC236}">
                <a16:creationId xmlns:a16="http://schemas.microsoft.com/office/drawing/2014/main" id="{26E58F71-4CF0-EE44-E668-E1FA4CF1E6C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84796" y="4158232"/>
            <a:ext cx="3188567" cy="1734243"/>
          </a:xfrm>
          <a:prstGeom prst="rect">
            <a:avLst/>
          </a:prstGeom>
        </p:spPr>
      </p:pic>
      <p:cxnSp>
        <p:nvCxnSpPr>
          <p:cNvPr id="21" name="Gerade Verbindung mit Pfeil 20">
            <a:extLst>
              <a:ext uri="{FF2B5EF4-FFF2-40B4-BE49-F238E27FC236}">
                <a16:creationId xmlns:a16="http://schemas.microsoft.com/office/drawing/2014/main" id="{05A83DED-1A2B-6064-E29E-06C312828171}"/>
              </a:ext>
            </a:extLst>
          </p:cNvPr>
          <p:cNvCxnSpPr>
            <a:cxnSpLocks/>
          </p:cNvCxnSpPr>
          <p:nvPr/>
        </p:nvCxnSpPr>
        <p:spPr>
          <a:xfrm flipH="1" flipV="1">
            <a:off x="2079079" y="5598739"/>
            <a:ext cx="134474" cy="488833"/>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59AB1939-A66C-1FFE-0F7D-EAAA978F461F}"/>
              </a:ext>
            </a:extLst>
          </p:cNvPr>
          <p:cNvCxnSpPr>
            <a:cxnSpLocks/>
          </p:cNvCxnSpPr>
          <p:nvPr/>
        </p:nvCxnSpPr>
        <p:spPr>
          <a:xfrm flipH="1">
            <a:off x="9309377" y="1379441"/>
            <a:ext cx="237403" cy="1211359"/>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35" name="Grafik 34">
            <a:extLst>
              <a:ext uri="{FF2B5EF4-FFF2-40B4-BE49-F238E27FC236}">
                <a16:creationId xmlns:a16="http://schemas.microsoft.com/office/drawing/2014/main" id="{30F973E2-EFD2-82AD-9C18-19B190CF6B8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80154" y="4565797"/>
            <a:ext cx="3188567" cy="1928835"/>
          </a:xfrm>
          <a:prstGeom prst="rect">
            <a:avLst/>
          </a:prstGeom>
        </p:spPr>
      </p:pic>
      <p:cxnSp>
        <p:nvCxnSpPr>
          <p:cNvPr id="36" name="Gerade Verbindung mit Pfeil 35">
            <a:extLst>
              <a:ext uri="{FF2B5EF4-FFF2-40B4-BE49-F238E27FC236}">
                <a16:creationId xmlns:a16="http://schemas.microsoft.com/office/drawing/2014/main" id="{DA017311-2C85-866B-7BED-1D49D9161373}"/>
              </a:ext>
            </a:extLst>
          </p:cNvPr>
          <p:cNvCxnSpPr>
            <a:cxnSpLocks/>
            <a:stCxn id="34" idx="2"/>
          </p:cNvCxnSpPr>
          <p:nvPr/>
        </p:nvCxnSpPr>
        <p:spPr>
          <a:xfrm>
            <a:off x="10204682" y="4527564"/>
            <a:ext cx="717318" cy="826045"/>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7896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1578BF0-76AC-64F7-FD70-99C9CB874490}"/>
              </a:ext>
            </a:extLst>
          </p:cNvPr>
          <p:cNvSpPr>
            <a:spLocks noGrp="1"/>
          </p:cNvSpPr>
          <p:nvPr>
            <p:ph type="title"/>
          </p:nvPr>
        </p:nvSpPr>
        <p:spPr/>
        <p:txBody>
          <a:bodyPr/>
          <a:lstStyle/>
          <a:p>
            <a:r>
              <a:rPr lang="de-DE" dirty="0"/>
              <a:t>Open Roberta Programmieroberfläche</a:t>
            </a:r>
          </a:p>
        </p:txBody>
      </p:sp>
      <p:sp>
        <p:nvSpPr>
          <p:cNvPr id="4" name="Rechteck 3">
            <a:extLst>
              <a:ext uri="{FF2B5EF4-FFF2-40B4-BE49-F238E27FC236}">
                <a16:creationId xmlns:a16="http://schemas.microsoft.com/office/drawing/2014/main" id="{068C5C8C-A788-C41C-24D8-BE2606CF3A80}"/>
              </a:ext>
            </a:extLst>
          </p:cNvPr>
          <p:cNvSpPr/>
          <p:nvPr/>
        </p:nvSpPr>
        <p:spPr>
          <a:xfrm>
            <a:off x="6293582" y="920308"/>
            <a:ext cx="5562560" cy="1292662"/>
          </a:xfrm>
          <a:prstGeom prst="rect">
            <a:avLst/>
          </a:prstGeom>
          <a:solidFill>
            <a:srgbClr val="BED7EF"/>
          </a:solidFill>
        </p:spPr>
        <p:txBody>
          <a:bodyPr wrap="square">
            <a:spAutoFit/>
          </a:bodyPr>
          <a:lstStyle/>
          <a:p>
            <a:r>
              <a:rPr lang="de-DE" sz="2400" b="1" dirty="0"/>
              <a:t>Konfigurationsbereich</a:t>
            </a:r>
            <a:endParaRPr lang="de-DE" b="1" dirty="0"/>
          </a:p>
          <a:p>
            <a:r>
              <a:rPr lang="de-DE" dirty="0"/>
              <a:t>Der Arduino muss „wissen“, welche Sensoren (wie Tasten oder  Temperatursensor)  und Aktoren (wie LED oder Motoren) an welchen PIN angeschlossen sind.</a:t>
            </a:r>
          </a:p>
        </p:txBody>
      </p:sp>
      <p:sp>
        <p:nvSpPr>
          <p:cNvPr id="6" name="Rechteck 5">
            <a:extLst>
              <a:ext uri="{FF2B5EF4-FFF2-40B4-BE49-F238E27FC236}">
                <a16:creationId xmlns:a16="http://schemas.microsoft.com/office/drawing/2014/main" id="{D959A1AE-98F0-B35A-5F84-3BC50B52D5C7}"/>
              </a:ext>
            </a:extLst>
          </p:cNvPr>
          <p:cNvSpPr/>
          <p:nvPr/>
        </p:nvSpPr>
        <p:spPr>
          <a:xfrm>
            <a:off x="338628" y="920308"/>
            <a:ext cx="5562560" cy="1846659"/>
          </a:xfrm>
          <a:prstGeom prst="rect">
            <a:avLst/>
          </a:prstGeom>
          <a:solidFill>
            <a:srgbClr val="BED7EF"/>
          </a:solidFill>
        </p:spPr>
        <p:txBody>
          <a:bodyPr wrap="square">
            <a:spAutoFit/>
          </a:bodyPr>
          <a:lstStyle/>
          <a:p>
            <a:r>
              <a:rPr lang="de-DE" sz="2400" b="1" dirty="0"/>
              <a:t>Programmierbereich</a:t>
            </a:r>
          </a:p>
          <a:p>
            <a:r>
              <a:rPr lang="de-DE" dirty="0"/>
              <a:t>Hier werden die verfügbaren Befehlsblöcke zusammengesetzt. Alles ist eingebunden in eine Dauerschleife „Wiederhole unendlich“ .</a:t>
            </a:r>
          </a:p>
          <a:p>
            <a:r>
              <a:rPr lang="de-DE" dirty="0"/>
              <a:t>Alle Befehle, die dort platziert werden, werden von oben nach unten der Reihe nach abgearbeitet.</a:t>
            </a:r>
          </a:p>
        </p:txBody>
      </p:sp>
      <p:pic>
        <p:nvPicPr>
          <p:cNvPr id="8" name="Grafik 7">
            <a:extLst>
              <a:ext uri="{FF2B5EF4-FFF2-40B4-BE49-F238E27FC236}">
                <a16:creationId xmlns:a16="http://schemas.microsoft.com/office/drawing/2014/main" id="{C3CA1118-9E29-074B-DAC8-F0B1D2E93BE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47903" y="2791171"/>
            <a:ext cx="3619500" cy="2781300"/>
          </a:xfrm>
          <a:prstGeom prst="rect">
            <a:avLst/>
          </a:prstGeom>
        </p:spPr>
      </p:pic>
      <p:pic>
        <p:nvPicPr>
          <p:cNvPr id="10" name="Grafik 9">
            <a:extLst>
              <a:ext uri="{FF2B5EF4-FFF2-40B4-BE49-F238E27FC236}">
                <a16:creationId xmlns:a16="http://schemas.microsoft.com/office/drawing/2014/main" id="{3FDC2BEB-3544-BDED-C280-5404288197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4968" y="2791171"/>
            <a:ext cx="2750412" cy="3663364"/>
          </a:xfrm>
          <a:prstGeom prst="rect">
            <a:avLst/>
          </a:prstGeom>
        </p:spPr>
      </p:pic>
      <p:pic>
        <p:nvPicPr>
          <p:cNvPr id="5" name="Grafik 4" descr="Glühbirne Elektrisches Licht · Kostenlose Vektorgrafik auf ...">
            <a:extLst>
              <a:ext uri="{FF2B5EF4-FFF2-40B4-BE49-F238E27FC236}">
                <a16:creationId xmlns:a16="http://schemas.microsoft.com/office/drawing/2014/main" id="{3234F844-9724-98BC-BD90-78EA090E423A}"/>
              </a:ext>
            </a:extLst>
          </p:cNvPr>
          <p:cNvPicPr>
            <a:picLocks noChangeAspect="1"/>
          </p:cNvPicPr>
          <p:nvPr/>
        </p:nvPicPr>
        <p:blipFill>
          <a:blip r:embed="rId4" cstate="email">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5821185" y="1982610"/>
            <a:ext cx="633993" cy="594368"/>
          </a:xfrm>
          <a:prstGeom prst="rect">
            <a:avLst/>
          </a:prstGeom>
        </p:spPr>
      </p:pic>
    </p:spTree>
    <p:extLst>
      <p:ext uri="{BB962C8B-B14F-4D97-AF65-F5344CB8AC3E}">
        <p14:creationId xmlns:p14="http://schemas.microsoft.com/office/powerpoint/2010/main" val="861016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1DB08B8D-E5B5-1D93-663E-EFD3E9C3B869}"/>
              </a:ext>
            </a:extLst>
          </p:cNvPr>
          <p:cNvPicPr>
            <a:picLocks noChangeAspect="1"/>
          </p:cNvPicPr>
          <p:nvPr/>
        </p:nvPicPr>
        <p:blipFill>
          <a:blip r:embed="rId2"/>
          <a:stretch>
            <a:fillRect/>
          </a:stretch>
        </p:blipFill>
        <p:spPr>
          <a:xfrm>
            <a:off x="5696961" y="1309352"/>
            <a:ext cx="6212151" cy="4397605"/>
          </a:xfrm>
          <a:prstGeom prst="rect">
            <a:avLst/>
          </a:prstGeom>
        </p:spPr>
      </p:pic>
      <p:sp>
        <p:nvSpPr>
          <p:cNvPr id="3" name="Titel 2">
            <a:extLst>
              <a:ext uri="{FF2B5EF4-FFF2-40B4-BE49-F238E27FC236}">
                <a16:creationId xmlns:a16="http://schemas.microsoft.com/office/drawing/2014/main" id="{BCA0BBDD-C146-60BA-4671-42C7F4254A73}"/>
              </a:ext>
            </a:extLst>
          </p:cNvPr>
          <p:cNvSpPr>
            <a:spLocks noGrp="1"/>
          </p:cNvSpPr>
          <p:nvPr>
            <p:ph type="title"/>
          </p:nvPr>
        </p:nvSpPr>
        <p:spPr/>
        <p:txBody>
          <a:bodyPr/>
          <a:lstStyle/>
          <a:p>
            <a:r>
              <a:rPr lang="de-DE" dirty="0" err="1"/>
              <a:t>OpenRoberta</a:t>
            </a:r>
            <a:r>
              <a:rPr lang="de-DE" dirty="0"/>
              <a:t> Lab: “</a:t>
            </a:r>
            <a:r>
              <a:rPr lang="de-DE" dirty="0" err="1"/>
              <a:t>Roboter“konfiguration</a:t>
            </a:r>
            <a:endParaRPr lang="de-DE" dirty="0"/>
          </a:p>
        </p:txBody>
      </p:sp>
      <p:sp>
        <p:nvSpPr>
          <p:cNvPr id="9" name="Textfeld 8">
            <a:extLst>
              <a:ext uri="{FF2B5EF4-FFF2-40B4-BE49-F238E27FC236}">
                <a16:creationId xmlns:a16="http://schemas.microsoft.com/office/drawing/2014/main" id="{9A92E6D4-8079-FB66-0736-4560E04EF3BA}"/>
              </a:ext>
            </a:extLst>
          </p:cNvPr>
          <p:cNvSpPr txBox="1"/>
          <p:nvPr/>
        </p:nvSpPr>
        <p:spPr>
          <a:xfrm>
            <a:off x="1006749" y="1124686"/>
            <a:ext cx="4417658" cy="369332"/>
          </a:xfrm>
          <a:prstGeom prst="rect">
            <a:avLst/>
          </a:prstGeom>
          <a:solidFill>
            <a:srgbClr val="FFC000"/>
          </a:solidFill>
        </p:spPr>
        <p:txBody>
          <a:bodyPr wrap="square" rtlCol="0">
            <a:spAutoFit/>
          </a:bodyPr>
          <a:lstStyle/>
          <a:p>
            <a:r>
              <a:rPr lang="de-DE" dirty="0"/>
              <a:t>Klicke auf den Reiter „Roboterkonfiguration“</a:t>
            </a:r>
          </a:p>
        </p:txBody>
      </p:sp>
      <p:sp>
        <p:nvSpPr>
          <p:cNvPr id="10" name="Oval 9">
            <a:extLst>
              <a:ext uri="{FF2B5EF4-FFF2-40B4-BE49-F238E27FC236}">
                <a16:creationId xmlns:a16="http://schemas.microsoft.com/office/drawing/2014/main" id="{A150AE10-660C-B44F-D176-FD36EAE6995C}"/>
              </a:ext>
            </a:extLst>
          </p:cNvPr>
          <p:cNvSpPr/>
          <p:nvPr/>
        </p:nvSpPr>
        <p:spPr>
          <a:xfrm>
            <a:off x="533440" y="1124686"/>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1" name="Textfeld 10">
            <a:extLst>
              <a:ext uri="{FF2B5EF4-FFF2-40B4-BE49-F238E27FC236}">
                <a16:creationId xmlns:a16="http://schemas.microsoft.com/office/drawing/2014/main" id="{7115A227-4A3C-3061-B933-251F93D5537C}"/>
              </a:ext>
            </a:extLst>
          </p:cNvPr>
          <p:cNvSpPr txBox="1"/>
          <p:nvPr/>
        </p:nvSpPr>
        <p:spPr>
          <a:xfrm>
            <a:off x="1006749" y="1895332"/>
            <a:ext cx="4389680" cy="369332"/>
          </a:xfrm>
          <a:prstGeom prst="rect">
            <a:avLst/>
          </a:prstGeom>
          <a:solidFill>
            <a:srgbClr val="FFC000"/>
          </a:solidFill>
        </p:spPr>
        <p:txBody>
          <a:bodyPr wrap="square" rtlCol="0">
            <a:spAutoFit/>
          </a:bodyPr>
          <a:lstStyle/>
          <a:p>
            <a:r>
              <a:rPr lang="de-DE" dirty="0"/>
              <a:t>Benenne die LED von „L“ um in „</a:t>
            </a:r>
            <a:r>
              <a:rPr lang="de-DE" dirty="0" err="1"/>
              <a:t>L_Rot</a:t>
            </a:r>
            <a:r>
              <a:rPr lang="de-DE" dirty="0"/>
              <a:t>“</a:t>
            </a:r>
          </a:p>
        </p:txBody>
      </p:sp>
      <p:sp>
        <p:nvSpPr>
          <p:cNvPr id="12" name="Oval 11">
            <a:extLst>
              <a:ext uri="{FF2B5EF4-FFF2-40B4-BE49-F238E27FC236}">
                <a16:creationId xmlns:a16="http://schemas.microsoft.com/office/drawing/2014/main" id="{DB555649-736D-8F23-1500-B59FBD6D6B56}"/>
              </a:ext>
            </a:extLst>
          </p:cNvPr>
          <p:cNvSpPr/>
          <p:nvPr/>
        </p:nvSpPr>
        <p:spPr>
          <a:xfrm>
            <a:off x="563843" y="189828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cxnSp>
        <p:nvCxnSpPr>
          <p:cNvPr id="14" name="Gerade Verbindung mit Pfeil 13">
            <a:extLst>
              <a:ext uri="{FF2B5EF4-FFF2-40B4-BE49-F238E27FC236}">
                <a16:creationId xmlns:a16="http://schemas.microsoft.com/office/drawing/2014/main" id="{2A7F245A-D0A4-7F32-DEBE-9203731A1259}"/>
              </a:ext>
            </a:extLst>
          </p:cNvPr>
          <p:cNvCxnSpPr>
            <a:cxnSpLocks/>
            <a:stCxn id="11" idx="3"/>
          </p:cNvCxnSpPr>
          <p:nvPr/>
        </p:nvCxnSpPr>
        <p:spPr>
          <a:xfrm>
            <a:off x="5396429" y="2079998"/>
            <a:ext cx="3159742" cy="208112"/>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C2E843EE-65CF-6A3E-546E-14C68E0747E9}"/>
              </a:ext>
            </a:extLst>
          </p:cNvPr>
          <p:cNvCxnSpPr>
            <a:cxnSpLocks/>
          </p:cNvCxnSpPr>
          <p:nvPr/>
        </p:nvCxnSpPr>
        <p:spPr>
          <a:xfrm>
            <a:off x="5396429" y="1285906"/>
            <a:ext cx="2310657" cy="208112"/>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1" name="Grafik 20">
            <a:extLst>
              <a:ext uri="{FF2B5EF4-FFF2-40B4-BE49-F238E27FC236}">
                <a16:creationId xmlns:a16="http://schemas.microsoft.com/office/drawing/2014/main" id="{8E103F5E-EAD9-E8EC-0923-1892F5831DC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2888" y="3692258"/>
            <a:ext cx="4103763" cy="2640842"/>
          </a:xfrm>
          <a:prstGeom prst="rect">
            <a:avLst/>
          </a:prstGeom>
        </p:spPr>
      </p:pic>
      <p:sp>
        <p:nvSpPr>
          <p:cNvPr id="22" name="Rechteck 21">
            <a:extLst>
              <a:ext uri="{FF2B5EF4-FFF2-40B4-BE49-F238E27FC236}">
                <a16:creationId xmlns:a16="http://schemas.microsoft.com/office/drawing/2014/main" id="{8F075A3C-310A-286C-0549-0E5C3342EDE3}"/>
              </a:ext>
            </a:extLst>
          </p:cNvPr>
          <p:cNvSpPr/>
          <p:nvPr/>
        </p:nvSpPr>
        <p:spPr>
          <a:xfrm>
            <a:off x="282888" y="2491929"/>
            <a:ext cx="4986542" cy="1200329"/>
          </a:xfrm>
          <a:prstGeom prst="rect">
            <a:avLst/>
          </a:prstGeom>
          <a:solidFill>
            <a:srgbClr val="BED7EF"/>
          </a:solidFill>
        </p:spPr>
        <p:txBody>
          <a:bodyPr wrap="square">
            <a:spAutoFit/>
          </a:bodyPr>
          <a:lstStyle/>
          <a:p>
            <a:r>
              <a:rPr lang="de-DE" dirty="0"/>
              <a:t>Der  Konfigurationsbereich sieht bei Start automatisch so aus.</a:t>
            </a:r>
          </a:p>
          <a:p>
            <a:r>
              <a:rPr lang="de-DE" b="1" dirty="0"/>
              <a:t>„Port intern“ </a:t>
            </a:r>
            <a:r>
              <a:rPr lang="de-DE" dirty="0"/>
              <a:t>bedeutet, dass die </a:t>
            </a:r>
            <a:r>
              <a:rPr lang="de-DE" b="1" dirty="0"/>
              <a:t>eingebaute LED </a:t>
            </a:r>
            <a:r>
              <a:rPr lang="de-DE" dirty="0"/>
              <a:t>beeinflusst wird.</a:t>
            </a:r>
          </a:p>
        </p:txBody>
      </p:sp>
      <p:cxnSp>
        <p:nvCxnSpPr>
          <p:cNvPr id="23" name="Gerade Verbindung mit Pfeil 22">
            <a:extLst>
              <a:ext uri="{FF2B5EF4-FFF2-40B4-BE49-F238E27FC236}">
                <a16:creationId xmlns:a16="http://schemas.microsoft.com/office/drawing/2014/main" id="{FDE6C204-B59B-5F55-07FE-1938E70B78AD}"/>
              </a:ext>
            </a:extLst>
          </p:cNvPr>
          <p:cNvCxnSpPr>
            <a:cxnSpLocks/>
          </p:cNvCxnSpPr>
          <p:nvPr/>
        </p:nvCxnSpPr>
        <p:spPr>
          <a:xfrm>
            <a:off x="1405763" y="3333967"/>
            <a:ext cx="664897" cy="1224970"/>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78D3A061-DB06-1ACA-5187-865AE30FF8E2}"/>
              </a:ext>
            </a:extLst>
          </p:cNvPr>
          <p:cNvCxnSpPr>
            <a:cxnSpLocks/>
          </p:cNvCxnSpPr>
          <p:nvPr/>
        </p:nvCxnSpPr>
        <p:spPr>
          <a:xfrm flipH="1">
            <a:off x="3215578" y="3333967"/>
            <a:ext cx="1336465" cy="1878113"/>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8040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7D92C0B-BEC1-CD34-5ABB-95A429C5D398}"/>
              </a:ext>
            </a:extLst>
          </p:cNvPr>
          <p:cNvSpPr>
            <a:spLocks noGrp="1"/>
          </p:cNvSpPr>
          <p:nvPr>
            <p:ph type="title"/>
          </p:nvPr>
        </p:nvSpPr>
        <p:spPr/>
        <p:txBody>
          <a:bodyPr/>
          <a:lstStyle/>
          <a:p>
            <a:r>
              <a:rPr lang="de-DE" dirty="0"/>
              <a:t>Dein erstes Programm: Lampe an – Lampe aus</a:t>
            </a:r>
          </a:p>
        </p:txBody>
      </p:sp>
      <p:sp>
        <p:nvSpPr>
          <p:cNvPr id="7" name="Textfeld 6">
            <a:extLst>
              <a:ext uri="{FF2B5EF4-FFF2-40B4-BE49-F238E27FC236}">
                <a16:creationId xmlns:a16="http://schemas.microsoft.com/office/drawing/2014/main" id="{5FCAF3FF-CB43-46FA-103A-5DE7A862AFD7}"/>
              </a:ext>
            </a:extLst>
          </p:cNvPr>
          <p:cNvSpPr txBox="1"/>
          <p:nvPr/>
        </p:nvSpPr>
        <p:spPr>
          <a:xfrm>
            <a:off x="706448" y="1111067"/>
            <a:ext cx="3436713" cy="646331"/>
          </a:xfrm>
          <a:prstGeom prst="rect">
            <a:avLst/>
          </a:prstGeom>
          <a:solidFill>
            <a:srgbClr val="FFC000"/>
          </a:solidFill>
        </p:spPr>
        <p:txBody>
          <a:bodyPr wrap="square" rtlCol="0">
            <a:spAutoFit/>
          </a:bodyPr>
          <a:lstStyle/>
          <a:p>
            <a:r>
              <a:rPr lang="de-DE" dirty="0"/>
              <a:t>Stelle das Programm wie rechts abgebildet zusammen.</a:t>
            </a:r>
          </a:p>
        </p:txBody>
      </p:sp>
      <p:sp>
        <p:nvSpPr>
          <p:cNvPr id="8" name="Oval 7">
            <a:extLst>
              <a:ext uri="{FF2B5EF4-FFF2-40B4-BE49-F238E27FC236}">
                <a16:creationId xmlns:a16="http://schemas.microsoft.com/office/drawing/2014/main" id="{0C1DC756-6DC1-BD3D-7761-F323C9DDED71}"/>
              </a:ext>
            </a:extLst>
          </p:cNvPr>
          <p:cNvSpPr/>
          <p:nvPr/>
        </p:nvSpPr>
        <p:spPr>
          <a:xfrm>
            <a:off x="220392" y="110978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9" name="Textfeld 8">
            <a:extLst>
              <a:ext uri="{FF2B5EF4-FFF2-40B4-BE49-F238E27FC236}">
                <a16:creationId xmlns:a16="http://schemas.microsoft.com/office/drawing/2014/main" id="{2AD1F174-D1B9-5229-A134-CEDD7D8CA648}"/>
              </a:ext>
            </a:extLst>
          </p:cNvPr>
          <p:cNvSpPr txBox="1"/>
          <p:nvPr/>
        </p:nvSpPr>
        <p:spPr>
          <a:xfrm>
            <a:off x="8727693" y="5909671"/>
            <a:ext cx="2956130" cy="646331"/>
          </a:xfrm>
          <a:prstGeom prst="rect">
            <a:avLst/>
          </a:prstGeom>
          <a:solidFill>
            <a:srgbClr val="FFC000"/>
          </a:solidFill>
        </p:spPr>
        <p:txBody>
          <a:bodyPr wrap="square" rtlCol="0">
            <a:spAutoFit/>
          </a:bodyPr>
          <a:lstStyle/>
          <a:p>
            <a:r>
              <a:rPr lang="de-DE" dirty="0"/>
              <a:t>Übertrage das Programm in den Arduino (Hochladen).</a:t>
            </a:r>
          </a:p>
        </p:txBody>
      </p:sp>
      <p:sp>
        <p:nvSpPr>
          <p:cNvPr id="10" name="Oval 9">
            <a:extLst>
              <a:ext uri="{FF2B5EF4-FFF2-40B4-BE49-F238E27FC236}">
                <a16:creationId xmlns:a16="http://schemas.microsoft.com/office/drawing/2014/main" id="{EC76B6B3-468B-0F24-BD50-F1FAEB9772F6}"/>
              </a:ext>
            </a:extLst>
          </p:cNvPr>
          <p:cNvSpPr/>
          <p:nvPr/>
        </p:nvSpPr>
        <p:spPr>
          <a:xfrm>
            <a:off x="8289158" y="592300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22" name="Textfeld 21">
            <a:extLst>
              <a:ext uri="{FF2B5EF4-FFF2-40B4-BE49-F238E27FC236}">
                <a16:creationId xmlns:a16="http://schemas.microsoft.com/office/drawing/2014/main" id="{BDA5372F-7D74-BFB8-041B-15FAD6FC64C5}"/>
              </a:ext>
            </a:extLst>
          </p:cNvPr>
          <p:cNvSpPr txBox="1"/>
          <p:nvPr/>
        </p:nvSpPr>
        <p:spPr>
          <a:xfrm>
            <a:off x="706448" y="5201459"/>
            <a:ext cx="3436713" cy="1200329"/>
          </a:xfrm>
          <a:prstGeom prst="rect">
            <a:avLst/>
          </a:prstGeom>
          <a:solidFill>
            <a:srgbClr val="FF7E79"/>
          </a:solidFill>
        </p:spPr>
        <p:txBody>
          <a:bodyPr wrap="square" rtlCol="0">
            <a:spAutoFit/>
          </a:bodyPr>
          <a:lstStyle/>
          <a:p>
            <a:r>
              <a:rPr lang="de-DE" dirty="0"/>
              <a:t>Aufgabe:</a:t>
            </a:r>
          </a:p>
          <a:p>
            <a:r>
              <a:rPr lang="de-DE" dirty="0"/>
              <a:t>Verändere den Befehl so, dass die LED nach dem Hochladen  wieder ausschaltet.</a:t>
            </a:r>
          </a:p>
        </p:txBody>
      </p:sp>
      <p:pic>
        <p:nvPicPr>
          <p:cNvPr id="23" name="Grafik 22" descr="Glühbirne Elektrisches Licht · Kostenlose Vektorgrafik auf ...">
            <a:extLst>
              <a:ext uri="{FF2B5EF4-FFF2-40B4-BE49-F238E27FC236}">
                <a16:creationId xmlns:a16="http://schemas.microsoft.com/office/drawing/2014/main" id="{0D7698F6-865F-D30F-5BD7-5466731E0B53}"/>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410237" y="4607091"/>
            <a:ext cx="633993" cy="594368"/>
          </a:xfrm>
          <a:prstGeom prst="rect">
            <a:avLst/>
          </a:prstGeom>
        </p:spPr>
      </p:pic>
      <p:grpSp>
        <p:nvGrpSpPr>
          <p:cNvPr id="18" name="Gruppieren 17">
            <a:extLst>
              <a:ext uri="{FF2B5EF4-FFF2-40B4-BE49-F238E27FC236}">
                <a16:creationId xmlns:a16="http://schemas.microsoft.com/office/drawing/2014/main" id="{2F4BB5B8-8495-9C34-4CD0-3C353DFACC3B}"/>
              </a:ext>
            </a:extLst>
          </p:cNvPr>
          <p:cNvGrpSpPr/>
          <p:nvPr/>
        </p:nvGrpSpPr>
        <p:grpSpPr>
          <a:xfrm>
            <a:off x="4516020" y="1095483"/>
            <a:ext cx="6969532" cy="4745913"/>
            <a:chOff x="4516020" y="1095483"/>
            <a:chExt cx="6969532" cy="4745913"/>
          </a:xfrm>
        </p:grpSpPr>
        <p:grpSp>
          <p:nvGrpSpPr>
            <p:cNvPr id="15" name="Gruppieren 14">
              <a:extLst>
                <a:ext uri="{FF2B5EF4-FFF2-40B4-BE49-F238E27FC236}">
                  <a16:creationId xmlns:a16="http://schemas.microsoft.com/office/drawing/2014/main" id="{51487CA9-7DF0-D8D7-B6D8-2D38A7085BCF}"/>
                </a:ext>
              </a:extLst>
            </p:cNvPr>
            <p:cNvGrpSpPr/>
            <p:nvPr/>
          </p:nvGrpSpPr>
          <p:grpSpPr>
            <a:xfrm>
              <a:off x="4516020" y="1095483"/>
              <a:ext cx="6969532" cy="4736076"/>
              <a:chOff x="4516020" y="1095483"/>
              <a:chExt cx="6969532" cy="4736076"/>
            </a:xfrm>
          </p:grpSpPr>
          <p:pic>
            <p:nvPicPr>
              <p:cNvPr id="11" name="Grafik 10">
                <a:extLst>
                  <a:ext uri="{FF2B5EF4-FFF2-40B4-BE49-F238E27FC236}">
                    <a16:creationId xmlns:a16="http://schemas.microsoft.com/office/drawing/2014/main" id="{44620E9F-8E0B-9F92-670D-E00561DA140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16020" y="1095483"/>
                <a:ext cx="6969532" cy="4736076"/>
              </a:xfrm>
              <a:prstGeom prst="rect">
                <a:avLst/>
              </a:prstGeom>
            </p:spPr>
          </p:pic>
          <p:sp>
            <p:nvSpPr>
              <p:cNvPr id="14" name="Dreieck 13">
                <a:extLst>
                  <a:ext uri="{FF2B5EF4-FFF2-40B4-BE49-F238E27FC236}">
                    <a16:creationId xmlns:a16="http://schemas.microsoft.com/office/drawing/2014/main" id="{D880810D-DEB3-6D46-1B6A-6D78145914F2}"/>
                  </a:ext>
                </a:extLst>
              </p:cNvPr>
              <p:cNvSpPr/>
              <p:nvPr/>
            </p:nvSpPr>
            <p:spPr>
              <a:xfrm rot="5400000">
                <a:off x="10030370" y="5537809"/>
                <a:ext cx="163606" cy="111839"/>
              </a:xfrm>
              <a:prstGeom prst="triangl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7" name="Gruppieren 16">
              <a:extLst>
                <a:ext uri="{FF2B5EF4-FFF2-40B4-BE49-F238E27FC236}">
                  <a16:creationId xmlns:a16="http://schemas.microsoft.com/office/drawing/2014/main" id="{D12D6EE7-2661-8E2E-32E6-73988CFAED69}"/>
                </a:ext>
              </a:extLst>
            </p:cNvPr>
            <p:cNvGrpSpPr/>
            <p:nvPr/>
          </p:nvGrpSpPr>
          <p:grpSpPr>
            <a:xfrm>
              <a:off x="9412170" y="4482144"/>
              <a:ext cx="940478" cy="1359252"/>
              <a:chOff x="9412170" y="4482144"/>
              <a:chExt cx="940478" cy="1359252"/>
            </a:xfrm>
          </p:grpSpPr>
          <p:cxnSp>
            <p:nvCxnSpPr>
              <p:cNvPr id="24" name="Gerade Verbindung mit Pfeil 23">
                <a:extLst>
                  <a:ext uri="{FF2B5EF4-FFF2-40B4-BE49-F238E27FC236}">
                    <a16:creationId xmlns:a16="http://schemas.microsoft.com/office/drawing/2014/main" id="{8B1EC988-42CF-5B5B-ADFD-901CCB95C4E1}"/>
                  </a:ext>
                </a:extLst>
              </p:cNvPr>
              <p:cNvCxnSpPr>
                <a:cxnSpLocks/>
              </p:cNvCxnSpPr>
              <p:nvPr/>
            </p:nvCxnSpPr>
            <p:spPr>
              <a:xfrm>
                <a:off x="9810588" y="4776225"/>
                <a:ext cx="190941" cy="519833"/>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39ACFD9B-48EE-A060-AE67-0F14FC64D667}"/>
                  </a:ext>
                </a:extLst>
              </p:cNvPr>
              <p:cNvSpPr/>
              <p:nvPr/>
            </p:nvSpPr>
            <p:spPr>
              <a:xfrm>
                <a:off x="9824405" y="5313153"/>
                <a:ext cx="528243" cy="528243"/>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Textfeld 39">
                <a:extLst>
                  <a:ext uri="{FF2B5EF4-FFF2-40B4-BE49-F238E27FC236}">
                    <a16:creationId xmlns:a16="http://schemas.microsoft.com/office/drawing/2014/main" id="{4A93F71F-68F8-7FB7-41CE-0CC7E36AB41F}"/>
                  </a:ext>
                </a:extLst>
              </p:cNvPr>
              <p:cNvSpPr txBox="1"/>
              <p:nvPr/>
            </p:nvSpPr>
            <p:spPr>
              <a:xfrm>
                <a:off x="9412170" y="4482144"/>
                <a:ext cx="796835" cy="369332"/>
              </a:xfrm>
              <a:prstGeom prst="rect">
                <a:avLst/>
              </a:prstGeom>
              <a:noFill/>
            </p:spPr>
            <p:txBody>
              <a:bodyPr wrap="square" rtlCol="0">
                <a:spAutoFit/>
              </a:bodyPr>
              <a:lstStyle/>
              <a:p>
                <a:r>
                  <a:rPr lang="de-DE" b="1" dirty="0">
                    <a:solidFill>
                      <a:srgbClr val="FF0000"/>
                    </a:solidFill>
                    <a:latin typeface="Bradley Hand" pitchFamily="2" charset="77"/>
                  </a:rPr>
                  <a:t>Klick</a:t>
                </a:r>
              </a:p>
            </p:txBody>
          </p:sp>
        </p:grpSp>
      </p:grpSp>
      <p:cxnSp>
        <p:nvCxnSpPr>
          <p:cNvPr id="42" name="Gerade Verbindung mit Pfeil 41">
            <a:extLst>
              <a:ext uri="{FF2B5EF4-FFF2-40B4-BE49-F238E27FC236}">
                <a16:creationId xmlns:a16="http://schemas.microsoft.com/office/drawing/2014/main" id="{E923EE84-8310-957E-494F-590CD0947E34}"/>
              </a:ext>
            </a:extLst>
          </p:cNvPr>
          <p:cNvCxnSpPr>
            <a:cxnSpLocks/>
          </p:cNvCxnSpPr>
          <p:nvPr/>
        </p:nvCxnSpPr>
        <p:spPr>
          <a:xfrm flipV="1">
            <a:off x="7213600" y="2636857"/>
            <a:ext cx="2842653" cy="1603867"/>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2" name="Oval 1">
            <a:extLst>
              <a:ext uri="{FF2B5EF4-FFF2-40B4-BE49-F238E27FC236}">
                <a16:creationId xmlns:a16="http://schemas.microsoft.com/office/drawing/2014/main" id="{33D43482-A1A7-D6C0-7FED-F15DC8A9F7F9}"/>
              </a:ext>
            </a:extLst>
          </p:cNvPr>
          <p:cNvSpPr/>
          <p:nvPr/>
        </p:nvSpPr>
        <p:spPr>
          <a:xfrm>
            <a:off x="220391" y="520145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Tree>
    <p:extLst>
      <p:ext uri="{BB962C8B-B14F-4D97-AF65-F5344CB8AC3E}">
        <p14:creationId xmlns:p14="http://schemas.microsoft.com/office/powerpoint/2010/main" val="1044104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F7622E-3B2D-113A-8902-DF31D91F2EFD}"/>
              </a:ext>
            </a:extLst>
          </p:cNvPr>
          <p:cNvSpPr>
            <a:spLocks noGrp="1"/>
          </p:cNvSpPr>
          <p:nvPr>
            <p:ph type="title"/>
          </p:nvPr>
        </p:nvSpPr>
        <p:spPr/>
        <p:txBody>
          <a:bodyPr/>
          <a:lstStyle/>
          <a:p>
            <a:r>
              <a:rPr lang="de-DE" dirty="0"/>
              <a:t>Achtung Blinklicht!</a:t>
            </a:r>
          </a:p>
        </p:txBody>
      </p:sp>
      <p:pic>
        <p:nvPicPr>
          <p:cNvPr id="13" name="Grafik 12">
            <a:extLst>
              <a:ext uri="{FF2B5EF4-FFF2-40B4-BE49-F238E27FC236}">
                <a16:creationId xmlns:a16="http://schemas.microsoft.com/office/drawing/2014/main" id="{E27ED716-5B8A-B9D7-FAD2-5B1D9881709D}"/>
              </a:ext>
            </a:extLst>
          </p:cNvPr>
          <p:cNvPicPr>
            <a:picLocks noChangeAspect="1"/>
          </p:cNvPicPr>
          <p:nvPr/>
        </p:nvPicPr>
        <p:blipFill>
          <a:blip r:embed="rId2"/>
          <a:stretch>
            <a:fillRect/>
          </a:stretch>
        </p:blipFill>
        <p:spPr>
          <a:xfrm>
            <a:off x="4177582" y="1135187"/>
            <a:ext cx="7794026" cy="4447268"/>
          </a:xfrm>
          <a:prstGeom prst="rect">
            <a:avLst/>
          </a:prstGeom>
        </p:spPr>
      </p:pic>
      <p:sp>
        <p:nvSpPr>
          <p:cNvPr id="14" name="Textfeld 13">
            <a:extLst>
              <a:ext uri="{FF2B5EF4-FFF2-40B4-BE49-F238E27FC236}">
                <a16:creationId xmlns:a16="http://schemas.microsoft.com/office/drawing/2014/main" id="{92C10A82-AF9F-DC20-8B67-C936495B2C8F}"/>
              </a:ext>
            </a:extLst>
          </p:cNvPr>
          <p:cNvSpPr txBox="1"/>
          <p:nvPr/>
        </p:nvSpPr>
        <p:spPr>
          <a:xfrm>
            <a:off x="587828" y="1148668"/>
            <a:ext cx="3436713" cy="923330"/>
          </a:xfrm>
          <a:prstGeom prst="rect">
            <a:avLst/>
          </a:prstGeom>
          <a:solidFill>
            <a:srgbClr val="FFC000"/>
          </a:solidFill>
        </p:spPr>
        <p:txBody>
          <a:bodyPr wrap="square" rtlCol="0">
            <a:spAutoFit/>
          </a:bodyPr>
          <a:lstStyle/>
          <a:p>
            <a:r>
              <a:rPr lang="de-DE" dirty="0"/>
              <a:t>Bringe die LED zum Blinken, indem du die richtigen Befehle untereinander setzt.</a:t>
            </a:r>
          </a:p>
        </p:txBody>
      </p:sp>
      <p:sp>
        <p:nvSpPr>
          <p:cNvPr id="15" name="Oval 14">
            <a:extLst>
              <a:ext uri="{FF2B5EF4-FFF2-40B4-BE49-F238E27FC236}">
                <a16:creationId xmlns:a16="http://schemas.microsoft.com/office/drawing/2014/main" id="{7DC9751B-14BB-7B33-61DD-1FC5A10A6E3B}"/>
              </a:ext>
            </a:extLst>
          </p:cNvPr>
          <p:cNvSpPr/>
          <p:nvPr/>
        </p:nvSpPr>
        <p:spPr>
          <a:xfrm>
            <a:off x="118880" y="113518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6" name="Oval 15">
            <a:extLst>
              <a:ext uri="{FF2B5EF4-FFF2-40B4-BE49-F238E27FC236}">
                <a16:creationId xmlns:a16="http://schemas.microsoft.com/office/drawing/2014/main" id="{D12DD687-58DD-66D1-6107-479401F75F9A}"/>
              </a:ext>
            </a:extLst>
          </p:cNvPr>
          <p:cNvSpPr/>
          <p:nvPr/>
        </p:nvSpPr>
        <p:spPr>
          <a:xfrm>
            <a:off x="4937761" y="4642022"/>
            <a:ext cx="2041424" cy="528243"/>
          </a:xfrm>
          <a:prstGeom prst="ellipse">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8" name="Gekrümmte Verbindung 17">
            <a:extLst>
              <a:ext uri="{FF2B5EF4-FFF2-40B4-BE49-F238E27FC236}">
                <a16:creationId xmlns:a16="http://schemas.microsoft.com/office/drawing/2014/main" id="{E01E3F45-9B7E-0F49-D4EC-695757F5A8FC}"/>
              </a:ext>
            </a:extLst>
          </p:cNvPr>
          <p:cNvCxnSpPr>
            <a:cxnSpLocks/>
          </p:cNvCxnSpPr>
          <p:nvPr/>
        </p:nvCxnSpPr>
        <p:spPr>
          <a:xfrm flipV="1">
            <a:off x="7171509" y="3004457"/>
            <a:ext cx="3239588" cy="1901686"/>
          </a:xfrm>
          <a:prstGeom prst="curvedConnector3">
            <a:avLst>
              <a:gd name="adj1" fmla="val 9879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6404AA01-547E-682F-B8EF-1EB99BD24548}"/>
              </a:ext>
            </a:extLst>
          </p:cNvPr>
          <p:cNvSpPr txBox="1"/>
          <p:nvPr/>
        </p:nvSpPr>
        <p:spPr>
          <a:xfrm>
            <a:off x="4463993" y="5963586"/>
            <a:ext cx="875561" cy="369332"/>
          </a:xfrm>
          <a:prstGeom prst="rect">
            <a:avLst/>
          </a:prstGeom>
          <a:noFill/>
          <a:ln>
            <a:solidFill>
              <a:srgbClr val="FF0000"/>
            </a:solidFill>
          </a:ln>
        </p:spPr>
        <p:txBody>
          <a:bodyPr wrap="none" rtlCol="0">
            <a:spAutoFit/>
          </a:bodyPr>
          <a:lstStyle/>
          <a:p>
            <a:r>
              <a:rPr lang="de-DE" dirty="0"/>
              <a:t>LED an </a:t>
            </a:r>
          </a:p>
        </p:txBody>
      </p:sp>
      <p:sp>
        <p:nvSpPr>
          <p:cNvPr id="23" name="Textfeld 22">
            <a:extLst>
              <a:ext uri="{FF2B5EF4-FFF2-40B4-BE49-F238E27FC236}">
                <a16:creationId xmlns:a16="http://schemas.microsoft.com/office/drawing/2014/main" id="{75466DE9-661B-561E-355D-7E88B02616A1}"/>
              </a:ext>
            </a:extLst>
          </p:cNvPr>
          <p:cNvSpPr txBox="1"/>
          <p:nvPr/>
        </p:nvSpPr>
        <p:spPr>
          <a:xfrm>
            <a:off x="10722183" y="5970509"/>
            <a:ext cx="750525" cy="369332"/>
          </a:xfrm>
          <a:prstGeom prst="rect">
            <a:avLst/>
          </a:prstGeom>
          <a:noFill/>
          <a:ln>
            <a:solidFill>
              <a:srgbClr val="FF0000"/>
            </a:solidFill>
          </a:ln>
        </p:spPr>
        <p:txBody>
          <a:bodyPr wrap="square" rtlCol="0">
            <a:spAutoFit/>
          </a:bodyPr>
          <a:lstStyle/>
          <a:p>
            <a:r>
              <a:rPr lang="de-DE" dirty="0"/>
              <a:t>?</a:t>
            </a:r>
          </a:p>
        </p:txBody>
      </p:sp>
      <p:sp>
        <p:nvSpPr>
          <p:cNvPr id="24" name="Textfeld 23">
            <a:extLst>
              <a:ext uri="{FF2B5EF4-FFF2-40B4-BE49-F238E27FC236}">
                <a16:creationId xmlns:a16="http://schemas.microsoft.com/office/drawing/2014/main" id="{8704405C-AF8A-60D9-C870-B32FD16F1E42}"/>
              </a:ext>
            </a:extLst>
          </p:cNvPr>
          <p:cNvSpPr txBox="1"/>
          <p:nvPr/>
        </p:nvSpPr>
        <p:spPr>
          <a:xfrm>
            <a:off x="6218734" y="5963586"/>
            <a:ext cx="2050561" cy="369332"/>
          </a:xfrm>
          <a:prstGeom prst="rect">
            <a:avLst/>
          </a:prstGeom>
          <a:noFill/>
          <a:ln>
            <a:solidFill>
              <a:srgbClr val="FF0000"/>
            </a:solidFill>
          </a:ln>
        </p:spPr>
        <p:txBody>
          <a:bodyPr wrap="none" rtlCol="0">
            <a:spAutoFit/>
          </a:bodyPr>
          <a:lstStyle/>
          <a:p>
            <a:r>
              <a:rPr lang="de-DE" dirty="0"/>
              <a:t>0,5 Sekunde warten</a:t>
            </a:r>
          </a:p>
        </p:txBody>
      </p:sp>
      <p:sp>
        <p:nvSpPr>
          <p:cNvPr id="25" name="Textfeld 24">
            <a:extLst>
              <a:ext uri="{FF2B5EF4-FFF2-40B4-BE49-F238E27FC236}">
                <a16:creationId xmlns:a16="http://schemas.microsoft.com/office/drawing/2014/main" id="{B0CD3341-1CBA-C386-10A4-32871E837B52}"/>
              </a:ext>
            </a:extLst>
          </p:cNvPr>
          <p:cNvSpPr txBox="1"/>
          <p:nvPr/>
        </p:nvSpPr>
        <p:spPr>
          <a:xfrm>
            <a:off x="9106163" y="5970509"/>
            <a:ext cx="750526" cy="369332"/>
          </a:xfrm>
          <a:prstGeom prst="rect">
            <a:avLst/>
          </a:prstGeom>
          <a:noFill/>
          <a:ln>
            <a:solidFill>
              <a:srgbClr val="FF0000"/>
            </a:solidFill>
          </a:ln>
        </p:spPr>
        <p:txBody>
          <a:bodyPr wrap="none" rtlCol="0">
            <a:spAutoFit/>
          </a:bodyPr>
          <a:lstStyle/>
          <a:p>
            <a:r>
              <a:rPr lang="de-DE" dirty="0"/>
              <a:t>LED ? </a:t>
            </a:r>
          </a:p>
        </p:txBody>
      </p:sp>
      <p:cxnSp>
        <p:nvCxnSpPr>
          <p:cNvPr id="26" name="Gerade Verbindung mit Pfeil 25">
            <a:extLst>
              <a:ext uri="{FF2B5EF4-FFF2-40B4-BE49-F238E27FC236}">
                <a16:creationId xmlns:a16="http://schemas.microsoft.com/office/drawing/2014/main" id="{C2FA5EEA-8182-D2EE-BE54-71F007D1C997}"/>
              </a:ext>
            </a:extLst>
          </p:cNvPr>
          <p:cNvCxnSpPr>
            <a:cxnSpLocks/>
          </p:cNvCxnSpPr>
          <p:nvPr/>
        </p:nvCxnSpPr>
        <p:spPr>
          <a:xfrm>
            <a:off x="5339554" y="6148252"/>
            <a:ext cx="865493"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1B2A31BB-9AD9-9EEA-E610-A7A05EC4A4BE}"/>
              </a:ext>
            </a:extLst>
          </p:cNvPr>
          <p:cNvCxnSpPr>
            <a:cxnSpLocks/>
            <a:stCxn id="24" idx="3"/>
            <a:endCxn id="25" idx="1"/>
          </p:cNvCxnSpPr>
          <p:nvPr/>
        </p:nvCxnSpPr>
        <p:spPr>
          <a:xfrm>
            <a:off x="8269295" y="6148252"/>
            <a:ext cx="836868" cy="6923"/>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5A9B6AF3-58B8-6C6F-B9CE-8E85B2E9DF6B}"/>
              </a:ext>
            </a:extLst>
          </p:cNvPr>
          <p:cNvCxnSpPr>
            <a:cxnSpLocks/>
          </p:cNvCxnSpPr>
          <p:nvPr/>
        </p:nvCxnSpPr>
        <p:spPr>
          <a:xfrm>
            <a:off x="9856689" y="6155175"/>
            <a:ext cx="865493"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1" name="Gewinkelte Verbindung 30">
            <a:extLst>
              <a:ext uri="{FF2B5EF4-FFF2-40B4-BE49-F238E27FC236}">
                <a16:creationId xmlns:a16="http://schemas.microsoft.com/office/drawing/2014/main" id="{92FFB018-EA12-2297-D8B3-3D52A54349A1}"/>
              </a:ext>
            </a:extLst>
          </p:cNvPr>
          <p:cNvCxnSpPr>
            <a:cxnSpLocks/>
            <a:stCxn id="23" idx="3"/>
            <a:endCxn id="22" idx="1"/>
          </p:cNvCxnSpPr>
          <p:nvPr/>
        </p:nvCxnSpPr>
        <p:spPr>
          <a:xfrm flipH="1" flipV="1">
            <a:off x="4463993" y="6148252"/>
            <a:ext cx="7008715" cy="6923"/>
          </a:xfrm>
          <a:prstGeom prst="bentConnector5">
            <a:avLst>
              <a:gd name="adj1" fmla="val -3262"/>
              <a:gd name="adj2" fmla="val 6069464"/>
              <a:gd name="adj3" fmla="val 10326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4" name="Rechteck 33">
            <a:extLst>
              <a:ext uri="{FF2B5EF4-FFF2-40B4-BE49-F238E27FC236}">
                <a16:creationId xmlns:a16="http://schemas.microsoft.com/office/drawing/2014/main" id="{E45255B7-219A-1238-DF08-67AE49A4DF13}"/>
              </a:ext>
            </a:extLst>
          </p:cNvPr>
          <p:cNvSpPr/>
          <p:nvPr/>
        </p:nvSpPr>
        <p:spPr>
          <a:xfrm>
            <a:off x="220392" y="4555378"/>
            <a:ext cx="3549597" cy="584775"/>
          </a:xfrm>
          <a:prstGeom prst="rect">
            <a:avLst/>
          </a:prstGeom>
          <a:solidFill>
            <a:srgbClr val="BED7EF"/>
          </a:solidFill>
        </p:spPr>
        <p:txBody>
          <a:bodyPr wrap="square">
            <a:spAutoFit/>
          </a:bodyPr>
          <a:lstStyle/>
          <a:p>
            <a:r>
              <a:rPr lang="de-DE" b="1" dirty="0"/>
              <a:t>Wartebefehl</a:t>
            </a:r>
            <a:endParaRPr lang="de-DE" sz="1400" b="1" dirty="0"/>
          </a:p>
          <a:p>
            <a:r>
              <a:rPr lang="de-DE" sz="1400" dirty="0"/>
              <a:t>Gibt Wartezeit in Millisekunden (</a:t>
            </a:r>
            <a:r>
              <a:rPr lang="de-DE" sz="1400" dirty="0" err="1"/>
              <a:t>ms</a:t>
            </a:r>
            <a:r>
              <a:rPr lang="de-DE" sz="1400" dirty="0"/>
              <a:t>) vor</a:t>
            </a:r>
          </a:p>
        </p:txBody>
      </p:sp>
      <p:cxnSp>
        <p:nvCxnSpPr>
          <p:cNvPr id="35" name="Gerade Verbindung mit Pfeil 34">
            <a:extLst>
              <a:ext uri="{FF2B5EF4-FFF2-40B4-BE49-F238E27FC236}">
                <a16:creationId xmlns:a16="http://schemas.microsoft.com/office/drawing/2014/main" id="{21A4EC17-D4ED-E19A-BC0D-444A1A347D64}"/>
              </a:ext>
            </a:extLst>
          </p:cNvPr>
          <p:cNvCxnSpPr>
            <a:cxnSpLocks/>
          </p:cNvCxnSpPr>
          <p:nvPr/>
        </p:nvCxnSpPr>
        <p:spPr>
          <a:xfrm>
            <a:off x="3769989" y="4878232"/>
            <a:ext cx="1167772"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37" name="Grafik 36" descr="Glühbirne Elektrisches Licht · Kostenlose Vektorgrafik auf ...">
            <a:extLst>
              <a:ext uri="{FF2B5EF4-FFF2-40B4-BE49-F238E27FC236}">
                <a16:creationId xmlns:a16="http://schemas.microsoft.com/office/drawing/2014/main" id="{B13AB81F-FD9A-3B9D-90FA-17753B5ED233}"/>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3339792" y="4213842"/>
            <a:ext cx="633993" cy="594368"/>
          </a:xfrm>
          <a:prstGeom prst="rect">
            <a:avLst/>
          </a:prstGeom>
        </p:spPr>
      </p:pic>
    </p:spTree>
    <p:extLst>
      <p:ext uri="{BB962C8B-B14F-4D97-AF65-F5344CB8AC3E}">
        <p14:creationId xmlns:p14="http://schemas.microsoft.com/office/powerpoint/2010/main" val="26620248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17170D-1DFC-3943-BBFF-E914F45B1A18}"/>
              </a:ext>
            </a:extLst>
          </p:cNvPr>
          <p:cNvSpPr>
            <a:spLocks noGrp="1"/>
          </p:cNvSpPr>
          <p:nvPr>
            <p:ph type="title"/>
          </p:nvPr>
        </p:nvSpPr>
        <p:spPr/>
        <p:txBody>
          <a:bodyPr/>
          <a:lstStyle/>
          <a:p>
            <a:r>
              <a:rPr lang="de-DE" dirty="0"/>
              <a:t>Schaltungsaufbau auf dem </a:t>
            </a:r>
            <a:r>
              <a:rPr lang="de-DE" dirty="0" err="1"/>
              <a:t>Breadboard</a:t>
            </a:r>
            <a:endParaRPr lang="de-DE" dirty="0"/>
          </a:p>
        </p:txBody>
      </p:sp>
      <p:pic>
        <p:nvPicPr>
          <p:cNvPr id="5" name="Grafik 4">
            <a:extLst>
              <a:ext uri="{FF2B5EF4-FFF2-40B4-BE49-F238E27FC236}">
                <a16:creationId xmlns:a16="http://schemas.microsoft.com/office/drawing/2014/main" id="{83E3E911-A72E-2546-B7C0-58B545B9F0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800000">
            <a:off x="240930" y="1945851"/>
            <a:ext cx="8214360" cy="2966297"/>
          </a:xfrm>
          <a:prstGeom prst="rect">
            <a:avLst/>
          </a:prstGeom>
        </p:spPr>
      </p:pic>
      <p:sp>
        <p:nvSpPr>
          <p:cNvPr id="6" name="Textfeld 5">
            <a:extLst>
              <a:ext uri="{FF2B5EF4-FFF2-40B4-BE49-F238E27FC236}">
                <a16:creationId xmlns:a16="http://schemas.microsoft.com/office/drawing/2014/main" id="{E18946C3-0134-5743-803D-388BF81CF1BE}"/>
              </a:ext>
            </a:extLst>
          </p:cNvPr>
          <p:cNvSpPr txBox="1"/>
          <p:nvPr/>
        </p:nvSpPr>
        <p:spPr>
          <a:xfrm>
            <a:off x="236220" y="875763"/>
            <a:ext cx="11784330" cy="707886"/>
          </a:xfrm>
          <a:prstGeom prst="rect">
            <a:avLst/>
          </a:prstGeom>
          <a:solidFill>
            <a:schemeClr val="accent5">
              <a:lumMod val="40000"/>
              <a:lumOff val="6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dirty="0">
                <a:cs typeface="Calibri" panose="020F0502020204030204"/>
              </a:rPr>
              <a:t>Die Kontakte in den Reihen oben und unten sind verbunden.</a:t>
            </a:r>
          </a:p>
          <a:p>
            <a:r>
              <a:rPr lang="de-DE" sz="2000" dirty="0">
                <a:cs typeface="Calibri" panose="020F0502020204030204"/>
              </a:rPr>
              <a:t>Achtung! Manche Boards haben eine Lücke in der Mitte der Reihen.</a:t>
            </a:r>
          </a:p>
        </p:txBody>
      </p:sp>
      <p:sp>
        <p:nvSpPr>
          <p:cNvPr id="7" name="Textfeld 6">
            <a:extLst>
              <a:ext uri="{FF2B5EF4-FFF2-40B4-BE49-F238E27FC236}">
                <a16:creationId xmlns:a16="http://schemas.microsoft.com/office/drawing/2014/main" id="{90F11443-A118-394F-9A94-151C977C93EB}"/>
              </a:ext>
            </a:extLst>
          </p:cNvPr>
          <p:cNvSpPr txBox="1"/>
          <p:nvPr/>
        </p:nvSpPr>
        <p:spPr>
          <a:xfrm>
            <a:off x="8509077" y="3270848"/>
            <a:ext cx="3565260" cy="1015663"/>
          </a:xfrm>
          <a:prstGeom prst="rect">
            <a:avLst/>
          </a:prstGeom>
          <a:solidFill>
            <a:schemeClr val="accent5">
              <a:lumMod val="40000"/>
              <a:lumOff val="6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dirty="0">
                <a:cs typeface="Calibri" panose="020F0502020204030204"/>
              </a:rPr>
              <a:t>Die 5 Kontakte in den Spalten oben und unten sind jeweils verbunden. </a:t>
            </a:r>
          </a:p>
        </p:txBody>
      </p:sp>
      <p:cxnSp>
        <p:nvCxnSpPr>
          <p:cNvPr id="9" name="Gerade Verbindung 8">
            <a:extLst>
              <a:ext uri="{FF2B5EF4-FFF2-40B4-BE49-F238E27FC236}">
                <a16:creationId xmlns:a16="http://schemas.microsoft.com/office/drawing/2014/main" id="{EC823EE8-A922-9743-93D0-CEA68F43998E}"/>
              </a:ext>
            </a:extLst>
          </p:cNvPr>
          <p:cNvCxnSpPr>
            <a:cxnSpLocks/>
          </p:cNvCxnSpPr>
          <p:nvPr/>
        </p:nvCxnSpPr>
        <p:spPr>
          <a:xfrm>
            <a:off x="2388870" y="1487836"/>
            <a:ext cx="641201" cy="97932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 Verbindung 10">
            <a:extLst>
              <a:ext uri="{FF2B5EF4-FFF2-40B4-BE49-F238E27FC236}">
                <a16:creationId xmlns:a16="http://schemas.microsoft.com/office/drawing/2014/main" id="{567AE259-703E-E548-A9E0-A22F7645A1FD}"/>
              </a:ext>
            </a:extLst>
          </p:cNvPr>
          <p:cNvCxnSpPr>
            <a:cxnSpLocks/>
          </p:cNvCxnSpPr>
          <p:nvPr/>
        </p:nvCxnSpPr>
        <p:spPr>
          <a:xfrm>
            <a:off x="2846070" y="1487836"/>
            <a:ext cx="560070" cy="904844"/>
          </a:xfrm>
          <a:prstGeom prst="line">
            <a:avLst/>
          </a:prstGeom>
          <a:ln w="444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Gerade Verbindung 13">
            <a:extLst>
              <a:ext uri="{FF2B5EF4-FFF2-40B4-BE49-F238E27FC236}">
                <a16:creationId xmlns:a16="http://schemas.microsoft.com/office/drawing/2014/main" id="{5BDC8A58-54A0-C244-A0B1-982ABE7D1676}"/>
              </a:ext>
            </a:extLst>
          </p:cNvPr>
          <p:cNvCxnSpPr>
            <a:cxnSpLocks/>
          </p:cNvCxnSpPr>
          <p:nvPr/>
        </p:nvCxnSpPr>
        <p:spPr>
          <a:xfrm>
            <a:off x="8248650" y="2890015"/>
            <a:ext cx="1295400" cy="380833"/>
          </a:xfrm>
          <a:prstGeom prst="line">
            <a:avLst/>
          </a:prstGeom>
          <a:ln w="444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 name="Gerade Verbindung 15">
            <a:extLst>
              <a:ext uri="{FF2B5EF4-FFF2-40B4-BE49-F238E27FC236}">
                <a16:creationId xmlns:a16="http://schemas.microsoft.com/office/drawing/2014/main" id="{5EDB6558-BC64-BA43-98ED-C3CCF91AD07E}"/>
              </a:ext>
            </a:extLst>
          </p:cNvPr>
          <p:cNvCxnSpPr>
            <a:cxnSpLocks/>
          </p:cNvCxnSpPr>
          <p:nvPr/>
        </p:nvCxnSpPr>
        <p:spPr>
          <a:xfrm flipV="1">
            <a:off x="8248650" y="3587153"/>
            <a:ext cx="206640" cy="253830"/>
          </a:xfrm>
          <a:prstGeom prst="line">
            <a:avLst/>
          </a:prstGeom>
          <a:ln w="444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 name="Gerade Verbindung 19">
            <a:extLst>
              <a:ext uri="{FF2B5EF4-FFF2-40B4-BE49-F238E27FC236}">
                <a16:creationId xmlns:a16="http://schemas.microsoft.com/office/drawing/2014/main" id="{20A653E1-0598-2F4F-9275-A30DA041ED11}"/>
              </a:ext>
            </a:extLst>
          </p:cNvPr>
          <p:cNvCxnSpPr>
            <a:cxnSpLocks/>
            <a:endCxn id="5" idx="0"/>
          </p:cNvCxnSpPr>
          <p:nvPr/>
        </p:nvCxnSpPr>
        <p:spPr>
          <a:xfrm>
            <a:off x="4348110" y="1569629"/>
            <a:ext cx="0" cy="3342519"/>
          </a:xfrm>
          <a:prstGeom prst="line">
            <a:avLst/>
          </a:prstGeom>
          <a:ln w="4445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86953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E4E8528C-FAE5-7280-1D20-C4A01FCEC5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6807" y="1826974"/>
            <a:ext cx="5637619" cy="4239673"/>
          </a:xfrm>
          <a:prstGeom prst="rect">
            <a:avLst/>
          </a:prstGeom>
        </p:spPr>
      </p:pic>
      <p:grpSp>
        <p:nvGrpSpPr>
          <p:cNvPr id="24" name="Gruppieren 23">
            <a:extLst>
              <a:ext uri="{FF2B5EF4-FFF2-40B4-BE49-F238E27FC236}">
                <a16:creationId xmlns:a16="http://schemas.microsoft.com/office/drawing/2014/main" id="{AD358DC3-022B-8985-9785-EB4AC899B22D}"/>
              </a:ext>
            </a:extLst>
          </p:cNvPr>
          <p:cNvGrpSpPr/>
          <p:nvPr/>
        </p:nvGrpSpPr>
        <p:grpSpPr>
          <a:xfrm>
            <a:off x="1727680" y="1220994"/>
            <a:ext cx="1148332" cy="3673744"/>
            <a:chOff x="928698" y="2232784"/>
            <a:chExt cx="681541" cy="2180387"/>
          </a:xfrm>
        </p:grpSpPr>
        <p:pic>
          <p:nvPicPr>
            <p:cNvPr id="4" name="Grafik 3" descr="Ein Bild, das Text, Elektronik, Screenshot enthält.&#10;&#10;Automatisch generierte Beschreibung">
              <a:extLst>
                <a:ext uri="{FF2B5EF4-FFF2-40B4-BE49-F238E27FC236}">
                  <a16:creationId xmlns:a16="http://schemas.microsoft.com/office/drawing/2014/main" id="{1E28A85A-1E2B-91FD-5657-51C22AE2FDB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28698" y="2232784"/>
              <a:ext cx="537327" cy="1094460"/>
            </a:xfrm>
            <a:prstGeom prst="rect">
              <a:avLst/>
            </a:prstGeom>
          </p:spPr>
        </p:pic>
        <p:grpSp>
          <p:nvGrpSpPr>
            <p:cNvPr id="21" name="Gruppieren 20">
              <a:extLst>
                <a:ext uri="{FF2B5EF4-FFF2-40B4-BE49-F238E27FC236}">
                  <a16:creationId xmlns:a16="http://schemas.microsoft.com/office/drawing/2014/main" id="{11D78530-DCB1-E288-B875-8908DB15C781}"/>
                </a:ext>
              </a:extLst>
            </p:cNvPr>
            <p:cNvGrpSpPr/>
            <p:nvPr/>
          </p:nvGrpSpPr>
          <p:grpSpPr>
            <a:xfrm>
              <a:off x="1012951" y="3111923"/>
              <a:ext cx="597288" cy="1301248"/>
              <a:chOff x="1012951" y="3111923"/>
              <a:chExt cx="597288" cy="1301248"/>
            </a:xfrm>
          </p:grpSpPr>
          <p:sp>
            <p:nvSpPr>
              <p:cNvPr id="10" name="Textfeld 9">
                <a:extLst>
                  <a:ext uri="{FF2B5EF4-FFF2-40B4-BE49-F238E27FC236}">
                    <a16:creationId xmlns:a16="http://schemas.microsoft.com/office/drawing/2014/main" id="{AA2F8338-59AC-E742-8602-B5E8F9E78D2B}"/>
                  </a:ext>
                </a:extLst>
              </p:cNvPr>
              <p:cNvSpPr txBox="1"/>
              <p:nvPr/>
            </p:nvSpPr>
            <p:spPr>
              <a:xfrm>
                <a:off x="1083554" y="3111923"/>
                <a:ext cx="309700" cy="584775"/>
              </a:xfrm>
              <a:prstGeom prst="rect">
                <a:avLst/>
              </a:prstGeom>
              <a:noFill/>
            </p:spPr>
            <p:txBody>
              <a:bodyPr wrap="none" rtlCol="0">
                <a:spAutoFit/>
              </a:bodyPr>
              <a:lstStyle/>
              <a:p>
                <a:r>
                  <a:rPr lang="de-DE" sz="3200" b="1" dirty="0"/>
                  <a:t>-</a:t>
                </a:r>
              </a:p>
            </p:txBody>
          </p:sp>
          <p:pic>
            <p:nvPicPr>
              <p:cNvPr id="17" name="Grafik 16" descr="Ein Bild, das Text, Elektronik, Screenshot enthält.&#10;&#10;Automatisch generierte Beschreibung">
                <a:extLst>
                  <a:ext uri="{FF2B5EF4-FFF2-40B4-BE49-F238E27FC236}">
                    <a16:creationId xmlns:a16="http://schemas.microsoft.com/office/drawing/2014/main" id="{E5C8B573-1BB5-FBD2-612D-CCA1373D626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12951" y="3734573"/>
                <a:ext cx="495917" cy="678598"/>
              </a:xfrm>
              <a:prstGeom prst="rect">
                <a:avLst/>
              </a:prstGeom>
            </p:spPr>
          </p:pic>
          <p:sp>
            <p:nvSpPr>
              <p:cNvPr id="11" name="Textfeld 10">
                <a:extLst>
                  <a:ext uri="{FF2B5EF4-FFF2-40B4-BE49-F238E27FC236}">
                    <a16:creationId xmlns:a16="http://schemas.microsoft.com/office/drawing/2014/main" id="{35775407-C68E-DF4E-9EA3-D584B3DB2270}"/>
                  </a:ext>
                </a:extLst>
              </p:cNvPr>
              <p:cNvSpPr txBox="1"/>
              <p:nvPr/>
            </p:nvSpPr>
            <p:spPr>
              <a:xfrm>
                <a:off x="1220389" y="3116947"/>
                <a:ext cx="389850" cy="584775"/>
              </a:xfrm>
              <a:prstGeom prst="rect">
                <a:avLst/>
              </a:prstGeom>
              <a:noFill/>
            </p:spPr>
            <p:txBody>
              <a:bodyPr wrap="none" rtlCol="0">
                <a:spAutoFit/>
              </a:bodyPr>
              <a:lstStyle/>
              <a:p>
                <a:r>
                  <a:rPr lang="de-DE" sz="3200" b="1" dirty="0"/>
                  <a:t>+</a:t>
                </a:r>
              </a:p>
            </p:txBody>
          </p:sp>
        </p:grpSp>
      </p:grpSp>
      <p:pic>
        <p:nvPicPr>
          <p:cNvPr id="18" name="Grafik 17">
            <a:extLst>
              <a:ext uri="{FF2B5EF4-FFF2-40B4-BE49-F238E27FC236}">
                <a16:creationId xmlns:a16="http://schemas.microsoft.com/office/drawing/2014/main" id="{58D1E437-F749-794C-BB67-E73259C89F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56216" y="1178724"/>
            <a:ext cx="3783353" cy="4604269"/>
          </a:xfrm>
          <a:prstGeom prst="rect">
            <a:avLst/>
          </a:prstGeom>
        </p:spPr>
      </p:pic>
      <p:sp>
        <p:nvSpPr>
          <p:cNvPr id="2" name="Titel 1">
            <a:extLst>
              <a:ext uri="{FF2B5EF4-FFF2-40B4-BE49-F238E27FC236}">
                <a16:creationId xmlns:a16="http://schemas.microsoft.com/office/drawing/2014/main" id="{7905DBDA-EE21-7148-B874-19FB5FFA0400}"/>
              </a:ext>
            </a:extLst>
          </p:cNvPr>
          <p:cNvSpPr>
            <a:spLocks noGrp="1"/>
          </p:cNvSpPr>
          <p:nvPr>
            <p:ph type="title"/>
          </p:nvPr>
        </p:nvSpPr>
        <p:spPr/>
        <p:txBody>
          <a:bodyPr/>
          <a:lstStyle/>
          <a:p>
            <a:r>
              <a:rPr lang="de-DE" dirty="0"/>
              <a:t>Die erste Schaltung: LED an und aus - Bauteile</a:t>
            </a:r>
          </a:p>
        </p:txBody>
      </p:sp>
      <p:pic>
        <p:nvPicPr>
          <p:cNvPr id="19" name="Grafik 18" descr="Glühbirne Elektrisches Licht · Kostenlose Vektorgrafik auf ...">
            <a:extLst>
              <a:ext uri="{FF2B5EF4-FFF2-40B4-BE49-F238E27FC236}">
                <a16:creationId xmlns:a16="http://schemas.microsoft.com/office/drawing/2014/main" id="{C9D01807-5E34-5443-9CF5-0A501CD48270}"/>
              </a:ext>
            </a:extLst>
          </p:cNvPr>
          <p:cNvPicPr>
            <a:picLocks noChangeAspect="1"/>
          </p:cNvPicPr>
          <p:nvPr/>
        </p:nvPicPr>
        <p:blipFill>
          <a:blip r:embed="rId7" cstate="email">
            <a:extLst>
              <a:ext uri="{28A0092B-C50C-407E-A947-70E740481C1C}">
                <a14:useLocalDpi xmlns:a14="http://schemas.microsoft.com/office/drawing/2010/main"/>
              </a:ext>
              <a:ext uri="{837473B0-CC2E-450A-ABE3-18F120FF3D39}">
                <a1611:picAttrSrcUrl xmlns:a1611="http://schemas.microsoft.com/office/drawing/2016/11/main" r:id="rId8"/>
              </a:ext>
            </a:extLst>
          </a:blip>
          <a:stretch>
            <a:fillRect/>
          </a:stretch>
        </p:blipFill>
        <p:spPr>
          <a:xfrm>
            <a:off x="303118" y="993206"/>
            <a:ext cx="945156" cy="886083"/>
          </a:xfrm>
          <a:prstGeom prst="rect">
            <a:avLst/>
          </a:prstGeom>
        </p:spPr>
      </p:pic>
      <p:sp>
        <p:nvSpPr>
          <p:cNvPr id="8" name="Textfeld 7">
            <a:extLst>
              <a:ext uri="{FF2B5EF4-FFF2-40B4-BE49-F238E27FC236}">
                <a16:creationId xmlns:a16="http://schemas.microsoft.com/office/drawing/2014/main" id="{F24EE46B-B2D5-2145-BB85-E239F0604B97}"/>
              </a:ext>
            </a:extLst>
          </p:cNvPr>
          <p:cNvSpPr txBox="1"/>
          <p:nvPr/>
        </p:nvSpPr>
        <p:spPr>
          <a:xfrm>
            <a:off x="1270329" y="2541858"/>
            <a:ext cx="537327" cy="369332"/>
          </a:xfrm>
          <a:prstGeom prst="rect">
            <a:avLst/>
          </a:prstGeom>
          <a:solidFill>
            <a:schemeClr val="accent5">
              <a:lumMod val="40000"/>
              <a:lumOff val="60000"/>
            </a:schemeClr>
          </a:solidFill>
        </p:spPr>
        <p:txBody>
          <a:bodyPr wrap="square" rtlCol="0">
            <a:spAutoFit/>
          </a:bodyPr>
          <a:lstStyle/>
          <a:p>
            <a:r>
              <a:rPr lang="de-DE" dirty="0"/>
              <a:t>LED</a:t>
            </a:r>
          </a:p>
        </p:txBody>
      </p:sp>
      <p:sp>
        <p:nvSpPr>
          <p:cNvPr id="9" name="Textfeld 8">
            <a:extLst>
              <a:ext uri="{FF2B5EF4-FFF2-40B4-BE49-F238E27FC236}">
                <a16:creationId xmlns:a16="http://schemas.microsoft.com/office/drawing/2014/main" id="{A085BE86-17E6-A44A-ADD5-ABC4E3D17170}"/>
              </a:ext>
            </a:extLst>
          </p:cNvPr>
          <p:cNvSpPr txBox="1"/>
          <p:nvPr/>
        </p:nvSpPr>
        <p:spPr>
          <a:xfrm>
            <a:off x="554724" y="3932904"/>
            <a:ext cx="1271758" cy="369332"/>
          </a:xfrm>
          <a:prstGeom prst="rect">
            <a:avLst/>
          </a:prstGeom>
          <a:solidFill>
            <a:schemeClr val="accent5">
              <a:lumMod val="40000"/>
              <a:lumOff val="60000"/>
            </a:schemeClr>
          </a:solidFill>
        </p:spPr>
        <p:txBody>
          <a:bodyPr wrap="none" rtlCol="0">
            <a:spAutoFit/>
          </a:bodyPr>
          <a:lstStyle/>
          <a:p>
            <a:r>
              <a:rPr lang="de-DE" dirty="0"/>
              <a:t>Widerstand</a:t>
            </a:r>
          </a:p>
        </p:txBody>
      </p:sp>
      <p:sp>
        <p:nvSpPr>
          <p:cNvPr id="12" name="Textfeld 11">
            <a:extLst>
              <a:ext uri="{FF2B5EF4-FFF2-40B4-BE49-F238E27FC236}">
                <a16:creationId xmlns:a16="http://schemas.microsoft.com/office/drawing/2014/main" id="{8E04FD57-4846-8E4E-B25F-6698E5DB867B}"/>
              </a:ext>
            </a:extLst>
          </p:cNvPr>
          <p:cNvSpPr txBox="1"/>
          <p:nvPr/>
        </p:nvSpPr>
        <p:spPr>
          <a:xfrm>
            <a:off x="239431" y="2911190"/>
            <a:ext cx="1585846" cy="830997"/>
          </a:xfrm>
          <a:prstGeom prst="rect">
            <a:avLst/>
          </a:prstGeom>
          <a:solidFill>
            <a:schemeClr val="accent5">
              <a:lumMod val="40000"/>
              <a:lumOff val="60000"/>
            </a:schemeClr>
          </a:solidFill>
        </p:spPr>
        <p:txBody>
          <a:bodyPr wrap="square" rtlCol="0">
            <a:spAutoFit/>
          </a:bodyPr>
          <a:lstStyle/>
          <a:p>
            <a:r>
              <a:rPr lang="de-DE" sz="1600" dirty="0"/>
              <a:t>Längeres, abgewinkeltes</a:t>
            </a:r>
          </a:p>
          <a:p>
            <a:r>
              <a:rPr lang="de-DE" sz="1600" dirty="0"/>
              <a:t>Beinchen ist Plus</a:t>
            </a:r>
          </a:p>
        </p:txBody>
      </p:sp>
      <p:sp>
        <p:nvSpPr>
          <p:cNvPr id="25" name="Textfeld 24">
            <a:extLst>
              <a:ext uri="{FF2B5EF4-FFF2-40B4-BE49-F238E27FC236}">
                <a16:creationId xmlns:a16="http://schemas.microsoft.com/office/drawing/2014/main" id="{B88323C6-5895-125E-153E-8331B8851E27}"/>
              </a:ext>
            </a:extLst>
          </p:cNvPr>
          <p:cNvSpPr txBox="1"/>
          <p:nvPr/>
        </p:nvSpPr>
        <p:spPr>
          <a:xfrm>
            <a:off x="7934309" y="1049843"/>
            <a:ext cx="1806039" cy="338554"/>
          </a:xfrm>
          <a:prstGeom prst="rect">
            <a:avLst/>
          </a:prstGeom>
          <a:solidFill>
            <a:schemeClr val="accent5">
              <a:lumMod val="40000"/>
              <a:lumOff val="60000"/>
            </a:schemeClr>
          </a:solidFill>
        </p:spPr>
        <p:txBody>
          <a:bodyPr wrap="square" rtlCol="0">
            <a:spAutoFit/>
          </a:bodyPr>
          <a:lstStyle/>
          <a:p>
            <a:r>
              <a:rPr lang="de-DE" sz="1600" dirty="0"/>
              <a:t>Längeres Beinchen!</a:t>
            </a:r>
          </a:p>
        </p:txBody>
      </p:sp>
      <p:cxnSp>
        <p:nvCxnSpPr>
          <p:cNvPr id="26" name="Gerade Verbindung 25">
            <a:extLst>
              <a:ext uri="{FF2B5EF4-FFF2-40B4-BE49-F238E27FC236}">
                <a16:creationId xmlns:a16="http://schemas.microsoft.com/office/drawing/2014/main" id="{7792D235-1B52-F7E6-9F1B-D7D953F26272}"/>
              </a:ext>
            </a:extLst>
          </p:cNvPr>
          <p:cNvCxnSpPr>
            <a:cxnSpLocks/>
          </p:cNvCxnSpPr>
          <p:nvPr/>
        </p:nvCxnSpPr>
        <p:spPr>
          <a:xfrm flipH="1">
            <a:off x="7508759" y="1436247"/>
            <a:ext cx="954447" cy="1393721"/>
          </a:xfrm>
          <a:prstGeom prst="line">
            <a:avLst/>
          </a:prstGeom>
          <a:ln w="476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57486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4524BB82-4057-8FAE-A593-2416D8FADA3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1310" y="1089567"/>
            <a:ext cx="6628251" cy="4984661"/>
          </a:xfrm>
          <a:prstGeom prst="rect">
            <a:avLst/>
          </a:prstGeom>
        </p:spPr>
      </p:pic>
      <p:sp>
        <p:nvSpPr>
          <p:cNvPr id="2" name="Titel 1">
            <a:extLst>
              <a:ext uri="{FF2B5EF4-FFF2-40B4-BE49-F238E27FC236}">
                <a16:creationId xmlns:a16="http://schemas.microsoft.com/office/drawing/2014/main" id="{7905DBDA-EE21-7148-B874-19FB5FFA0400}"/>
              </a:ext>
            </a:extLst>
          </p:cNvPr>
          <p:cNvSpPr>
            <a:spLocks noGrp="1"/>
          </p:cNvSpPr>
          <p:nvPr>
            <p:ph type="title"/>
          </p:nvPr>
        </p:nvSpPr>
        <p:spPr/>
        <p:txBody>
          <a:bodyPr/>
          <a:lstStyle/>
          <a:p>
            <a:r>
              <a:rPr lang="de-DE" dirty="0"/>
              <a:t>Die erste Schaltung: LED an und aus</a:t>
            </a:r>
          </a:p>
        </p:txBody>
      </p:sp>
      <p:sp>
        <p:nvSpPr>
          <p:cNvPr id="10" name="Textfeld 9">
            <a:extLst>
              <a:ext uri="{FF2B5EF4-FFF2-40B4-BE49-F238E27FC236}">
                <a16:creationId xmlns:a16="http://schemas.microsoft.com/office/drawing/2014/main" id="{77A794EA-DF8E-1E44-8962-5B6FA03054B9}"/>
              </a:ext>
            </a:extLst>
          </p:cNvPr>
          <p:cNvSpPr txBox="1"/>
          <p:nvPr/>
        </p:nvSpPr>
        <p:spPr>
          <a:xfrm>
            <a:off x="785345" y="1089568"/>
            <a:ext cx="4262681" cy="646331"/>
          </a:xfrm>
          <a:prstGeom prst="rect">
            <a:avLst/>
          </a:prstGeom>
          <a:solidFill>
            <a:srgbClr val="FFC000"/>
          </a:solidFill>
        </p:spPr>
        <p:txBody>
          <a:bodyPr wrap="square" rtlCol="0">
            <a:spAutoFit/>
          </a:bodyPr>
          <a:lstStyle/>
          <a:p>
            <a:r>
              <a:rPr lang="de-DE" dirty="0"/>
              <a:t>Erstelle die Schaltung auf dem </a:t>
            </a:r>
            <a:r>
              <a:rPr lang="de-DE" dirty="0" err="1"/>
              <a:t>Breadboard</a:t>
            </a:r>
            <a:r>
              <a:rPr lang="de-DE" dirty="0"/>
              <a:t>.</a:t>
            </a:r>
          </a:p>
          <a:p>
            <a:r>
              <a:rPr lang="de-DE" dirty="0"/>
              <a:t>Verbinde Port 13 mit dem LED-Eingang.</a:t>
            </a:r>
          </a:p>
        </p:txBody>
      </p:sp>
      <p:sp>
        <p:nvSpPr>
          <p:cNvPr id="15" name="Oval 14">
            <a:extLst>
              <a:ext uri="{FF2B5EF4-FFF2-40B4-BE49-F238E27FC236}">
                <a16:creationId xmlns:a16="http://schemas.microsoft.com/office/drawing/2014/main" id="{E8B28324-ADF5-384E-812C-3763F4B529AD}"/>
              </a:ext>
            </a:extLst>
          </p:cNvPr>
          <p:cNvSpPr/>
          <p:nvPr/>
        </p:nvSpPr>
        <p:spPr>
          <a:xfrm>
            <a:off x="312036" y="1089568"/>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20" name="Textfeld 19">
            <a:extLst>
              <a:ext uri="{FF2B5EF4-FFF2-40B4-BE49-F238E27FC236}">
                <a16:creationId xmlns:a16="http://schemas.microsoft.com/office/drawing/2014/main" id="{071A2BFD-EAEB-4A4B-A281-BF1D451339E3}"/>
              </a:ext>
            </a:extLst>
          </p:cNvPr>
          <p:cNvSpPr txBox="1"/>
          <p:nvPr/>
        </p:nvSpPr>
        <p:spPr>
          <a:xfrm>
            <a:off x="785345" y="1860214"/>
            <a:ext cx="4262681" cy="646331"/>
          </a:xfrm>
          <a:prstGeom prst="rect">
            <a:avLst/>
          </a:prstGeom>
          <a:solidFill>
            <a:srgbClr val="FFC000"/>
          </a:solidFill>
        </p:spPr>
        <p:txBody>
          <a:bodyPr wrap="square" rtlCol="0">
            <a:spAutoFit/>
          </a:bodyPr>
          <a:lstStyle/>
          <a:p>
            <a:r>
              <a:rPr lang="de-DE" dirty="0"/>
              <a:t>Führe dein bisheriges Blinklichtprogramm aus.</a:t>
            </a:r>
          </a:p>
        </p:txBody>
      </p:sp>
      <p:sp>
        <p:nvSpPr>
          <p:cNvPr id="21" name="Oval 20">
            <a:extLst>
              <a:ext uri="{FF2B5EF4-FFF2-40B4-BE49-F238E27FC236}">
                <a16:creationId xmlns:a16="http://schemas.microsoft.com/office/drawing/2014/main" id="{22E47F97-81AD-EE4F-8696-C4ADBA614047}"/>
              </a:ext>
            </a:extLst>
          </p:cNvPr>
          <p:cNvSpPr/>
          <p:nvPr/>
        </p:nvSpPr>
        <p:spPr>
          <a:xfrm>
            <a:off x="342439" y="186316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5" name="Textfeld 4">
            <a:extLst>
              <a:ext uri="{FF2B5EF4-FFF2-40B4-BE49-F238E27FC236}">
                <a16:creationId xmlns:a16="http://schemas.microsoft.com/office/drawing/2014/main" id="{238916FA-45B0-7912-AACA-65AD55C86E42}"/>
              </a:ext>
            </a:extLst>
          </p:cNvPr>
          <p:cNvSpPr txBox="1"/>
          <p:nvPr/>
        </p:nvSpPr>
        <p:spPr>
          <a:xfrm>
            <a:off x="785345" y="3681503"/>
            <a:ext cx="2589200" cy="584775"/>
          </a:xfrm>
          <a:prstGeom prst="rect">
            <a:avLst/>
          </a:prstGeom>
          <a:solidFill>
            <a:schemeClr val="accent5">
              <a:lumMod val="40000"/>
              <a:lumOff val="60000"/>
            </a:schemeClr>
          </a:solidFill>
        </p:spPr>
        <p:txBody>
          <a:bodyPr wrap="square" rtlCol="0">
            <a:spAutoFit/>
          </a:bodyPr>
          <a:lstStyle/>
          <a:p>
            <a:r>
              <a:rPr lang="de-DE" sz="1600" b="1" dirty="0"/>
              <a:t>„Port intern“ </a:t>
            </a:r>
            <a:r>
              <a:rPr lang="de-DE" sz="1600" dirty="0"/>
              <a:t>ist direkt mit </a:t>
            </a:r>
            <a:r>
              <a:rPr lang="de-DE" sz="1600" b="1" dirty="0"/>
              <a:t>PIN 13 </a:t>
            </a:r>
            <a:r>
              <a:rPr lang="de-DE" sz="1600" dirty="0"/>
              <a:t>gekoppelt!</a:t>
            </a:r>
          </a:p>
        </p:txBody>
      </p:sp>
      <p:pic>
        <p:nvPicPr>
          <p:cNvPr id="23" name="Grafik 22" descr="Glühbirne Elektrisches Licht · Kostenlose Vektorgrafik auf ...">
            <a:extLst>
              <a:ext uri="{FF2B5EF4-FFF2-40B4-BE49-F238E27FC236}">
                <a16:creationId xmlns:a16="http://schemas.microsoft.com/office/drawing/2014/main" id="{8BF8DDD8-3D2B-D845-9ECE-5AD47E13049B}"/>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342439" y="3311477"/>
            <a:ext cx="633993" cy="594368"/>
          </a:xfrm>
          <a:prstGeom prst="rect">
            <a:avLst/>
          </a:prstGeom>
        </p:spPr>
      </p:pic>
    </p:spTree>
    <p:extLst>
      <p:ext uri="{BB962C8B-B14F-4D97-AF65-F5344CB8AC3E}">
        <p14:creationId xmlns:p14="http://schemas.microsoft.com/office/powerpoint/2010/main" val="26529602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05DBDA-EE21-7148-B874-19FB5FFA0400}"/>
              </a:ext>
            </a:extLst>
          </p:cNvPr>
          <p:cNvSpPr>
            <a:spLocks noGrp="1"/>
          </p:cNvSpPr>
          <p:nvPr>
            <p:ph type="title"/>
          </p:nvPr>
        </p:nvSpPr>
        <p:spPr/>
        <p:txBody>
          <a:bodyPr/>
          <a:lstStyle/>
          <a:p>
            <a:r>
              <a:rPr lang="de-DE" dirty="0"/>
              <a:t>Weiter geht´s: 2 LED an und aus</a:t>
            </a:r>
          </a:p>
        </p:txBody>
      </p:sp>
      <p:sp>
        <p:nvSpPr>
          <p:cNvPr id="10" name="Textfeld 9">
            <a:extLst>
              <a:ext uri="{FF2B5EF4-FFF2-40B4-BE49-F238E27FC236}">
                <a16:creationId xmlns:a16="http://schemas.microsoft.com/office/drawing/2014/main" id="{77A794EA-DF8E-1E44-8962-5B6FA03054B9}"/>
              </a:ext>
            </a:extLst>
          </p:cNvPr>
          <p:cNvSpPr txBox="1"/>
          <p:nvPr/>
        </p:nvSpPr>
        <p:spPr>
          <a:xfrm>
            <a:off x="866536" y="936953"/>
            <a:ext cx="4262681" cy="646331"/>
          </a:xfrm>
          <a:prstGeom prst="rect">
            <a:avLst/>
          </a:prstGeom>
          <a:solidFill>
            <a:srgbClr val="FFC000"/>
          </a:solidFill>
        </p:spPr>
        <p:txBody>
          <a:bodyPr wrap="square" rtlCol="0">
            <a:spAutoFit/>
          </a:bodyPr>
          <a:lstStyle/>
          <a:p>
            <a:r>
              <a:rPr lang="de-DE" dirty="0"/>
              <a:t>Erweitere die Schaltung um eine grüne LED, die an PIN 9 angeschlossen wird.</a:t>
            </a:r>
          </a:p>
        </p:txBody>
      </p:sp>
      <p:sp>
        <p:nvSpPr>
          <p:cNvPr id="15" name="Oval 14">
            <a:extLst>
              <a:ext uri="{FF2B5EF4-FFF2-40B4-BE49-F238E27FC236}">
                <a16:creationId xmlns:a16="http://schemas.microsoft.com/office/drawing/2014/main" id="{E8B28324-ADF5-384E-812C-3763F4B529AD}"/>
              </a:ext>
            </a:extLst>
          </p:cNvPr>
          <p:cNvSpPr/>
          <p:nvPr/>
        </p:nvSpPr>
        <p:spPr>
          <a:xfrm>
            <a:off x="393227" y="93695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20" name="Textfeld 19">
            <a:extLst>
              <a:ext uri="{FF2B5EF4-FFF2-40B4-BE49-F238E27FC236}">
                <a16:creationId xmlns:a16="http://schemas.microsoft.com/office/drawing/2014/main" id="{071A2BFD-EAEB-4A4B-A281-BF1D451339E3}"/>
              </a:ext>
            </a:extLst>
          </p:cNvPr>
          <p:cNvSpPr txBox="1"/>
          <p:nvPr/>
        </p:nvSpPr>
        <p:spPr>
          <a:xfrm>
            <a:off x="866536" y="1741878"/>
            <a:ext cx="4262681" cy="646331"/>
          </a:xfrm>
          <a:prstGeom prst="rect">
            <a:avLst/>
          </a:prstGeom>
          <a:solidFill>
            <a:srgbClr val="FFC000"/>
          </a:solidFill>
        </p:spPr>
        <p:txBody>
          <a:bodyPr wrap="square" rtlCol="0">
            <a:spAutoFit/>
          </a:bodyPr>
          <a:lstStyle/>
          <a:p>
            <a:r>
              <a:rPr lang="de-DE" dirty="0"/>
              <a:t>Ergänze dein bisheriges Blinklichtprogramm so, dass beide LEDs gleichzeitig blinken</a:t>
            </a:r>
          </a:p>
        </p:txBody>
      </p:sp>
      <p:sp>
        <p:nvSpPr>
          <p:cNvPr id="21" name="Oval 20">
            <a:extLst>
              <a:ext uri="{FF2B5EF4-FFF2-40B4-BE49-F238E27FC236}">
                <a16:creationId xmlns:a16="http://schemas.microsoft.com/office/drawing/2014/main" id="{22E47F97-81AD-EE4F-8696-C4ADBA614047}"/>
              </a:ext>
            </a:extLst>
          </p:cNvPr>
          <p:cNvSpPr/>
          <p:nvPr/>
        </p:nvSpPr>
        <p:spPr>
          <a:xfrm>
            <a:off x="423630" y="174483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5" name="Textfeld 4">
            <a:extLst>
              <a:ext uri="{FF2B5EF4-FFF2-40B4-BE49-F238E27FC236}">
                <a16:creationId xmlns:a16="http://schemas.microsoft.com/office/drawing/2014/main" id="{7BE00B1A-7A81-499D-757E-A64E6618B1B3}"/>
              </a:ext>
            </a:extLst>
          </p:cNvPr>
          <p:cNvSpPr txBox="1"/>
          <p:nvPr/>
        </p:nvSpPr>
        <p:spPr>
          <a:xfrm>
            <a:off x="866536" y="2546803"/>
            <a:ext cx="4262681" cy="646331"/>
          </a:xfrm>
          <a:prstGeom prst="rect">
            <a:avLst/>
          </a:prstGeom>
          <a:solidFill>
            <a:srgbClr val="FFC000"/>
          </a:solidFill>
        </p:spPr>
        <p:txBody>
          <a:bodyPr wrap="square" rtlCol="0">
            <a:spAutoFit/>
          </a:bodyPr>
          <a:lstStyle/>
          <a:p>
            <a:r>
              <a:rPr lang="de-DE" dirty="0"/>
              <a:t>Schaffst du es , dass sie im Wechsel blinken?</a:t>
            </a:r>
          </a:p>
        </p:txBody>
      </p:sp>
      <p:sp>
        <p:nvSpPr>
          <p:cNvPr id="6" name="Oval 5">
            <a:extLst>
              <a:ext uri="{FF2B5EF4-FFF2-40B4-BE49-F238E27FC236}">
                <a16:creationId xmlns:a16="http://schemas.microsoft.com/office/drawing/2014/main" id="{867DC9DE-7C12-5E7C-5247-0214CDE061B4}"/>
              </a:ext>
            </a:extLst>
          </p:cNvPr>
          <p:cNvSpPr/>
          <p:nvPr/>
        </p:nvSpPr>
        <p:spPr>
          <a:xfrm>
            <a:off x="423630" y="2549758"/>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8" name="Textfeld 7">
            <a:extLst>
              <a:ext uri="{FF2B5EF4-FFF2-40B4-BE49-F238E27FC236}">
                <a16:creationId xmlns:a16="http://schemas.microsoft.com/office/drawing/2014/main" id="{3EFD2DB4-811C-2B28-DD27-5051905CB73D}"/>
              </a:ext>
            </a:extLst>
          </p:cNvPr>
          <p:cNvSpPr txBox="1"/>
          <p:nvPr/>
        </p:nvSpPr>
        <p:spPr>
          <a:xfrm>
            <a:off x="866536" y="3351728"/>
            <a:ext cx="4262681" cy="338554"/>
          </a:xfrm>
          <a:prstGeom prst="rect">
            <a:avLst/>
          </a:prstGeom>
          <a:solidFill>
            <a:schemeClr val="accent5">
              <a:lumMod val="40000"/>
              <a:lumOff val="60000"/>
            </a:schemeClr>
          </a:solidFill>
        </p:spPr>
        <p:txBody>
          <a:bodyPr wrap="square" rtlCol="0">
            <a:spAutoFit/>
          </a:bodyPr>
          <a:lstStyle/>
          <a:p>
            <a:r>
              <a:rPr lang="de-DE" sz="1600" b="1" dirty="0"/>
              <a:t>Roboterkonfiguration</a:t>
            </a:r>
            <a:endParaRPr lang="de-DE" sz="1600" dirty="0"/>
          </a:p>
        </p:txBody>
      </p:sp>
      <p:pic>
        <p:nvPicPr>
          <p:cNvPr id="18" name="Grafik 17">
            <a:extLst>
              <a:ext uri="{FF2B5EF4-FFF2-40B4-BE49-F238E27FC236}">
                <a16:creationId xmlns:a16="http://schemas.microsoft.com/office/drawing/2014/main" id="{80B04AFC-7E33-9AEB-1E3C-865776F4F7F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rot="16200000">
            <a:off x="7425803" y="-602343"/>
            <a:ext cx="4044184" cy="7189661"/>
          </a:xfrm>
          <a:prstGeom prst="rect">
            <a:avLst/>
          </a:prstGeom>
        </p:spPr>
      </p:pic>
      <p:grpSp>
        <p:nvGrpSpPr>
          <p:cNvPr id="3" name="Gruppieren 2">
            <a:extLst>
              <a:ext uri="{FF2B5EF4-FFF2-40B4-BE49-F238E27FC236}">
                <a16:creationId xmlns:a16="http://schemas.microsoft.com/office/drawing/2014/main" id="{C1F7C543-0520-C819-2356-A656F2779E70}"/>
              </a:ext>
            </a:extLst>
          </p:cNvPr>
          <p:cNvGrpSpPr/>
          <p:nvPr/>
        </p:nvGrpSpPr>
        <p:grpSpPr>
          <a:xfrm>
            <a:off x="154236" y="3903961"/>
            <a:ext cx="5627899" cy="2630080"/>
            <a:chOff x="154236" y="3848876"/>
            <a:chExt cx="5627899" cy="2630080"/>
          </a:xfrm>
        </p:grpSpPr>
        <p:pic>
          <p:nvPicPr>
            <p:cNvPr id="7" name="Grafik 6">
              <a:extLst>
                <a:ext uri="{FF2B5EF4-FFF2-40B4-BE49-F238E27FC236}">
                  <a16:creationId xmlns:a16="http://schemas.microsoft.com/office/drawing/2014/main" id="{F666C5E6-A9C3-6EA1-7267-3B17DA0D6C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4236" y="3985803"/>
              <a:ext cx="1751817" cy="2247742"/>
            </a:xfrm>
            <a:prstGeom prst="rect">
              <a:avLst/>
            </a:prstGeom>
          </p:spPr>
        </p:pic>
        <p:pic>
          <p:nvPicPr>
            <p:cNvPr id="4" name="Grafik 3">
              <a:extLst>
                <a:ext uri="{FF2B5EF4-FFF2-40B4-BE49-F238E27FC236}">
                  <a16:creationId xmlns:a16="http://schemas.microsoft.com/office/drawing/2014/main" id="{0CB569BB-C7C3-3B5B-7883-23F6A2FA8A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786930" y="3848876"/>
              <a:ext cx="3995205" cy="2630080"/>
            </a:xfrm>
            <a:prstGeom prst="rect">
              <a:avLst/>
            </a:prstGeom>
          </p:spPr>
        </p:pic>
      </p:grpSp>
    </p:spTree>
    <p:extLst>
      <p:ext uri="{BB962C8B-B14F-4D97-AF65-F5344CB8AC3E}">
        <p14:creationId xmlns:p14="http://schemas.microsoft.com/office/powerpoint/2010/main" val="895964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F99FBEC5-6B56-2744-ABFD-A0585A7310E0}"/>
              </a:ext>
            </a:extLst>
          </p:cNvPr>
          <p:cNvSpPr>
            <a:spLocks noGrp="1"/>
          </p:cNvSpPr>
          <p:nvPr>
            <p:ph type="title"/>
          </p:nvPr>
        </p:nvSpPr>
        <p:spPr/>
        <p:txBody>
          <a:bodyPr/>
          <a:lstStyle/>
          <a:p>
            <a:r>
              <a:rPr lang="de-DE" sz="2800"/>
              <a:t>Präziser Antrieb mit Schrittmotor</a:t>
            </a:r>
            <a:endParaRPr lang="de-DE" sz="2800" dirty="0"/>
          </a:p>
        </p:txBody>
      </p:sp>
      <p:sp>
        <p:nvSpPr>
          <p:cNvPr id="8" name="Quelle: http://frankshospitalworkshop.com/equipment/documents/infusion_pumps/service_manuals/B.Braun_Perfusor_fm_(MFC)_-_Service_Anleitung.pdf">
            <a:extLst>
              <a:ext uri="{FF2B5EF4-FFF2-40B4-BE49-F238E27FC236}">
                <a16:creationId xmlns:a16="http://schemas.microsoft.com/office/drawing/2014/main" id="{54855826-3DC4-5E44-84EC-6F5D43FCA852}"/>
              </a:ext>
            </a:extLst>
          </p:cNvPr>
          <p:cNvSpPr/>
          <p:nvPr/>
        </p:nvSpPr>
        <p:spPr>
          <a:xfrm>
            <a:off x="-196298" y="6224193"/>
            <a:ext cx="7617023" cy="202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p>
            <a:pPr algn="r">
              <a:defRPr sz="1200"/>
            </a:pPr>
            <a:r>
              <a:rPr sz="844" dirty="0"/>
              <a:t>Quelle: </a:t>
            </a:r>
            <a:r>
              <a:rPr sz="844" u="sng" dirty="0">
                <a:hlinkClick r:id="rId2"/>
              </a:rPr>
              <a:t>http://frankshospitalworkshop.com/equipment/documents/infusion_pumps/service_manuals/B.Braun_Perfusor_fm_(MFC)_-_Service_Anleitung.pdf</a:t>
            </a:r>
          </a:p>
        </p:txBody>
      </p:sp>
      <p:pic>
        <p:nvPicPr>
          <p:cNvPr id="2" name="Grafik 1">
            <a:extLst>
              <a:ext uri="{FF2B5EF4-FFF2-40B4-BE49-F238E27FC236}">
                <a16:creationId xmlns:a16="http://schemas.microsoft.com/office/drawing/2014/main" id="{BDC6F4B4-A198-3C4A-9159-FED77ACE2C2C}"/>
              </a:ext>
            </a:extLst>
          </p:cNvPr>
          <p:cNvPicPr>
            <a:picLocks noChangeAspect="1"/>
          </p:cNvPicPr>
          <p:nvPr/>
        </p:nvPicPr>
        <p:blipFill>
          <a:blip r:embed="rId3"/>
          <a:stretch>
            <a:fillRect/>
          </a:stretch>
        </p:blipFill>
        <p:spPr>
          <a:xfrm>
            <a:off x="7420725" y="1941328"/>
            <a:ext cx="4224386" cy="4039106"/>
          </a:xfrm>
          <a:prstGeom prst="rect">
            <a:avLst/>
          </a:prstGeom>
        </p:spPr>
      </p:pic>
      <p:pic>
        <p:nvPicPr>
          <p:cNvPr id="4" name="Grafik 3">
            <a:extLst>
              <a:ext uri="{FF2B5EF4-FFF2-40B4-BE49-F238E27FC236}">
                <a16:creationId xmlns:a16="http://schemas.microsoft.com/office/drawing/2014/main" id="{8409E710-00E2-188D-63DD-17B64295FC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4343" y="970010"/>
            <a:ext cx="6390138" cy="4917979"/>
          </a:xfrm>
          <a:prstGeom prst="rect">
            <a:avLst/>
          </a:prstGeom>
        </p:spPr>
      </p:pic>
    </p:spTree>
    <p:extLst>
      <p:ext uri="{BB962C8B-B14F-4D97-AF65-F5344CB8AC3E}">
        <p14:creationId xmlns:p14="http://schemas.microsoft.com/office/powerpoint/2010/main" val="1641880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05DBDA-EE21-7148-B874-19FB5FFA0400}"/>
              </a:ext>
            </a:extLst>
          </p:cNvPr>
          <p:cNvSpPr>
            <a:spLocks noGrp="1"/>
          </p:cNvSpPr>
          <p:nvPr>
            <p:ph type="title"/>
          </p:nvPr>
        </p:nvSpPr>
        <p:spPr/>
        <p:txBody>
          <a:bodyPr/>
          <a:lstStyle/>
          <a:p>
            <a:r>
              <a:rPr lang="de-DE" dirty="0"/>
              <a:t>Blinklicht: LED an und aus (Lösung)</a:t>
            </a:r>
          </a:p>
        </p:txBody>
      </p:sp>
      <p:sp>
        <p:nvSpPr>
          <p:cNvPr id="10" name="Textfeld 9">
            <a:extLst>
              <a:ext uri="{FF2B5EF4-FFF2-40B4-BE49-F238E27FC236}">
                <a16:creationId xmlns:a16="http://schemas.microsoft.com/office/drawing/2014/main" id="{77A794EA-DF8E-1E44-8962-5B6FA03054B9}"/>
              </a:ext>
            </a:extLst>
          </p:cNvPr>
          <p:cNvSpPr txBox="1"/>
          <p:nvPr/>
        </p:nvSpPr>
        <p:spPr>
          <a:xfrm>
            <a:off x="866536" y="1124242"/>
            <a:ext cx="4262681" cy="646331"/>
          </a:xfrm>
          <a:prstGeom prst="rect">
            <a:avLst/>
          </a:prstGeom>
          <a:solidFill>
            <a:srgbClr val="FFC000"/>
          </a:solidFill>
        </p:spPr>
        <p:txBody>
          <a:bodyPr wrap="square" rtlCol="0">
            <a:spAutoFit/>
          </a:bodyPr>
          <a:lstStyle/>
          <a:p>
            <a:r>
              <a:rPr lang="de-DE" dirty="0"/>
              <a:t>Erweitere die Schaltung um eine grüne LED, die an PIN 9 angeschlossen wird.</a:t>
            </a:r>
          </a:p>
        </p:txBody>
      </p:sp>
      <p:sp>
        <p:nvSpPr>
          <p:cNvPr id="15" name="Oval 14">
            <a:extLst>
              <a:ext uri="{FF2B5EF4-FFF2-40B4-BE49-F238E27FC236}">
                <a16:creationId xmlns:a16="http://schemas.microsoft.com/office/drawing/2014/main" id="{E8B28324-ADF5-384E-812C-3763F4B529AD}"/>
              </a:ext>
            </a:extLst>
          </p:cNvPr>
          <p:cNvSpPr/>
          <p:nvPr/>
        </p:nvSpPr>
        <p:spPr>
          <a:xfrm>
            <a:off x="393227" y="112424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20" name="Textfeld 19">
            <a:extLst>
              <a:ext uri="{FF2B5EF4-FFF2-40B4-BE49-F238E27FC236}">
                <a16:creationId xmlns:a16="http://schemas.microsoft.com/office/drawing/2014/main" id="{071A2BFD-EAEB-4A4B-A281-BF1D451339E3}"/>
              </a:ext>
            </a:extLst>
          </p:cNvPr>
          <p:cNvSpPr txBox="1"/>
          <p:nvPr/>
        </p:nvSpPr>
        <p:spPr>
          <a:xfrm>
            <a:off x="866536" y="1929167"/>
            <a:ext cx="4262681" cy="646331"/>
          </a:xfrm>
          <a:prstGeom prst="rect">
            <a:avLst/>
          </a:prstGeom>
          <a:solidFill>
            <a:srgbClr val="FFC000"/>
          </a:solidFill>
        </p:spPr>
        <p:txBody>
          <a:bodyPr wrap="square" rtlCol="0">
            <a:spAutoFit/>
          </a:bodyPr>
          <a:lstStyle/>
          <a:p>
            <a:r>
              <a:rPr lang="de-DE" dirty="0"/>
              <a:t>Ergänze dein bisheriges Blinklichtprogramm so, dass beide LEDs gleichzeitig blinken</a:t>
            </a:r>
          </a:p>
        </p:txBody>
      </p:sp>
      <p:sp>
        <p:nvSpPr>
          <p:cNvPr id="21" name="Oval 20">
            <a:extLst>
              <a:ext uri="{FF2B5EF4-FFF2-40B4-BE49-F238E27FC236}">
                <a16:creationId xmlns:a16="http://schemas.microsoft.com/office/drawing/2014/main" id="{22E47F97-81AD-EE4F-8696-C4ADBA614047}"/>
              </a:ext>
            </a:extLst>
          </p:cNvPr>
          <p:cNvSpPr/>
          <p:nvPr/>
        </p:nvSpPr>
        <p:spPr>
          <a:xfrm>
            <a:off x="393227" y="193212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5" name="Textfeld 4">
            <a:extLst>
              <a:ext uri="{FF2B5EF4-FFF2-40B4-BE49-F238E27FC236}">
                <a16:creationId xmlns:a16="http://schemas.microsoft.com/office/drawing/2014/main" id="{7BE00B1A-7A81-499D-757E-A64E6618B1B3}"/>
              </a:ext>
            </a:extLst>
          </p:cNvPr>
          <p:cNvSpPr txBox="1"/>
          <p:nvPr/>
        </p:nvSpPr>
        <p:spPr>
          <a:xfrm>
            <a:off x="866536" y="2734092"/>
            <a:ext cx="4262681" cy="646331"/>
          </a:xfrm>
          <a:prstGeom prst="rect">
            <a:avLst/>
          </a:prstGeom>
          <a:solidFill>
            <a:srgbClr val="FFC000"/>
          </a:solidFill>
        </p:spPr>
        <p:txBody>
          <a:bodyPr wrap="square" rtlCol="0">
            <a:spAutoFit/>
          </a:bodyPr>
          <a:lstStyle/>
          <a:p>
            <a:r>
              <a:rPr lang="de-DE" dirty="0"/>
              <a:t>Schaffst du es , dass sie im Wechsel blinken?</a:t>
            </a:r>
          </a:p>
        </p:txBody>
      </p:sp>
      <p:sp>
        <p:nvSpPr>
          <p:cNvPr id="6" name="Oval 5">
            <a:extLst>
              <a:ext uri="{FF2B5EF4-FFF2-40B4-BE49-F238E27FC236}">
                <a16:creationId xmlns:a16="http://schemas.microsoft.com/office/drawing/2014/main" id="{867DC9DE-7C12-5E7C-5247-0214CDE061B4}"/>
              </a:ext>
            </a:extLst>
          </p:cNvPr>
          <p:cNvSpPr/>
          <p:nvPr/>
        </p:nvSpPr>
        <p:spPr>
          <a:xfrm>
            <a:off x="393227" y="273704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pic>
        <p:nvPicPr>
          <p:cNvPr id="9" name="Grafik 8">
            <a:extLst>
              <a:ext uri="{FF2B5EF4-FFF2-40B4-BE49-F238E27FC236}">
                <a16:creationId xmlns:a16="http://schemas.microsoft.com/office/drawing/2014/main" id="{9877C527-C956-4117-F3CF-1DE223882F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06839" y="744342"/>
            <a:ext cx="3904125" cy="3110429"/>
          </a:xfrm>
          <a:prstGeom prst="rect">
            <a:avLst/>
          </a:prstGeom>
        </p:spPr>
      </p:pic>
      <p:pic>
        <p:nvPicPr>
          <p:cNvPr id="11" name="Grafik 10">
            <a:extLst>
              <a:ext uri="{FF2B5EF4-FFF2-40B4-BE49-F238E27FC236}">
                <a16:creationId xmlns:a16="http://schemas.microsoft.com/office/drawing/2014/main" id="{357BDB9C-ADAE-FC68-D737-3BDC344DE5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73739" y="3539017"/>
            <a:ext cx="3882674" cy="2810112"/>
          </a:xfrm>
          <a:prstGeom prst="rect">
            <a:avLst/>
          </a:prstGeom>
        </p:spPr>
      </p:pic>
      <p:cxnSp>
        <p:nvCxnSpPr>
          <p:cNvPr id="7" name="Gerade Verbindung 6">
            <a:extLst>
              <a:ext uri="{FF2B5EF4-FFF2-40B4-BE49-F238E27FC236}">
                <a16:creationId xmlns:a16="http://schemas.microsoft.com/office/drawing/2014/main" id="{92453F89-9EA0-ADF2-9749-96C37D3437C6}"/>
              </a:ext>
            </a:extLst>
          </p:cNvPr>
          <p:cNvCxnSpPr>
            <a:cxnSpLocks/>
            <a:stCxn id="20" idx="3"/>
          </p:cNvCxnSpPr>
          <p:nvPr/>
        </p:nvCxnSpPr>
        <p:spPr>
          <a:xfrm>
            <a:off x="5129217" y="2252333"/>
            <a:ext cx="1933568" cy="0"/>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6" name="Gerade Verbindung 15">
            <a:extLst>
              <a:ext uri="{FF2B5EF4-FFF2-40B4-BE49-F238E27FC236}">
                <a16:creationId xmlns:a16="http://schemas.microsoft.com/office/drawing/2014/main" id="{2CD79B32-1614-2CA8-B4D2-25C89111B315}"/>
              </a:ext>
            </a:extLst>
          </p:cNvPr>
          <p:cNvCxnSpPr>
            <a:cxnSpLocks/>
          </p:cNvCxnSpPr>
          <p:nvPr/>
        </p:nvCxnSpPr>
        <p:spPr>
          <a:xfrm>
            <a:off x="5129217" y="3197948"/>
            <a:ext cx="1933568" cy="922360"/>
          </a:xfrm>
          <a:prstGeom prst="line">
            <a:avLst/>
          </a:prstGeom>
          <a:ln w="47625"/>
        </p:spPr>
        <p:style>
          <a:lnRef idx="1">
            <a:schemeClr val="accent1"/>
          </a:lnRef>
          <a:fillRef idx="0">
            <a:schemeClr val="accent1"/>
          </a:fillRef>
          <a:effectRef idx="0">
            <a:schemeClr val="accent1"/>
          </a:effectRef>
          <a:fontRef idx="minor">
            <a:schemeClr val="tx1"/>
          </a:fontRef>
        </p:style>
      </p:cxnSp>
      <p:grpSp>
        <p:nvGrpSpPr>
          <p:cNvPr id="13" name="Gruppieren 12">
            <a:extLst>
              <a:ext uri="{FF2B5EF4-FFF2-40B4-BE49-F238E27FC236}">
                <a16:creationId xmlns:a16="http://schemas.microsoft.com/office/drawing/2014/main" id="{9EA26D0E-0430-9029-1E41-9850E94650E0}"/>
              </a:ext>
            </a:extLst>
          </p:cNvPr>
          <p:cNvGrpSpPr/>
          <p:nvPr/>
        </p:nvGrpSpPr>
        <p:grpSpPr>
          <a:xfrm>
            <a:off x="154236" y="3925995"/>
            <a:ext cx="5627899" cy="2630080"/>
            <a:chOff x="154236" y="3848876"/>
            <a:chExt cx="5627899" cy="2630080"/>
          </a:xfrm>
        </p:grpSpPr>
        <p:pic>
          <p:nvPicPr>
            <p:cNvPr id="14" name="Grafik 13">
              <a:extLst>
                <a:ext uri="{FF2B5EF4-FFF2-40B4-BE49-F238E27FC236}">
                  <a16:creationId xmlns:a16="http://schemas.microsoft.com/office/drawing/2014/main" id="{8FC845E3-B4C3-E900-999D-8CBA8597B5B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54236" y="3985803"/>
              <a:ext cx="1751817" cy="2247742"/>
            </a:xfrm>
            <a:prstGeom prst="rect">
              <a:avLst/>
            </a:prstGeom>
          </p:spPr>
        </p:pic>
        <p:pic>
          <p:nvPicPr>
            <p:cNvPr id="17" name="Grafik 16">
              <a:extLst>
                <a:ext uri="{FF2B5EF4-FFF2-40B4-BE49-F238E27FC236}">
                  <a16:creationId xmlns:a16="http://schemas.microsoft.com/office/drawing/2014/main" id="{92EB6E96-E608-D1C6-19A2-0302520AECC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786930" y="3848876"/>
              <a:ext cx="3995205" cy="2630080"/>
            </a:xfrm>
            <a:prstGeom prst="rect">
              <a:avLst/>
            </a:prstGeom>
          </p:spPr>
        </p:pic>
      </p:grpSp>
      <p:sp>
        <p:nvSpPr>
          <p:cNvPr id="8" name="Textfeld 7">
            <a:extLst>
              <a:ext uri="{FF2B5EF4-FFF2-40B4-BE49-F238E27FC236}">
                <a16:creationId xmlns:a16="http://schemas.microsoft.com/office/drawing/2014/main" id="{3EFD2DB4-811C-2B28-DD27-5051905CB73D}"/>
              </a:ext>
            </a:extLst>
          </p:cNvPr>
          <p:cNvSpPr txBox="1"/>
          <p:nvPr/>
        </p:nvSpPr>
        <p:spPr>
          <a:xfrm>
            <a:off x="866536" y="3539017"/>
            <a:ext cx="4262681" cy="338554"/>
          </a:xfrm>
          <a:prstGeom prst="rect">
            <a:avLst/>
          </a:prstGeom>
          <a:solidFill>
            <a:schemeClr val="accent5">
              <a:lumMod val="40000"/>
              <a:lumOff val="60000"/>
            </a:schemeClr>
          </a:solidFill>
        </p:spPr>
        <p:txBody>
          <a:bodyPr wrap="square" rtlCol="0">
            <a:spAutoFit/>
          </a:bodyPr>
          <a:lstStyle/>
          <a:p>
            <a:r>
              <a:rPr lang="de-DE" sz="1600" b="1" dirty="0"/>
              <a:t>Roboterkonfiguration</a:t>
            </a:r>
            <a:endParaRPr lang="de-DE" sz="1600" dirty="0"/>
          </a:p>
        </p:txBody>
      </p:sp>
    </p:spTree>
    <p:extLst>
      <p:ext uri="{BB962C8B-B14F-4D97-AF65-F5344CB8AC3E}">
        <p14:creationId xmlns:p14="http://schemas.microsoft.com/office/powerpoint/2010/main" val="16350635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B21AA7-183A-9A44-A8D1-A6B2BF296D34}"/>
              </a:ext>
            </a:extLst>
          </p:cNvPr>
          <p:cNvSpPr>
            <a:spLocks noGrp="1"/>
          </p:cNvSpPr>
          <p:nvPr>
            <p:ph type="title"/>
          </p:nvPr>
        </p:nvSpPr>
        <p:spPr>
          <a:xfrm>
            <a:off x="439616" y="196824"/>
            <a:ext cx="8338397" cy="436982"/>
          </a:xfrm>
        </p:spPr>
        <p:txBody>
          <a:bodyPr/>
          <a:lstStyle/>
          <a:p>
            <a:r>
              <a:rPr lang="de-DE" sz="2800" dirty="0"/>
              <a:t>Los auf Tastendruck: Bedienfeld für die Spritzenpumpe</a:t>
            </a:r>
          </a:p>
        </p:txBody>
      </p:sp>
      <p:pic>
        <p:nvPicPr>
          <p:cNvPr id="9" name="Grafik 8" descr="Ein Bild, das Elektronik enthält.&#10;&#10;Automatisch generierte Beschreibung">
            <a:extLst>
              <a:ext uri="{FF2B5EF4-FFF2-40B4-BE49-F238E27FC236}">
                <a16:creationId xmlns:a16="http://schemas.microsoft.com/office/drawing/2014/main" id="{05529948-BC00-ED47-96A5-DAFEF12F7FD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400000">
            <a:off x="-106050" y="1790245"/>
            <a:ext cx="4100098" cy="3277511"/>
          </a:xfrm>
          <a:prstGeom prst="rect">
            <a:avLst/>
          </a:prstGeom>
        </p:spPr>
      </p:pic>
      <p:sp>
        <p:nvSpPr>
          <p:cNvPr id="12" name="Textfeld 11">
            <a:extLst>
              <a:ext uri="{FF2B5EF4-FFF2-40B4-BE49-F238E27FC236}">
                <a16:creationId xmlns:a16="http://schemas.microsoft.com/office/drawing/2014/main" id="{C0662287-5540-8A49-B8D9-A4A9A2355983}"/>
              </a:ext>
            </a:extLst>
          </p:cNvPr>
          <p:cNvSpPr txBox="1"/>
          <p:nvPr/>
        </p:nvSpPr>
        <p:spPr>
          <a:xfrm>
            <a:off x="4424122" y="1606168"/>
            <a:ext cx="3071812" cy="1908215"/>
          </a:xfrm>
          <a:prstGeom prst="rect">
            <a:avLst/>
          </a:prstGeom>
          <a:solidFill>
            <a:schemeClr val="accent5">
              <a:lumMod val="60000"/>
              <a:lumOff val="40000"/>
            </a:schemeClr>
          </a:solidFill>
        </p:spPr>
        <p:txBody>
          <a:bodyPr wrap="square" rtlCol="0">
            <a:spAutoFit/>
          </a:bodyPr>
          <a:lstStyle/>
          <a:p>
            <a:r>
              <a:rPr lang="de-DE" sz="2800" dirty="0"/>
              <a:t>Farbcodierte Tasten</a:t>
            </a:r>
          </a:p>
          <a:p>
            <a:r>
              <a:rPr lang="de-DE" dirty="0"/>
              <a:t>Signale können bis zum </a:t>
            </a:r>
            <a:r>
              <a:rPr lang="de-DE" dirty="0" err="1"/>
              <a:t>Arduino</a:t>
            </a:r>
            <a:r>
              <a:rPr lang="de-DE" dirty="0"/>
              <a:t> in der jeweiligen Farbe geführt werden.</a:t>
            </a:r>
          </a:p>
          <a:p>
            <a:r>
              <a:rPr lang="de-DE" dirty="0"/>
              <a:t>Erhöht die Übersichtlichkeit und erleichtert Fehlersuche.</a:t>
            </a:r>
          </a:p>
        </p:txBody>
      </p:sp>
      <p:cxnSp>
        <p:nvCxnSpPr>
          <p:cNvPr id="16" name="Gerade Verbindung 15">
            <a:extLst>
              <a:ext uri="{FF2B5EF4-FFF2-40B4-BE49-F238E27FC236}">
                <a16:creationId xmlns:a16="http://schemas.microsoft.com/office/drawing/2014/main" id="{E06A379F-A6B3-3D41-A77D-1FCE0D342090}"/>
              </a:ext>
            </a:extLst>
          </p:cNvPr>
          <p:cNvCxnSpPr>
            <a:cxnSpLocks/>
          </p:cNvCxnSpPr>
          <p:nvPr/>
        </p:nvCxnSpPr>
        <p:spPr>
          <a:xfrm flipV="1">
            <a:off x="3028950" y="1981200"/>
            <a:ext cx="1292554" cy="1310801"/>
          </a:xfrm>
          <a:prstGeom prst="line">
            <a:avLst/>
          </a:prstGeom>
          <a:ln w="47625"/>
        </p:spPr>
        <p:style>
          <a:lnRef idx="1">
            <a:schemeClr val="accent1"/>
          </a:lnRef>
          <a:fillRef idx="0">
            <a:schemeClr val="accent1"/>
          </a:fillRef>
          <a:effectRef idx="0">
            <a:schemeClr val="accent1"/>
          </a:effectRef>
          <a:fontRef idx="minor">
            <a:schemeClr val="tx1"/>
          </a:fontRef>
        </p:style>
      </p:cxnSp>
      <p:pic>
        <p:nvPicPr>
          <p:cNvPr id="4" name="Grafik 3">
            <a:extLst>
              <a:ext uri="{FF2B5EF4-FFF2-40B4-BE49-F238E27FC236}">
                <a16:creationId xmlns:a16="http://schemas.microsoft.com/office/drawing/2014/main" id="{831A3622-F3F5-4AD5-91EB-8C79100087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78013" y="1483112"/>
            <a:ext cx="3071812" cy="3950360"/>
          </a:xfrm>
          <a:prstGeom prst="rect">
            <a:avLst/>
          </a:prstGeom>
        </p:spPr>
      </p:pic>
      <p:cxnSp>
        <p:nvCxnSpPr>
          <p:cNvPr id="21" name="Gerade Verbindung 20">
            <a:extLst>
              <a:ext uri="{FF2B5EF4-FFF2-40B4-BE49-F238E27FC236}">
                <a16:creationId xmlns:a16="http://schemas.microsoft.com/office/drawing/2014/main" id="{E088EDA6-666C-DD48-A4FE-9EE861326306}"/>
              </a:ext>
            </a:extLst>
          </p:cNvPr>
          <p:cNvCxnSpPr>
            <a:cxnSpLocks/>
          </p:cNvCxnSpPr>
          <p:nvPr/>
        </p:nvCxnSpPr>
        <p:spPr>
          <a:xfrm>
            <a:off x="7495934" y="1981200"/>
            <a:ext cx="1438196" cy="1310801"/>
          </a:xfrm>
          <a:prstGeom prst="line">
            <a:avLst/>
          </a:prstGeom>
          <a:ln w="47625"/>
        </p:spPr>
        <p:style>
          <a:lnRef idx="1">
            <a:schemeClr val="accent1"/>
          </a:lnRef>
          <a:fillRef idx="0">
            <a:schemeClr val="accent1"/>
          </a:fillRef>
          <a:effectRef idx="0">
            <a:schemeClr val="accent1"/>
          </a:effectRef>
          <a:fontRef idx="minor">
            <a:schemeClr val="tx1"/>
          </a:fontRef>
        </p:style>
      </p:cxnSp>
      <p:grpSp>
        <p:nvGrpSpPr>
          <p:cNvPr id="13" name="Gruppieren 12">
            <a:extLst>
              <a:ext uri="{FF2B5EF4-FFF2-40B4-BE49-F238E27FC236}">
                <a16:creationId xmlns:a16="http://schemas.microsoft.com/office/drawing/2014/main" id="{28F9EF6A-D959-B44F-ABA5-1AA66DB17037}"/>
              </a:ext>
            </a:extLst>
          </p:cNvPr>
          <p:cNvGrpSpPr/>
          <p:nvPr/>
        </p:nvGrpSpPr>
        <p:grpSpPr>
          <a:xfrm>
            <a:off x="4218341" y="4020651"/>
            <a:ext cx="3755318" cy="1496960"/>
            <a:chOff x="4124929" y="4101294"/>
            <a:chExt cx="3755318" cy="1496960"/>
          </a:xfrm>
        </p:grpSpPr>
        <p:pic>
          <p:nvPicPr>
            <p:cNvPr id="7" name="Grafik 6">
              <a:extLst>
                <a:ext uri="{FF2B5EF4-FFF2-40B4-BE49-F238E27FC236}">
                  <a16:creationId xmlns:a16="http://schemas.microsoft.com/office/drawing/2014/main" id="{8F2070C0-7003-5A76-49B6-ED4F34BF61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24929" y="4101294"/>
              <a:ext cx="2473239" cy="1496960"/>
            </a:xfrm>
            <a:prstGeom prst="rect">
              <a:avLst/>
            </a:prstGeom>
          </p:spPr>
        </p:pic>
        <p:pic>
          <p:nvPicPr>
            <p:cNvPr id="11" name="Grafik 10">
              <a:extLst>
                <a:ext uri="{FF2B5EF4-FFF2-40B4-BE49-F238E27FC236}">
                  <a16:creationId xmlns:a16="http://schemas.microsoft.com/office/drawing/2014/main" id="{68DDDEB2-D935-46A6-730A-8B5A01350D6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35115" y="4585087"/>
              <a:ext cx="1045132" cy="975067"/>
            </a:xfrm>
            <a:prstGeom prst="rect">
              <a:avLst/>
            </a:prstGeom>
          </p:spPr>
        </p:pic>
      </p:grpSp>
    </p:spTree>
    <p:extLst>
      <p:ext uri="{BB962C8B-B14F-4D97-AF65-F5344CB8AC3E}">
        <p14:creationId xmlns:p14="http://schemas.microsoft.com/office/powerpoint/2010/main" val="3203244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Grafik 25" descr="Ein Bild, das Text, drinnen enthält.&#10;&#10;Automatisch generierte Beschreibung">
            <a:extLst>
              <a:ext uri="{FF2B5EF4-FFF2-40B4-BE49-F238E27FC236}">
                <a16:creationId xmlns:a16="http://schemas.microsoft.com/office/drawing/2014/main" id="{4AC760B0-D1D9-E1AB-50FF-9B84AB6B14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91355" y="1562711"/>
            <a:ext cx="3268649" cy="2451487"/>
          </a:xfrm>
          <a:prstGeom prst="rect">
            <a:avLst/>
          </a:prstGeom>
        </p:spPr>
      </p:pic>
      <p:pic>
        <p:nvPicPr>
          <p:cNvPr id="4" name="Grafik 3" descr="Ein Bild, das Text, drinnen, gefüttert, angeordnet enthält.&#10;&#10;Automatisch generierte Beschreibung">
            <a:extLst>
              <a:ext uri="{FF2B5EF4-FFF2-40B4-BE49-F238E27FC236}">
                <a16:creationId xmlns:a16="http://schemas.microsoft.com/office/drawing/2014/main" id="{6EB83A78-9281-7D08-D5F6-8C7E252B99B0}"/>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t="-1508"/>
          <a:stretch/>
        </p:blipFill>
        <p:spPr>
          <a:xfrm rot="5400000">
            <a:off x="-264545" y="2467475"/>
            <a:ext cx="3611749" cy="2249505"/>
          </a:xfrm>
          <a:prstGeom prst="rect">
            <a:avLst/>
          </a:prstGeom>
        </p:spPr>
      </p:pic>
      <p:sp>
        <p:nvSpPr>
          <p:cNvPr id="3" name="Titel 2">
            <a:extLst>
              <a:ext uri="{FF2B5EF4-FFF2-40B4-BE49-F238E27FC236}">
                <a16:creationId xmlns:a16="http://schemas.microsoft.com/office/drawing/2014/main" id="{D902E1DE-82B5-4600-12A6-8DE212120A60}"/>
              </a:ext>
            </a:extLst>
          </p:cNvPr>
          <p:cNvSpPr>
            <a:spLocks noGrp="1"/>
          </p:cNvSpPr>
          <p:nvPr>
            <p:ph type="title"/>
          </p:nvPr>
        </p:nvSpPr>
        <p:spPr/>
        <p:txBody>
          <a:bodyPr/>
          <a:lstStyle/>
          <a:p>
            <a:r>
              <a:rPr lang="de-DE" sz="2800" dirty="0"/>
              <a:t>Blinken auf Befehl</a:t>
            </a:r>
          </a:p>
        </p:txBody>
      </p:sp>
      <p:sp>
        <p:nvSpPr>
          <p:cNvPr id="5" name="Textfeld 4">
            <a:extLst>
              <a:ext uri="{FF2B5EF4-FFF2-40B4-BE49-F238E27FC236}">
                <a16:creationId xmlns:a16="http://schemas.microsoft.com/office/drawing/2014/main" id="{BCEC0C1D-BBE3-2999-BFAC-7D62F896DFC0}"/>
              </a:ext>
            </a:extLst>
          </p:cNvPr>
          <p:cNvSpPr txBox="1"/>
          <p:nvPr/>
        </p:nvSpPr>
        <p:spPr>
          <a:xfrm>
            <a:off x="854385" y="919493"/>
            <a:ext cx="8045776" cy="461665"/>
          </a:xfrm>
          <a:prstGeom prst="rect">
            <a:avLst/>
          </a:prstGeom>
          <a:solidFill>
            <a:srgbClr val="FF7E79"/>
          </a:solidFill>
        </p:spPr>
        <p:txBody>
          <a:bodyPr wrap="square" rtlCol="0">
            <a:spAutoFit/>
          </a:bodyPr>
          <a:lstStyle/>
          <a:p>
            <a:r>
              <a:rPr lang="de-DE" sz="2400" dirty="0"/>
              <a:t>Die LEDs sollen blinken, wenn die weiße Taste gedrückt wird.</a:t>
            </a:r>
          </a:p>
        </p:txBody>
      </p:sp>
      <p:pic>
        <p:nvPicPr>
          <p:cNvPr id="6" name="Grafik 5" descr="Glühbirne Elektrisches Licht · Kostenlose Vektorgrafik auf ...">
            <a:extLst>
              <a:ext uri="{FF2B5EF4-FFF2-40B4-BE49-F238E27FC236}">
                <a16:creationId xmlns:a16="http://schemas.microsoft.com/office/drawing/2014/main" id="{5CFDC673-BE5C-1F86-B856-0641CC0AB86E}"/>
              </a:ext>
            </a:extLst>
          </p:cNvPr>
          <p:cNvPicPr>
            <a:picLocks noChangeAspect="1"/>
          </p:cNvPicPr>
          <p:nvPr/>
        </p:nvPicPr>
        <p:blipFill>
          <a:blip r:embed="rId5" cstate="email">
            <a:extLst>
              <a:ext uri="{28A0092B-C50C-407E-A947-70E740481C1C}">
                <a14:useLocalDpi xmlns:a14="http://schemas.microsoft.com/office/drawing/2010/main"/>
              </a:ext>
              <a:ext uri="{837473B0-CC2E-450A-ABE3-18F120FF3D39}">
                <a1611:picAttrSrcUrl xmlns:a1611="http://schemas.microsoft.com/office/drawing/2016/11/main" r:id="rId6"/>
              </a:ext>
            </a:extLst>
          </a:blip>
          <a:stretch>
            <a:fillRect/>
          </a:stretch>
        </p:blipFill>
        <p:spPr>
          <a:xfrm>
            <a:off x="220392" y="853484"/>
            <a:ext cx="633993" cy="594368"/>
          </a:xfrm>
          <a:prstGeom prst="rect">
            <a:avLst/>
          </a:prstGeom>
        </p:spPr>
      </p:pic>
      <p:sp>
        <p:nvSpPr>
          <p:cNvPr id="7" name="Textfeld 6">
            <a:extLst>
              <a:ext uri="{FF2B5EF4-FFF2-40B4-BE49-F238E27FC236}">
                <a16:creationId xmlns:a16="http://schemas.microsoft.com/office/drawing/2014/main" id="{26E1EC98-A618-0D1E-FD9D-19E860B52BC5}"/>
              </a:ext>
            </a:extLst>
          </p:cNvPr>
          <p:cNvSpPr txBox="1"/>
          <p:nvPr/>
        </p:nvSpPr>
        <p:spPr>
          <a:xfrm>
            <a:off x="3326138" y="1799116"/>
            <a:ext cx="4130429" cy="923330"/>
          </a:xfrm>
          <a:prstGeom prst="rect">
            <a:avLst/>
          </a:prstGeom>
          <a:solidFill>
            <a:srgbClr val="FFC000"/>
          </a:solidFill>
        </p:spPr>
        <p:txBody>
          <a:bodyPr wrap="square" rtlCol="0">
            <a:spAutoFit/>
          </a:bodyPr>
          <a:lstStyle/>
          <a:p>
            <a:r>
              <a:rPr lang="de-DE" dirty="0"/>
              <a:t>Stecke eines der beiden weißen Kabel von der weißen Taste auf dem Tastenfeld an +5V, das zweite an den Reihenwiderstand.</a:t>
            </a:r>
          </a:p>
        </p:txBody>
      </p:sp>
      <p:sp>
        <p:nvSpPr>
          <p:cNvPr id="8" name="Oval 7">
            <a:extLst>
              <a:ext uri="{FF2B5EF4-FFF2-40B4-BE49-F238E27FC236}">
                <a16:creationId xmlns:a16="http://schemas.microsoft.com/office/drawing/2014/main" id="{B7E26213-257A-AE3B-7BBB-D166D88B412D}"/>
              </a:ext>
            </a:extLst>
          </p:cNvPr>
          <p:cNvSpPr/>
          <p:nvPr/>
        </p:nvSpPr>
        <p:spPr>
          <a:xfrm>
            <a:off x="2927316" y="184683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9" name="Textfeld 8">
            <a:extLst>
              <a:ext uri="{FF2B5EF4-FFF2-40B4-BE49-F238E27FC236}">
                <a16:creationId xmlns:a16="http://schemas.microsoft.com/office/drawing/2014/main" id="{26D98B1B-DD1B-90B9-E5EB-44EAE992E524}"/>
              </a:ext>
            </a:extLst>
          </p:cNvPr>
          <p:cNvSpPr txBox="1"/>
          <p:nvPr/>
        </p:nvSpPr>
        <p:spPr>
          <a:xfrm>
            <a:off x="3326138" y="3383580"/>
            <a:ext cx="4329881" cy="923330"/>
          </a:xfrm>
          <a:prstGeom prst="rect">
            <a:avLst/>
          </a:prstGeom>
          <a:solidFill>
            <a:srgbClr val="FFC000"/>
          </a:solidFill>
        </p:spPr>
        <p:txBody>
          <a:bodyPr wrap="square" rtlCol="0">
            <a:spAutoFit/>
          </a:bodyPr>
          <a:lstStyle/>
          <a:p>
            <a:r>
              <a:rPr lang="de-DE" dirty="0"/>
              <a:t>Stecke ein anderes weißes Kabel auf die andere Seite des Reihenwiderstandes und an </a:t>
            </a:r>
            <a:r>
              <a:rPr lang="de-DE" b="1" dirty="0" err="1"/>
              <a:t>pin</a:t>
            </a:r>
            <a:r>
              <a:rPr lang="de-DE" b="1" dirty="0"/>
              <a:t> 2</a:t>
            </a:r>
            <a:r>
              <a:rPr lang="de-DE" dirty="0"/>
              <a:t> des Arduino. </a:t>
            </a:r>
          </a:p>
        </p:txBody>
      </p:sp>
      <p:sp>
        <p:nvSpPr>
          <p:cNvPr id="10" name="Oval 9">
            <a:extLst>
              <a:ext uri="{FF2B5EF4-FFF2-40B4-BE49-F238E27FC236}">
                <a16:creationId xmlns:a16="http://schemas.microsoft.com/office/drawing/2014/main" id="{3E6526C7-E557-B662-42E5-F254118C55F5}"/>
              </a:ext>
            </a:extLst>
          </p:cNvPr>
          <p:cNvSpPr/>
          <p:nvPr/>
        </p:nvSpPr>
        <p:spPr>
          <a:xfrm>
            <a:off x="2927316" y="337823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pic>
        <p:nvPicPr>
          <p:cNvPr id="29" name="Grafik 28">
            <a:extLst>
              <a:ext uri="{FF2B5EF4-FFF2-40B4-BE49-F238E27FC236}">
                <a16:creationId xmlns:a16="http://schemas.microsoft.com/office/drawing/2014/main" id="{AB0339E0-0DEF-E7D8-5DDB-ACC8AB70CE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89819" y="4089672"/>
            <a:ext cx="4329881" cy="2302888"/>
          </a:xfrm>
          <a:prstGeom prst="rect">
            <a:avLst/>
          </a:prstGeom>
        </p:spPr>
      </p:pic>
      <p:sp>
        <p:nvSpPr>
          <p:cNvPr id="37" name="Textfeld 36">
            <a:extLst>
              <a:ext uri="{FF2B5EF4-FFF2-40B4-BE49-F238E27FC236}">
                <a16:creationId xmlns:a16="http://schemas.microsoft.com/office/drawing/2014/main" id="{A7F819F5-6056-5267-9246-780271DA67BD}"/>
              </a:ext>
            </a:extLst>
          </p:cNvPr>
          <p:cNvSpPr txBox="1"/>
          <p:nvPr/>
        </p:nvSpPr>
        <p:spPr>
          <a:xfrm>
            <a:off x="3326138" y="5100966"/>
            <a:ext cx="4329881" cy="923330"/>
          </a:xfrm>
          <a:prstGeom prst="rect">
            <a:avLst/>
          </a:prstGeom>
          <a:solidFill>
            <a:srgbClr val="FFC000"/>
          </a:solidFill>
        </p:spPr>
        <p:txBody>
          <a:bodyPr wrap="square" rtlCol="0">
            <a:spAutoFit/>
          </a:bodyPr>
          <a:lstStyle/>
          <a:p>
            <a:r>
              <a:rPr lang="de-DE" dirty="0"/>
              <a:t>Füge in der Roboterkonfiguration aus dem </a:t>
            </a:r>
            <a:r>
              <a:rPr lang="de-DE" b="1" dirty="0"/>
              <a:t>Sensorbereich</a:t>
            </a:r>
            <a:r>
              <a:rPr lang="de-DE" dirty="0"/>
              <a:t> eine Taste ein, achte auf die Einstellung </a:t>
            </a:r>
            <a:r>
              <a:rPr lang="de-DE" b="1" dirty="0" err="1"/>
              <a:t>pin</a:t>
            </a:r>
            <a:r>
              <a:rPr lang="de-DE" b="1" dirty="0"/>
              <a:t> 2</a:t>
            </a:r>
          </a:p>
        </p:txBody>
      </p:sp>
      <p:sp>
        <p:nvSpPr>
          <p:cNvPr id="38" name="Oval 37">
            <a:extLst>
              <a:ext uri="{FF2B5EF4-FFF2-40B4-BE49-F238E27FC236}">
                <a16:creationId xmlns:a16="http://schemas.microsoft.com/office/drawing/2014/main" id="{BC864E63-1594-FE57-97AA-A6B8719E1863}"/>
              </a:ext>
            </a:extLst>
          </p:cNvPr>
          <p:cNvSpPr/>
          <p:nvPr/>
        </p:nvSpPr>
        <p:spPr>
          <a:xfrm>
            <a:off x="2927316" y="5118978"/>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cxnSp>
        <p:nvCxnSpPr>
          <p:cNvPr id="39" name="Gerade Verbindung mit Pfeil 38">
            <a:extLst>
              <a:ext uri="{FF2B5EF4-FFF2-40B4-BE49-F238E27FC236}">
                <a16:creationId xmlns:a16="http://schemas.microsoft.com/office/drawing/2014/main" id="{E5CF3ED4-C874-7521-6CF5-55CFFB14FCED}"/>
              </a:ext>
            </a:extLst>
          </p:cNvPr>
          <p:cNvCxnSpPr>
            <a:cxnSpLocks/>
          </p:cNvCxnSpPr>
          <p:nvPr/>
        </p:nvCxnSpPr>
        <p:spPr>
          <a:xfrm flipV="1">
            <a:off x="6938682" y="5407242"/>
            <a:ext cx="951284" cy="531265"/>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2" name="Gerade Verbindung mit Pfeil 41">
            <a:extLst>
              <a:ext uri="{FF2B5EF4-FFF2-40B4-BE49-F238E27FC236}">
                <a16:creationId xmlns:a16="http://schemas.microsoft.com/office/drawing/2014/main" id="{D87AAAC9-9884-5BB7-AAF6-7C4E493AB362}"/>
              </a:ext>
            </a:extLst>
          </p:cNvPr>
          <p:cNvCxnSpPr>
            <a:cxnSpLocks/>
          </p:cNvCxnSpPr>
          <p:nvPr/>
        </p:nvCxnSpPr>
        <p:spPr>
          <a:xfrm>
            <a:off x="8266517" y="5429856"/>
            <a:ext cx="3011085" cy="693317"/>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11" name="Grafik 10" descr="Ein Bild, das Text, drinnen enthält.&#10;&#10;Automatisch generierte Beschreibung">
            <a:extLst>
              <a:ext uri="{FF2B5EF4-FFF2-40B4-BE49-F238E27FC236}">
                <a16:creationId xmlns:a16="http://schemas.microsoft.com/office/drawing/2014/main" id="{62368F3B-5CA8-0AAE-3F3B-D7656E8FD643}"/>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416577" y="1786352"/>
            <a:ext cx="2347908" cy="3611749"/>
          </a:xfrm>
          <a:prstGeom prst="rect">
            <a:avLst/>
          </a:prstGeom>
        </p:spPr>
      </p:pic>
      <p:cxnSp>
        <p:nvCxnSpPr>
          <p:cNvPr id="19" name="Gerade Verbindung mit Pfeil 18">
            <a:extLst>
              <a:ext uri="{FF2B5EF4-FFF2-40B4-BE49-F238E27FC236}">
                <a16:creationId xmlns:a16="http://schemas.microsoft.com/office/drawing/2014/main" id="{A627CDC1-0F92-E872-FFDF-EB0A7D41AAA7}"/>
              </a:ext>
            </a:extLst>
          </p:cNvPr>
          <p:cNvCxnSpPr>
            <a:cxnSpLocks/>
          </p:cNvCxnSpPr>
          <p:nvPr/>
        </p:nvCxnSpPr>
        <p:spPr>
          <a:xfrm flipH="1">
            <a:off x="1994053" y="4004062"/>
            <a:ext cx="1249170" cy="41801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2" name="Gerade Verbindung mit Pfeil 21">
            <a:extLst>
              <a:ext uri="{FF2B5EF4-FFF2-40B4-BE49-F238E27FC236}">
                <a16:creationId xmlns:a16="http://schemas.microsoft.com/office/drawing/2014/main" id="{850C8D83-7A73-1B29-7448-86D7DEFF6FD1}"/>
              </a:ext>
            </a:extLst>
          </p:cNvPr>
          <p:cNvCxnSpPr>
            <a:cxnSpLocks/>
            <a:stCxn id="7" idx="1"/>
          </p:cNvCxnSpPr>
          <p:nvPr/>
        </p:nvCxnSpPr>
        <p:spPr>
          <a:xfrm flipH="1">
            <a:off x="1509311" y="2260781"/>
            <a:ext cx="1816827" cy="538676"/>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201F437E-4E1F-E537-33C3-BA9A4DB334D3}"/>
              </a:ext>
            </a:extLst>
          </p:cNvPr>
          <p:cNvCxnSpPr>
            <a:cxnSpLocks/>
          </p:cNvCxnSpPr>
          <p:nvPr/>
        </p:nvCxnSpPr>
        <p:spPr>
          <a:xfrm flipH="1" flipV="1">
            <a:off x="2016087" y="3688710"/>
            <a:ext cx="1227136" cy="156535"/>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0" name="Gerade Verbindung mit Pfeil 19">
            <a:extLst>
              <a:ext uri="{FF2B5EF4-FFF2-40B4-BE49-F238E27FC236}">
                <a16:creationId xmlns:a16="http://schemas.microsoft.com/office/drawing/2014/main" id="{79D349B5-C9C9-B519-63BA-6933C468A55B}"/>
              </a:ext>
            </a:extLst>
          </p:cNvPr>
          <p:cNvCxnSpPr>
            <a:cxnSpLocks/>
            <a:stCxn id="7" idx="1"/>
          </p:cNvCxnSpPr>
          <p:nvPr/>
        </p:nvCxnSpPr>
        <p:spPr>
          <a:xfrm flipH="1">
            <a:off x="1817783" y="2260781"/>
            <a:ext cx="1508355" cy="92333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05175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1F0A6C30-A1C8-1B83-4E69-31A4837F7DBD}"/>
              </a:ext>
            </a:extLst>
          </p:cNvPr>
          <p:cNvPicPr>
            <a:picLocks noChangeAspect="1"/>
          </p:cNvPicPr>
          <p:nvPr/>
        </p:nvPicPr>
        <p:blipFill>
          <a:blip r:embed="rId3"/>
          <a:stretch>
            <a:fillRect/>
          </a:stretch>
        </p:blipFill>
        <p:spPr>
          <a:xfrm>
            <a:off x="8725760" y="2180470"/>
            <a:ext cx="3213100" cy="4089400"/>
          </a:xfrm>
          <a:prstGeom prst="rect">
            <a:avLst/>
          </a:prstGeom>
        </p:spPr>
      </p:pic>
      <p:sp>
        <p:nvSpPr>
          <p:cNvPr id="2" name="Titel 1">
            <a:extLst>
              <a:ext uri="{FF2B5EF4-FFF2-40B4-BE49-F238E27FC236}">
                <a16:creationId xmlns:a16="http://schemas.microsoft.com/office/drawing/2014/main" id="{D4D85698-19F4-E840-845E-D3F59159D612}"/>
              </a:ext>
            </a:extLst>
          </p:cNvPr>
          <p:cNvSpPr>
            <a:spLocks noGrp="1"/>
          </p:cNvSpPr>
          <p:nvPr>
            <p:ph type="title"/>
          </p:nvPr>
        </p:nvSpPr>
        <p:spPr/>
        <p:txBody>
          <a:bodyPr/>
          <a:lstStyle/>
          <a:p>
            <a:r>
              <a:rPr lang="de-DE" sz="2800" dirty="0"/>
              <a:t>Eingabetaste hinzufügen – </a:t>
            </a:r>
            <a:r>
              <a:rPr lang="de-DE" sz="2800" dirty="0" err="1"/>
              <a:t>PullDown</a:t>
            </a:r>
            <a:r>
              <a:rPr lang="de-DE" sz="2800" dirty="0"/>
              <a:t>-Widerstand</a:t>
            </a:r>
          </a:p>
        </p:txBody>
      </p:sp>
      <p:sp>
        <p:nvSpPr>
          <p:cNvPr id="14" name="Textfeld 13">
            <a:extLst>
              <a:ext uri="{FF2B5EF4-FFF2-40B4-BE49-F238E27FC236}">
                <a16:creationId xmlns:a16="http://schemas.microsoft.com/office/drawing/2014/main" id="{F5164234-A0CE-454D-921D-296A4E4B695D}"/>
              </a:ext>
            </a:extLst>
          </p:cNvPr>
          <p:cNvSpPr txBox="1"/>
          <p:nvPr/>
        </p:nvSpPr>
        <p:spPr>
          <a:xfrm>
            <a:off x="5194910" y="1271821"/>
            <a:ext cx="3355340" cy="2062103"/>
          </a:xfrm>
          <a:prstGeom prst="rect">
            <a:avLst/>
          </a:prstGeom>
          <a:solidFill>
            <a:schemeClr val="accent5">
              <a:lumMod val="40000"/>
              <a:lumOff val="60000"/>
            </a:schemeClr>
          </a:solidFill>
        </p:spPr>
        <p:txBody>
          <a:bodyPr wrap="square" rtlCol="0">
            <a:spAutoFit/>
          </a:bodyPr>
          <a:lstStyle/>
          <a:p>
            <a:r>
              <a:rPr lang="de-DE" sz="1600" dirty="0"/>
              <a:t>Die PINs benötigen definierte</a:t>
            </a:r>
          </a:p>
          <a:p>
            <a:r>
              <a:rPr lang="de-DE" sz="1600" b="1" dirty="0"/>
              <a:t>0 und 1 Zustände</a:t>
            </a:r>
            <a:r>
              <a:rPr lang="de-DE" sz="1600" dirty="0"/>
              <a:t>, also 0V für 0</a:t>
            </a:r>
          </a:p>
          <a:p>
            <a:r>
              <a:rPr lang="de-DE" sz="1600" dirty="0"/>
              <a:t>und +5V für 1.</a:t>
            </a:r>
          </a:p>
          <a:p>
            <a:r>
              <a:rPr lang="de-DE" sz="1600" dirty="0"/>
              <a:t>Der </a:t>
            </a:r>
            <a:r>
              <a:rPr lang="de-DE" sz="1600" b="1" dirty="0" err="1"/>
              <a:t>PullDown</a:t>
            </a:r>
            <a:r>
              <a:rPr lang="de-DE" sz="1600" b="1" dirty="0"/>
              <a:t> Widerstand </a:t>
            </a:r>
            <a:r>
              <a:rPr lang="de-DE" sz="1600" dirty="0"/>
              <a:t>legt</a:t>
            </a:r>
          </a:p>
          <a:p>
            <a:r>
              <a:rPr lang="de-DE" sz="1600" dirty="0"/>
              <a:t>den PIN an 0V, wenn der Taster</a:t>
            </a:r>
          </a:p>
          <a:p>
            <a:r>
              <a:rPr lang="de-DE" sz="1600" dirty="0"/>
              <a:t>nicht gedrückt ist.</a:t>
            </a:r>
          </a:p>
          <a:p>
            <a:r>
              <a:rPr lang="de-DE" sz="1600" dirty="0"/>
              <a:t>Wird der Taster betätigt, ist liegt das Signal an +5V, also 1-Signal.</a:t>
            </a:r>
          </a:p>
        </p:txBody>
      </p:sp>
      <p:pic>
        <p:nvPicPr>
          <p:cNvPr id="16" name="Grafik 15">
            <a:extLst>
              <a:ext uri="{FF2B5EF4-FFF2-40B4-BE49-F238E27FC236}">
                <a16:creationId xmlns:a16="http://schemas.microsoft.com/office/drawing/2014/main" id="{850DC5F6-5C7F-E548-8A34-9BC666F943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42" y="1319349"/>
            <a:ext cx="4435431" cy="4754880"/>
          </a:xfrm>
          <a:prstGeom prst="rect">
            <a:avLst/>
          </a:prstGeom>
        </p:spPr>
      </p:pic>
      <p:pic>
        <p:nvPicPr>
          <p:cNvPr id="17" name="Grafik 16" descr="Glühbirne Elektrisches Licht · Kostenlose Vektorgrafik auf ...">
            <a:extLst>
              <a:ext uri="{FF2B5EF4-FFF2-40B4-BE49-F238E27FC236}">
                <a16:creationId xmlns:a16="http://schemas.microsoft.com/office/drawing/2014/main" id="{8A43E8B1-99ED-A744-92A9-98567743DB33}"/>
              </a:ext>
            </a:extLst>
          </p:cNvPr>
          <p:cNvPicPr>
            <a:picLocks noChangeAspect="1"/>
          </p:cNvPicPr>
          <p:nvPr/>
        </p:nvPicPr>
        <p:blipFill>
          <a:blip r:embed="rId5" cstate="email">
            <a:extLst>
              <a:ext uri="{28A0092B-C50C-407E-A947-70E740481C1C}">
                <a14:useLocalDpi xmlns:a14="http://schemas.microsoft.com/office/drawing/2010/main"/>
              </a:ext>
              <a:ext uri="{837473B0-CC2E-450A-ABE3-18F120FF3D39}">
                <a1611:picAttrSrcUrl xmlns:a1611="http://schemas.microsoft.com/office/drawing/2016/11/main" r:id="rId6"/>
              </a:ext>
            </a:extLst>
          </a:blip>
          <a:stretch>
            <a:fillRect/>
          </a:stretch>
        </p:blipFill>
        <p:spPr>
          <a:xfrm>
            <a:off x="5174943" y="732019"/>
            <a:ext cx="633993" cy="594368"/>
          </a:xfrm>
          <a:prstGeom prst="rect">
            <a:avLst/>
          </a:prstGeom>
        </p:spPr>
      </p:pic>
      <p:cxnSp>
        <p:nvCxnSpPr>
          <p:cNvPr id="3" name="Gerade Verbindung mit Pfeil 2">
            <a:extLst>
              <a:ext uri="{FF2B5EF4-FFF2-40B4-BE49-F238E27FC236}">
                <a16:creationId xmlns:a16="http://schemas.microsoft.com/office/drawing/2014/main" id="{A3F156E2-2B26-B618-8E00-346B940E9CCD}"/>
              </a:ext>
            </a:extLst>
          </p:cNvPr>
          <p:cNvCxnSpPr>
            <a:cxnSpLocks/>
          </p:cNvCxnSpPr>
          <p:nvPr/>
        </p:nvCxnSpPr>
        <p:spPr>
          <a:xfrm flipH="1">
            <a:off x="1588957" y="2710136"/>
            <a:ext cx="2582828" cy="971438"/>
          </a:xfrm>
          <a:prstGeom prst="straightConnector1">
            <a:avLst/>
          </a:prstGeom>
          <a:ln w="41275">
            <a:solidFill>
              <a:schemeClr val="accent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7" name="Gewinkelte Verbindung 6">
            <a:extLst>
              <a:ext uri="{FF2B5EF4-FFF2-40B4-BE49-F238E27FC236}">
                <a16:creationId xmlns:a16="http://schemas.microsoft.com/office/drawing/2014/main" id="{84C1AFE3-C101-9A11-05F5-6AFDCEC98E59}"/>
              </a:ext>
            </a:extLst>
          </p:cNvPr>
          <p:cNvCxnSpPr>
            <a:cxnSpLocks/>
          </p:cNvCxnSpPr>
          <p:nvPr/>
        </p:nvCxnSpPr>
        <p:spPr>
          <a:xfrm rot="16200000" flipH="1">
            <a:off x="-27685" y="4312848"/>
            <a:ext cx="2327222" cy="559525"/>
          </a:xfrm>
          <a:prstGeom prst="bentConnector3">
            <a:avLst>
              <a:gd name="adj1" fmla="val 403"/>
            </a:avLst>
          </a:prstGeom>
          <a:ln w="41275"/>
        </p:spPr>
        <p:style>
          <a:lnRef idx="1">
            <a:schemeClr val="accent1"/>
          </a:lnRef>
          <a:fillRef idx="0">
            <a:schemeClr val="accent1"/>
          </a:fillRef>
          <a:effectRef idx="0">
            <a:schemeClr val="accent1"/>
          </a:effectRef>
          <a:fontRef idx="minor">
            <a:schemeClr val="tx1"/>
          </a:fontRef>
        </p:style>
      </p:cxnSp>
      <p:cxnSp>
        <p:nvCxnSpPr>
          <p:cNvPr id="21" name="Gerade Verbindung mit Pfeil 20">
            <a:extLst>
              <a:ext uri="{FF2B5EF4-FFF2-40B4-BE49-F238E27FC236}">
                <a16:creationId xmlns:a16="http://schemas.microsoft.com/office/drawing/2014/main" id="{11488D02-39D6-9199-589F-517642ECA8F0}"/>
              </a:ext>
            </a:extLst>
          </p:cNvPr>
          <p:cNvCxnSpPr>
            <a:cxnSpLocks/>
          </p:cNvCxnSpPr>
          <p:nvPr/>
        </p:nvCxnSpPr>
        <p:spPr>
          <a:xfrm flipH="1">
            <a:off x="4663159" y="3038494"/>
            <a:ext cx="486399"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grpSp>
        <p:nvGrpSpPr>
          <p:cNvPr id="56" name="Gruppieren 55">
            <a:extLst>
              <a:ext uri="{FF2B5EF4-FFF2-40B4-BE49-F238E27FC236}">
                <a16:creationId xmlns:a16="http://schemas.microsoft.com/office/drawing/2014/main" id="{5165F18F-6DA2-5511-3B23-49FF46F6F3D0}"/>
              </a:ext>
            </a:extLst>
          </p:cNvPr>
          <p:cNvGrpSpPr/>
          <p:nvPr/>
        </p:nvGrpSpPr>
        <p:grpSpPr>
          <a:xfrm>
            <a:off x="3998703" y="1319349"/>
            <a:ext cx="968491" cy="4754880"/>
            <a:chOff x="4139535" y="1319349"/>
            <a:chExt cx="968491" cy="4754880"/>
          </a:xfrm>
        </p:grpSpPr>
        <p:pic>
          <p:nvPicPr>
            <p:cNvPr id="15" name="Grafik 14">
              <a:extLst>
                <a:ext uri="{FF2B5EF4-FFF2-40B4-BE49-F238E27FC236}">
                  <a16:creationId xmlns:a16="http://schemas.microsoft.com/office/drawing/2014/main" id="{0B6553BA-F05D-23D5-3887-1D079059BC6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139535" y="1319349"/>
              <a:ext cx="968491" cy="4754880"/>
            </a:xfrm>
            <a:prstGeom prst="rect">
              <a:avLst/>
            </a:prstGeom>
          </p:spPr>
        </p:pic>
        <p:cxnSp>
          <p:nvCxnSpPr>
            <p:cNvPr id="25" name="Gerade Verbindung 24">
              <a:extLst>
                <a:ext uri="{FF2B5EF4-FFF2-40B4-BE49-F238E27FC236}">
                  <a16:creationId xmlns:a16="http://schemas.microsoft.com/office/drawing/2014/main" id="{08542114-5382-9E06-A304-A7F5E6A9998E}"/>
                </a:ext>
              </a:extLst>
            </p:cNvPr>
            <p:cNvCxnSpPr/>
            <p:nvPr/>
          </p:nvCxnSpPr>
          <p:spPr>
            <a:xfrm>
              <a:off x="4444273" y="2333915"/>
              <a:ext cx="35971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Gewinkelte Verbindung 28">
              <a:extLst>
                <a:ext uri="{FF2B5EF4-FFF2-40B4-BE49-F238E27FC236}">
                  <a16:creationId xmlns:a16="http://schemas.microsoft.com/office/drawing/2014/main" id="{55483D36-8324-EC32-FAA5-8A7B0E27BB03}"/>
                </a:ext>
              </a:extLst>
            </p:cNvPr>
            <p:cNvCxnSpPr>
              <a:cxnSpLocks/>
            </p:cNvCxnSpPr>
            <p:nvPr/>
          </p:nvCxnSpPr>
          <p:spPr>
            <a:xfrm rot="5400000">
              <a:off x="3469883" y="2044305"/>
              <a:ext cx="1920941" cy="517136"/>
            </a:xfrm>
            <a:prstGeom prst="bentConnector3">
              <a:avLst>
                <a:gd name="adj1" fmla="val 98382"/>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4" name="Rechteck 53">
            <a:extLst>
              <a:ext uri="{FF2B5EF4-FFF2-40B4-BE49-F238E27FC236}">
                <a16:creationId xmlns:a16="http://schemas.microsoft.com/office/drawing/2014/main" id="{0849E1F0-2603-74D1-D95A-50459FDE6E86}"/>
              </a:ext>
            </a:extLst>
          </p:cNvPr>
          <p:cNvSpPr/>
          <p:nvPr/>
        </p:nvSpPr>
        <p:spPr>
          <a:xfrm rot="19252268">
            <a:off x="10920147" y="1330908"/>
            <a:ext cx="45719" cy="12735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a:extLst>
              <a:ext uri="{FF2B5EF4-FFF2-40B4-BE49-F238E27FC236}">
                <a16:creationId xmlns:a16="http://schemas.microsoft.com/office/drawing/2014/main" id="{A758D09F-E46F-6272-823C-D08448CBDEC2}"/>
              </a:ext>
            </a:extLst>
          </p:cNvPr>
          <p:cNvSpPr/>
          <p:nvPr/>
        </p:nvSpPr>
        <p:spPr>
          <a:xfrm rot="19315104" flipH="1">
            <a:off x="10977469" y="1682505"/>
            <a:ext cx="45719" cy="16403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4" name="Grafik 43">
            <a:extLst>
              <a:ext uri="{FF2B5EF4-FFF2-40B4-BE49-F238E27FC236}">
                <a16:creationId xmlns:a16="http://schemas.microsoft.com/office/drawing/2014/main" id="{2B0C6FC6-294C-4A42-AA9C-9135BC62D2B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869090" y="1020218"/>
            <a:ext cx="773952" cy="860612"/>
          </a:xfrm>
          <a:prstGeom prst="rect">
            <a:avLst/>
          </a:prstGeom>
        </p:spPr>
      </p:pic>
      <p:cxnSp>
        <p:nvCxnSpPr>
          <p:cNvPr id="5" name="Gerade Verbindung 4">
            <a:extLst>
              <a:ext uri="{FF2B5EF4-FFF2-40B4-BE49-F238E27FC236}">
                <a16:creationId xmlns:a16="http://schemas.microsoft.com/office/drawing/2014/main" id="{0DEE9952-B267-8FEA-723D-C7BD70995437}"/>
              </a:ext>
            </a:extLst>
          </p:cNvPr>
          <p:cNvCxnSpPr/>
          <p:nvPr/>
        </p:nvCxnSpPr>
        <p:spPr>
          <a:xfrm flipV="1">
            <a:off x="9428136" y="2333915"/>
            <a:ext cx="0" cy="164914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Gerade Verbindung 5">
            <a:extLst>
              <a:ext uri="{FF2B5EF4-FFF2-40B4-BE49-F238E27FC236}">
                <a16:creationId xmlns:a16="http://schemas.microsoft.com/office/drawing/2014/main" id="{E7656945-1CD6-BC65-CAB2-675352CA0C97}"/>
              </a:ext>
            </a:extLst>
          </p:cNvPr>
          <p:cNvCxnSpPr>
            <a:cxnSpLocks/>
          </p:cNvCxnSpPr>
          <p:nvPr/>
        </p:nvCxnSpPr>
        <p:spPr>
          <a:xfrm flipH="1" flipV="1">
            <a:off x="9342895" y="2400280"/>
            <a:ext cx="173064" cy="171193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52681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902E1DE-82B5-4600-12A6-8DE212120A60}"/>
              </a:ext>
            </a:extLst>
          </p:cNvPr>
          <p:cNvSpPr>
            <a:spLocks noGrp="1"/>
          </p:cNvSpPr>
          <p:nvPr>
            <p:ph type="title"/>
          </p:nvPr>
        </p:nvSpPr>
        <p:spPr/>
        <p:txBody>
          <a:bodyPr/>
          <a:lstStyle/>
          <a:p>
            <a:r>
              <a:rPr lang="de-DE" dirty="0"/>
              <a:t>Blinken auf Befehl: das Programm dazu</a:t>
            </a:r>
          </a:p>
        </p:txBody>
      </p:sp>
      <p:sp>
        <p:nvSpPr>
          <p:cNvPr id="7" name="Textfeld 6">
            <a:extLst>
              <a:ext uri="{FF2B5EF4-FFF2-40B4-BE49-F238E27FC236}">
                <a16:creationId xmlns:a16="http://schemas.microsoft.com/office/drawing/2014/main" id="{26E1EC98-A618-0D1E-FD9D-19E860B52BC5}"/>
              </a:ext>
            </a:extLst>
          </p:cNvPr>
          <p:cNvSpPr txBox="1"/>
          <p:nvPr/>
        </p:nvSpPr>
        <p:spPr>
          <a:xfrm>
            <a:off x="696303" y="967407"/>
            <a:ext cx="4646406" cy="1200329"/>
          </a:xfrm>
          <a:prstGeom prst="rect">
            <a:avLst/>
          </a:prstGeom>
          <a:solidFill>
            <a:srgbClr val="FFC000"/>
          </a:solidFill>
        </p:spPr>
        <p:txBody>
          <a:bodyPr wrap="square" rtlCol="0">
            <a:spAutoFit/>
          </a:bodyPr>
          <a:lstStyle/>
          <a:p>
            <a:r>
              <a:rPr lang="de-DE" dirty="0"/>
              <a:t>Ziehe aus dem Bereich Kontrolle den „wenn…mache“-Block und aus dem Bereich Sensoren“ die Abfrage „Taste gedrückt“ auf die Programmieroberfläche.</a:t>
            </a:r>
          </a:p>
        </p:txBody>
      </p:sp>
      <p:sp>
        <p:nvSpPr>
          <p:cNvPr id="8" name="Oval 7">
            <a:extLst>
              <a:ext uri="{FF2B5EF4-FFF2-40B4-BE49-F238E27FC236}">
                <a16:creationId xmlns:a16="http://schemas.microsoft.com/office/drawing/2014/main" id="{B7E26213-257A-AE3B-7BBB-D166D88B412D}"/>
              </a:ext>
            </a:extLst>
          </p:cNvPr>
          <p:cNvSpPr/>
          <p:nvPr/>
        </p:nvSpPr>
        <p:spPr>
          <a:xfrm>
            <a:off x="220392" y="96740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9" name="Textfeld 8">
            <a:extLst>
              <a:ext uri="{FF2B5EF4-FFF2-40B4-BE49-F238E27FC236}">
                <a16:creationId xmlns:a16="http://schemas.microsoft.com/office/drawing/2014/main" id="{26D98B1B-DD1B-90B9-E5EB-44EAE992E524}"/>
              </a:ext>
            </a:extLst>
          </p:cNvPr>
          <p:cNvSpPr txBox="1"/>
          <p:nvPr/>
        </p:nvSpPr>
        <p:spPr>
          <a:xfrm>
            <a:off x="691387" y="2569073"/>
            <a:ext cx="4646406" cy="646331"/>
          </a:xfrm>
          <a:prstGeom prst="rect">
            <a:avLst/>
          </a:prstGeom>
          <a:solidFill>
            <a:srgbClr val="FFC000"/>
          </a:solidFill>
        </p:spPr>
        <p:txBody>
          <a:bodyPr wrap="square" rtlCol="0">
            <a:spAutoFit/>
          </a:bodyPr>
          <a:lstStyle/>
          <a:p>
            <a:r>
              <a:rPr lang="de-DE" dirty="0"/>
              <a:t>Ergänze dein Blinkprogramm  damit, sodass die LEDs nur Blinken, wenn die Taste gedrückt wird. </a:t>
            </a:r>
          </a:p>
        </p:txBody>
      </p:sp>
      <p:sp>
        <p:nvSpPr>
          <p:cNvPr id="10" name="Oval 9">
            <a:extLst>
              <a:ext uri="{FF2B5EF4-FFF2-40B4-BE49-F238E27FC236}">
                <a16:creationId xmlns:a16="http://schemas.microsoft.com/office/drawing/2014/main" id="{3E6526C7-E557-B662-42E5-F254118C55F5}"/>
              </a:ext>
            </a:extLst>
          </p:cNvPr>
          <p:cNvSpPr/>
          <p:nvPr/>
        </p:nvSpPr>
        <p:spPr>
          <a:xfrm>
            <a:off x="215476" y="257142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pic>
        <p:nvPicPr>
          <p:cNvPr id="12" name="Grafik 11">
            <a:extLst>
              <a:ext uri="{FF2B5EF4-FFF2-40B4-BE49-F238E27FC236}">
                <a16:creationId xmlns:a16="http://schemas.microsoft.com/office/drawing/2014/main" id="{80F8A1AA-B271-BCEF-927E-ADEC470A3AF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02713" y="967407"/>
            <a:ext cx="1449261" cy="4911246"/>
          </a:xfrm>
          <a:prstGeom prst="rect">
            <a:avLst/>
          </a:prstGeom>
        </p:spPr>
      </p:pic>
      <p:pic>
        <p:nvPicPr>
          <p:cNvPr id="14" name="Grafik 13" descr="Ein Bild, das Text enthält.&#10;&#10;Automatisch generierte Beschreibung">
            <a:extLst>
              <a:ext uri="{FF2B5EF4-FFF2-40B4-BE49-F238E27FC236}">
                <a16:creationId xmlns:a16="http://schemas.microsoft.com/office/drawing/2014/main" id="{CCE5757B-6417-28B8-FEC4-D25D3AC7B0B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8881" y="3429000"/>
            <a:ext cx="2527300" cy="533400"/>
          </a:xfrm>
          <a:prstGeom prst="rect">
            <a:avLst/>
          </a:prstGeom>
        </p:spPr>
      </p:pic>
      <p:pic>
        <p:nvPicPr>
          <p:cNvPr id="17" name="Grafik 16">
            <a:extLst>
              <a:ext uri="{FF2B5EF4-FFF2-40B4-BE49-F238E27FC236}">
                <a16:creationId xmlns:a16="http://schemas.microsoft.com/office/drawing/2014/main" id="{61C48FFC-FFF7-2808-B239-425194B452E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716391" y="4297170"/>
            <a:ext cx="1562100" cy="1066800"/>
          </a:xfrm>
          <a:prstGeom prst="rect">
            <a:avLst/>
          </a:prstGeom>
        </p:spPr>
      </p:pic>
      <p:cxnSp>
        <p:nvCxnSpPr>
          <p:cNvPr id="27" name="Gerade Verbindung mit Pfeil 26">
            <a:extLst>
              <a:ext uri="{FF2B5EF4-FFF2-40B4-BE49-F238E27FC236}">
                <a16:creationId xmlns:a16="http://schemas.microsoft.com/office/drawing/2014/main" id="{C7CC1B6F-0A61-FBFB-E424-996C91165299}"/>
              </a:ext>
            </a:extLst>
          </p:cNvPr>
          <p:cNvCxnSpPr>
            <a:cxnSpLocks/>
          </p:cNvCxnSpPr>
          <p:nvPr/>
        </p:nvCxnSpPr>
        <p:spPr>
          <a:xfrm>
            <a:off x="6700685" y="2734956"/>
            <a:ext cx="1015706" cy="1724351"/>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201F437E-4E1F-E537-33C3-BA9A4DB334D3}"/>
              </a:ext>
            </a:extLst>
          </p:cNvPr>
          <p:cNvCxnSpPr>
            <a:cxnSpLocks/>
          </p:cNvCxnSpPr>
          <p:nvPr/>
        </p:nvCxnSpPr>
        <p:spPr>
          <a:xfrm>
            <a:off x="6676105" y="2351238"/>
            <a:ext cx="965720" cy="1245893"/>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30" name="Grafik 29">
            <a:extLst>
              <a:ext uri="{FF2B5EF4-FFF2-40B4-BE49-F238E27FC236}">
                <a16:creationId xmlns:a16="http://schemas.microsoft.com/office/drawing/2014/main" id="{E9DF0256-532B-07A8-4BCF-16EF81AD88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25455" y="1128627"/>
            <a:ext cx="3105969" cy="2212165"/>
          </a:xfrm>
          <a:prstGeom prst="rect">
            <a:avLst/>
          </a:prstGeom>
        </p:spPr>
      </p:pic>
      <p:sp>
        <p:nvSpPr>
          <p:cNvPr id="33" name="Textfeld 32">
            <a:extLst>
              <a:ext uri="{FF2B5EF4-FFF2-40B4-BE49-F238E27FC236}">
                <a16:creationId xmlns:a16="http://schemas.microsoft.com/office/drawing/2014/main" id="{BC124ACE-0D0C-E17E-2043-28E1B312EBA3}"/>
              </a:ext>
            </a:extLst>
          </p:cNvPr>
          <p:cNvSpPr txBox="1"/>
          <p:nvPr/>
        </p:nvSpPr>
        <p:spPr>
          <a:xfrm>
            <a:off x="9278491" y="1830409"/>
            <a:ext cx="1812296" cy="1200329"/>
          </a:xfrm>
          <a:prstGeom prst="rect">
            <a:avLst/>
          </a:prstGeom>
          <a:solidFill>
            <a:schemeClr val="bg1"/>
          </a:solidFill>
        </p:spPr>
        <p:txBody>
          <a:bodyPr wrap="square" rtlCol="0">
            <a:spAutoFit/>
          </a:bodyPr>
          <a:lstStyle/>
          <a:p>
            <a:r>
              <a:rPr lang="de-DE" dirty="0"/>
              <a:t>Dein</a:t>
            </a:r>
          </a:p>
          <a:p>
            <a:r>
              <a:rPr lang="de-DE" dirty="0"/>
              <a:t>Blinkprogramm</a:t>
            </a:r>
          </a:p>
          <a:p>
            <a:endParaRPr lang="de-DE" dirty="0"/>
          </a:p>
          <a:p>
            <a:endParaRPr lang="de-DE" dirty="0"/>
          </a:p>
        </p:txBody>
      </p:sp>
      <p:sp>
        <p:nvSpPr>
          <p:cNvPr id="35" name="Textfeld 34">
            <a:extLst>
              <a:ext uri="{FF2B5EF4-FFF2-40B4-BE49-F238E27FC236}">
                <a16:creationId xmlns:a16="http://schemas.microsoft.com/office/drawing/2014/main" id="{D06D7902-0F55-0E0E-430A-22AE8F2D405D}"/>
              </a:ext>
            </a:extLst>
          </p:cNvPr>
          <p:cNvSpPr txBox="1"/>
          <p:nvPr/>
        </p:nvSpPr>
        <p:spPr>
          <a:xfrm>
            <a:off x="299557" y="5050726"/>
            <a:ext cx="5038236" cy="1477328"/>
          </a:xfrm>
          <a:prstGeom prst="rect">
            <a:avLst/>
          </a:prstGeom>
          <a:solidFill>
            <a:srgbClr val="FF7E79"/>
          </a:solidFill>
        </p:spPr>
        <p:txBody>
          <a:bodyPr wrap="square" rtlCol="0">
            <a:spAutoFit/>
          </a:bodyPr>
          <a:lstStyle/>
          <a:p>
            <a:r>
              <a:rPr lang="de-DE" dirty="0"/>
              <a:t>Aufgabe:</a:t>
            </a:r>
          </a:p>
          <a:p>
            <a:r>
              <a:rPr lang="de-DE" dirty="0"/>
              <a:t>Ergänze deine Schaltung um die schwarze Taste.</a:t>
            </a:r>
          </a:p>
          <a:p>
            <a:r>
              <a:rPr lang="de-DE" dirty="0"/>
              <a:t>Verbinde diese mit PIN 3 des Arduino.</a:t>
            </a:r>
          </a:p>
          <a:p>
            <a:r>
              <a:rPr lang="de-DE" dirty="0"/>
              <a:t>Bei Druck auf diese Taste sollen die beiden LED im Wechsel blinken. </a:t>
            </a:r>
          </a:p>
        </p:txBody>
      </p:sp>
      <p:pic>
        <p:nvPicPr>
          <p:cNvPr id="36" name="Grafik 35" descr="Glühbirne Elektrisches Licht · Kostenlose Vektorgrafik auf ...">
            <a:extLst>
              <a:ext uri="{FF2B5EF4-FFF2-40B4-BE49-F238E27FC236}">
                <a16:creationId xmlns:a16="http://schemas.microsoft.com/office/drawing/2014/main" id="{E3835A64-7FC7-AB5C-9874-F0BE9A3D6E71}"/>
              </a:ext>
            </a:extLst>
          </p:cNvPr>
          <p:cNvPicPr>
            <a:picLocks noChangeAspect="1"/>
          </p:cNvPicPr>
          <p:nvPr/>
        </p:nvPicPr>
        <p:blipFill>
          <a:blip r:embed="rId6" cstate="email">
            <a:extLst>
              <a:ext uri="{28A0092B-C50C-407E-A947-70E740481C1C}">
                <a14:useLocalDpi xmlns:a14="http://schemas.microsoft.com/office/drawing/2010/main"/>
              </a:ext>
              <a:ext uri="{837473B0-CC2E-450A-ABE3-18F120FF3D39}">
                <a1611:picAttrSrcUrl xmlns:a1611="http://schemas.microsoft.com/office/drawing/2016/11/main" r:id="rId7"/>
              </a:ext>
            </a:extLst>
          </a:blip>
          <a:stretch>
            <a:fillRect/>
          </a:stretch>
        </p:blipFill>
        <p:spPr>
          <a:xfrm>
            <a:off x="72455" y="4420689"/>
            <a:ext cx="633993" cy="594368"/>
          </a:xfrm>
          <a:prstGeom prst="rect">
            <a:avLst/>
          </a:prstGeom>
        </p:spPr>
      </p:pic>
    </p:spTree>
    <p:extLst>
      <p:ext uri="{BB962C8B-B14F-4D97-AF65-F5344CB8AC3E}">
        <p14:creationId xmlns:p14="http://schemas.microsoft.com/office/powerpoint/2010/main" val="41321900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902E1DE-82B5-4600-12A6-8DE212120A60}"/>
              </a:ext>
            </a:extLst>
          </p:cNvPr>
          <p:cNvSpPr>
            <a:spLocks noGrp="1"/>
          </p:cNvSpPr>
          <p:nvPr>
            <p:ph type="title"/>
          </p:nvPr>
        </p:nvSpPr>
        <p:spPr/>
        <p:txBody>
          <a:bodyPr/>
          <a:lstStyle/>
          <a:p>
            <a:r>
              <a:rPr lang="de-DE" dirty="0"/>
              <a:t>Blinken auf Befehl: das Programm dazu (Lösung)</a:t>
            </a:r>
          </a:p>
        </p:txBody>
      </p:sp>
      <p:pic>
        <p:nvPicPr>
          <p:cNvPr id="4" name="Grafik 3">
            <a:extLst>
              <a:ext uri="{FF2B5EF4-FFF2-40B4-BE49-F238E27FC236}">
                <a16:creationId xmlns:a16="http://schemas.microsoft.com/office/drawing/2014/main" id="{EEB63E6C-94AE-0C0B-C5CC-F6BD7E325DC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653290" y="908050"/>
            <a:ext cx="4703310" cy="5543550"/>
          </a:xfrm>
          <a:prstGeom prst="rect">
            <a:avLst/>
          </a:prstGeom>
        </p:spPr>
      </p:pic>
    </p:spTree>
    <p:extLst>
      <p:ext uri="{BB962C8B-B14F-4D97-AF65-F5344CB8AC3E}">
        <p14:creationId xmlns:p14="http://schemas.microsoft.com/office/powerpoint/2010/main" val="28454307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FA31D452-6C11-104F-7ADA-0D29473D25A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778013" y="1483112"/>
            <a:ext cx="3071812" cy="3950360"/>
          </a:xfrm>
          <a:prstGeom prst="rect">
            <a:avLst/>
          </a:prstGeom>
        </p:spPr>
      </p:pic>
      <p:sp>
        <p:nvSpPr>
          <p:cNvPr id="2" name="Titel 1">
            <a:extLst>
              <a:ext uri="{FF2B5EF4-FFF2-40B4-BE49-F238E27FC236}">
                <a16:creationId xmlns:a16="http://schemas.microsoft.com/office/drawing/2014/main" id="{A7B21AA7-183A-9A44-A8D1-A6B2BF296D34}"/>
              </a:ext>
            </a:extLst>
          </p:cNvPr>
          <p:cNvSpPr>
            <a:spLocks noGrp="1"/>
          </p:cNvSpPr>
          <p:nvPr>
            <p:ph type="title"/>
          </p:nvPr>
        </p:nvSpPr>
        <p:spPr/>
        <p:txBody>
          <a:bodyPr/>
          <a:lstStyle/>
          <a:p>
            <a:r>
              <a:rPr lang="de-DE" dirty="0"/>
              <a:t>Bedienfeld für die Spritzenpumpe</a:t>
            </a:r>
          </a:p>
        </p:txBody>
      </p:sp>
      <p:pic>
        <p:nvPicPr>
          <p:cNvPr id="9" name="Grafik 8" descr="Ein Bild, das Elektronik enthält.&#10;&#10;Automatisch generierte Beschreibung">
            <a:extLst>
              <a:ext uri="{FF2B5EF4-FFF2-40B4-BE49-F238E27FC236}">
                <a16:creationId xmlns:a16="http://schemas.microsoft.com/office/drawing/2014/main" id="{05529948-BC00-ED47-96A5-DAFEF12F7F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400000">
            <a:off x="-106050" y="1790245"/>
            <a:ext cx="4100098" cy="3277511"/>
          </a:xfrm>
          <a:prstGeom prst="rect">
            <a:avLst/>
          </a:prstGeom>
        </p:spPr>
      </p:pic>
      <p:sp>
        <p:nvSpPr>
          <p:cNvPr id="11" name="Textfeld 10">
            <a:extLst>
              <a:ext uri="{FF2B5EF4-FFF2-40B4-BE49-F238E27FC236}">
                <a16:creationId xmlns:a16="http://schemas.microsoft.com/office/drawing/2014/main" id="{130F502D-C41A-F74B-8ECD-11E3D633ADB0}"/>
              </a:ext>
            </a:extLst>
          </p:cNvPr>
          <p:cNvSpPr txBox="1"/>
          <p:nvPr/>
        </p:nvSpPr>
        <p:spPr>
          <a:xfrm>
            <a:off x="4391258" y="973123"/>
            <a:ext cx="3038674" cy="1077218"/>
          </a:xfrm>
          <a:prstGeom prst="rect">
            <a:avLst/>
          </a:prstGeom>
          <a:solidFill>
            <a:schemeClr val="accent5">
              <a:lumMod val="60000"/>
              <a:lumOff val="40000"/>
            </a:schemeClr>
          </a:solidFill>
        </p:spPr>
        <p:txBody>
          <a:bodyPr wrap="square" rtlCol="0">
            <a:spAutoFit/>
          </a:bodyPr>
          <a:lstStyle/>
          <a:p>
            <a:r>
              <a:rPr lang="de-DE" sz="2800" dirty="0"/>
              <a:t>LCD-Display</a:t>
            </a:r>
          </a:p>
          <a:p>
            <a:r>
              <a:rPr lang="de-DE" dirty="0"/>
              <a:t>Zeigt einprogrammierte Informationen an.</a:t>
            </a:r>
          </a:p>
        </p:txBody>
      </p:sp>
      <p:sp>
        <p:nvSpPr>
          <p:cNvPr id="12" name="Textfeld 11">
            <a:extLst>
              <a:ext uri="{FF2B5EF4-FFF2-40B4-BE49-F238E27FC236}">
                <a16:creationId xmlns:a16="http://schemas.microsoft.com/office/drawing/2014/main" id="{C0662287-5540-8A49-B8D9-A4A9A2355983}"/>
              </a:ext>
            </a:extLst>
          </p:cNvPr>
          <p:cNvSpPr txBox="1"/>
          <p:nvPr/>
        </p:nvSpPr>
        <p:spPr>
          <a:xfrm>
            <a:off x="4359915" y="2135840"/>
            <a:ext cx="3071812" cy="1908215"/>
          </a:xfrm>
          <a:prstGeom prst="rect">
            <a:avLst/>
          </a:prstGeom>
          <a:solidFill>
            <a:schemeClr val="accent5">
              <a:lumMod val="60000"/>
              <a:lumOff val="40000"/>
            </a:schemeClr>
          </a:solidFill>
        </p:spPr>
        <p:txBody>
          <a:bodyPr wrap="square" rtlCol="0">
            <a:spAutoFit/>
          </a:bodyPr>
          <a:lstStyle/>
          <a:p>
            <a:r>
              <a:rPr lang="de-DE" sz="2800" dirty="0"/>
              <a:t>Farbcodierte Tasten</a:t>
            </a:r>
          </a:p>
          <a:p>
            <a:r>
              <a:rPr lang="de-DE" dirty="0"/>
              <a:t>Signale können bis zum </a:t>
            </a:r>
            <a:r>
              <a:rPr lang="de-DE" dirty="0" err="1"/>
              <a:t>Arduino</a:t>
            </a:r>
            <a:r>
              <a:rPr lang="de-DE" dirty="0"/>
              <a:t> in der jeweiligen Farbe geführt werden.</a:t>
            </a:r>
          </a:p>
          <a:p>
            <a:r>
              <a:rPr lang="de-DE" dirty="0"/>
              <a:t>Erhöht die Übersichtlichkeit und erleichtert Fehlersuche.</a:t>
            </a:r>
          </a:p>
        </p:txBody>
      </p:sp>
      <p:cxnSp>
        <p:nvCxnSpPr>
          <p:cNvPr id="15" name="Gerade Verbindung 14">
            <a:extLst>
              <a:ext uri="{FF2B5EF4-FFF2-40B4-BE49-F238E27FC236}">
                <a16:creationId xmlns:a16="http://schemas.microsoft.com/office/drawing/2014/main" id="{0DA1A568-3830-DC41-8C80-B239B452BB7E}"/>
              </a:ext>
            </a:extLst>
          </p:cNvPr>
          <p:cNvCxnSpPr>
            <a:cxnSpLocks/>
          </p:cNvCxnSpPr>
          <p:nvPr/>
        </p:nvCxnSpPr>
        <p:spPr>
          <a:xfrm flipV="1">
            <a:off x="3228975" y="1259746"/>
            <a:ext cx="1096282" cy="683354"/>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6" name="Gerade Verbindung 15">
            <a:extLst>
              <a:ext uri="{FF2B5EF4-FFF2-40B4-BE49-F238E27FC236}">
                <a16:creationId xmlns:a16="http://schemas.microsoft.com/office/drawing/2014/main" id="{E06A379F-A6B3-3D41-A77D-1FCE0D342090}"/>
              </a:ext>
            </a:extLst>
          </p:cNvPr>
          <p:cNvCxnSpPr>
            <a:cxnSpLocks/>
          </p:cNvCxnSpPr>
          <p:nvPr/>
        </p:nvCxnSpPr>
        <p:spPr>
          <a:xfrm flipV="1">
            <a:off x="3022201" y="2409371"/>
            <a:ext cx="1297601" cy="882630"/>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20" name="Gerade Verbindung 19">
            <a:extLst>
              <a:ext uri="{FF2B5EF4-FFF2-40B4-BE49-F238E27FC236}">
                <a16:creationId xmlns:a16="http://schemas.microsoft.com/office/drawing/2014/main" id="{82E61775-2679-8243-B3BF-D465C47156A1}"/>
              </a:ext>
            </a:extLst>
          </p:cNvPr>
          <p:cNvCxnSpPr>
            <a:cxnSpLocks/>
          </p:cNvCxnSpPr>
          <p:nvPr/>
        </p:nvCxnSpPr>
        <p:spPr>
          <a:xfrm>
            <a:off x="7495934" y="1132114"/>
            <a:ext cx="1438196" cy="810986"/>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21" name="Gerade Verbindung 20">
            <a:extLst>
              <a:ext uri="{FF2B5EF4-FFF2-40B4-BE49-F238E27FC236}">
                <a16:creationId xmlns:a16="http://schemas.microsoft.com/office/drawing/2014/main" id="{E088EDA6-666C-DD48-A4FE-9EE861326306}"/>
              </a:ext>
            </a:extLst>
          </p:cNvPr>
          <p:cNvCxnSpPr>
            <a:cxnSpLocks/>
          </p:cNvCxnSpPr>
          <p:nvPr/>
        </p:nvCxnSpPr>
        <p:spPr>
          <a:xfrm>
            <a:off x="7429932" y="2409371"/>
            <a:ext cx="1504198" cy="882630"/>
          </a:xfrm>
          <a:prstGeom prst="line">
            <a:avLst/>
          </a:prstGeom>
          <a:ln w="47625"/>
        </p:spPr>
        <p:style>
          <a:lnRef idx="1">
            <a:schemeClr val="accent1"/>
          </a:lnRef>
          <a:fillRef idx="0">
            <a:schemeClr val="accent1"/>
          </a:fillRef>
          <a:effectRef idx="0">
            <a:schemeClr val="accent1"/>
          </a:effectRef>
          <a:fontRef idx="minor">
            <a:schemeClr val="tx1"/>
          </a:fontRef>
        </p:style>
      </p:cxnSp>
      <p:grpSp>
        <p:nvGrpSpPr>
          <p:cNvPr id="4" name="Gruppieren 3">
            <a:extLst>
              <a:ext uri="{FF2B5EF4-FFF2-40B4-BE49-F238E27FC236}">
                <a16:creationId xmlns:a16="http://schemas.microsoft.com/office/drawing/2014/main" id="{1BE7A0AE-488C-DB98-3863-8C008BDD1C2F}"/>
              </a:ext>
            </a:extLst>
          </p:cNvPr>
          <p:cNvGrpSpPr/>
          <p:nvPr/>
        </p:nvGrpSpPr>
        <p:grpSpPr>
          <a:xfrm>
            <a:off x="4218341" y="4544755"/>
            <a:ext cx="3755318" cy="1496960"/>
            <a:chOff x="4124929" y="4101294"/>
            <a:chExt cx="3755318" cy="1496960"/>
          </a:xfrm>
        </p:grpSpPr>
        <p:pic>
          <p:nvPicPr>
            <p:cNvPr id="5" name="Grafik 4">
              <a:extLst>
                <a:ext uri="{FF2B5EF4-FFF2-40B4-BE49-F238E27FC236}">
                  <a16:creationId xmlns:a16="http://schemas.microsoft.com/office/drawing/2014/main" id="{BE5D5EE0-B978-A1DF-C04A-95CF012679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24929" y="4101294"/>
              <a:ext cx="2473239" cy="1496960"/>
            </a:xfrm>
            <a:prstGeom prst="rect">
              <a:avLst/>
            </a:prstGeom>
          </p:spPr>
        </p:pic>
        <p:pic>
          <p:nvPicPr>
            <p:cNvPr id="6" name="Grafik 5">
              <a:extLst>
                <a:ext uri="{FF2B5EF4-FFF2-40B4-BE49-F238E27FC236}">
                  <a16:creationId xmlns:a16="http://schemas.microsoft.com/office/drawing/2014/main" id="{84B14F8C-85C4-003D-9CFB-9D1C977CCBE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35115" y="4585087"/>
              <a:ext cx="1045132" cy="975067"/>
            </a:xfrm>
            <a:prstGeom prst="rect">
              <a:avLst/>
            </a:prstGeom>
          </p:spPr>
        </p:pic>
      </p:grpSp>
      <p:sp>
        <p:nvSpPr>
          <p:cNvPr id="7" name="Textfeld 6">
            <a:extLst>
              <a:ext uri="{FF2B5EF4-FFF2-40B4-BE49-F238E27FC236}">
                <a16:creationId xmlns:a16="http://schemas.microsoft.com/office/drawing/2014/main" id="{3A4DF75E-B800-6E6F-569E-AF4F303FCE85}"/>
              </a:ext>
            </a:extLst>
          </p:cNvPr>
          <p:cNvSpPr txBox="1"/>
          <p:nvPr/>
        </p:nvSpPr>
        <p:spPr>
          <a:xfrm>
            <a:off x="305243" y="5283532"/>
            <a:ext cx="3277512" cy="1200329"/>
          </a:xfrm>
          <a:prstGeom prst="rect">
            <a:avLst/>
          </a:prstGeom>
          <a:solidFill>
            <a:schemeClr val="accent5">
              <a:lumMod val="60000"/>
              <a:lumOff val="40000"/>
            </a:schemeClr>
          </a:solidFill>
        </p:spPr>
        <p:txBody>
          <a:bodyPr wrap="square" rtlCol="0">
            <a:spAutoFit/>
          </a:bodyPr>
          <a:lstStyle/>
          <a:p>
            <a:r>
              <a:rPr lang="de-DE" sz="1200" dirty="0"/>
              <a:t>An die 6 farbigen Tasten werden jeweils Dupont-Kabel mit </a:t>
            </a:r>
            <a:r>
              <a:rPr lang="de-DE" sz="1200" dirty="0" err="1"/>
              <a:t>female</a:t>
            </a:r>
            <a:r>
              <a:rPr lang="de-DE" sz="1200" dirty="0"/>
              <a:t>-Steckern in der jeweiligen Farbe der Taste gelötet.</a:t>
            </a:r>
          </a:p>
          <a:p>
            <a:r>
              <a:rPr lang="de-DE" sz="1200" dirty="0"/>
              <a:t>Tipp: jeweils 40 cm lange konfektionierte Kabel in der Mitte durchschneiden und die Schnittenden an die Tastenpole löten</a:t>
            </a:r>
            <a:endParaRPr lang="de-DE" dirty="0"/>
          </a:p>
        </p:txBody>
      </p:sp>
      <p:pic>
        <p:nvPicPr>
          <p:cNvPr id="8" name="Grafik 7" descr="Glühbirne Elektrisches Licht · Kostenlose Vektorgrafik auf ...">
            <a:extLst>
              <a:ext uri="{FF2B5EF4-FFF2-40B4-BE49-F238E27FC236}">
                <a16:creationId xmlns:a16="http://schemas.microsoft.com/office/drawing/2014/main" id="{5E357364-4837-4901-73ED-314FDE1D46FB}"/>
              </a:ext>
            </a:extLst>
          </p:cNvPr>
          <p:cNvPicPr>
            <a:picLocks noChangeAspect="1"/>
          </p:cNvPicPr>
          <p:nvPr/>
        </p:nvPicPr>
        <p:blipFill>
          <a:blip r:embed="rId6" cstate="email">
            <a:extLst>
              <a:ext uri="{28A0092B-C50C-407E-A947-70E740481C1C}">
                <a14:useLocalDpi xmlns:a14="http://schemas.microsoft.com/office/drawing/2010/main"/>
              </a:ext>
              <a:ext uri="{837473B0-CC2E-450A-ABE3-18F120FF3D39}">
                <a1611:picAttrSrcUrl xmlns:a1611="http://schemas.microsoft.com/office/drawing/2016/11/main" r:id="rId7"/>
              </a:ext>
            </a:extLst>
          </a:blip>
          <a:stretch>
            <a:fillRect/>
          </a:stretch>
        </p:blipFill>
        <p:spPr>
          <a:xfrm rot="20967411">
            <a:off x="68296" y="5794563"/>
            <a:ext cx="398703" cy="373784"/>
          </a:xfrm>
          <a:prstGeom prst="rect">
            <a:avLst/>
          </a:prstGeom>
        </p:spPr>
      </p:pic>
    </p:spTree>
    <p:extLst>
      <p:ext uri="{BB962C8B-B14F-4D97-AF65-F5344CB8AC3E}">
        <p14:creationId xmlns:p14="http://schemas.microsoft.com/office/powerpoint/2010/main" val="23169291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3317B2-8604-3140-9189-77422CDD3730}"/>
              </a:ext>
            </a:extLst>
          </p:cNvPr>
          <p:cNvSpPr>
            <a:spLocks noGrp="1"/>
          </p:cNvSpPr>
          <p:nvPr>
            <p:ph type="title"/>
          </p:nvPr>
        </p:nvSpPr>
        <p:spPr/>
        <p:txBody>
          <a:bodyPr/>
          <a:lstStyle/>
          <a:p>
            <a:r>
              <a:rPr lang="de-DE" dirty="0"/>
              <a:t>LCD-Display: Aktionen sichtbar machen </a:t>
            </a:r>
          </a:p>
        </p:txBody>
      </p:sp>
      <p:pic>
        <p:nvPicPr>
          <p:cNvPr id="4" name="Inhaltsplatzhalter 4">
            <a:extLst>
              <a:ext uri="{FF2B5EF4-FFF2-40B4-BE49-F238E27FC236}">
                <a16:creationId xmlns:a16="http://schemas.microsoft.com/office/drawing/2014/main" id="{75A876D2-1556-8E4A-9978-114CD5F5C383}"/>
              </a:ext>
            </a:extLst>
          </p:cNvPr>
          <p:cNvPicPr>
            <a:picLocks noGrp="1" noChangeAspect="1"/>
          </p:cNvPicPr>
          <p:nvPr>
            <p:ph idx="13"/>
          </p:nvPr>
        </p:nvPicPr>
        <p:blipFill rotWithShape="1">
          <a:blip r:embed="rId2" cstate="screen">
            <a:extLst>
              <a:ext uri="{28A0092B-C50C-407E-A947-70E740481C1C}">
                <a14:useLocalDpi xmlns:a14="http://schemas.microsoft.com/office/drawing/2010/main"/>
              </a:ext>
            </a:extLst>
          </a:blip>
          <a:srcRect/>
          <a:stretch/>
        </p:blipFill>
        <p:spPr>
          <a:xfrm>
            <a:off x="205944" y="2088999"/>
            <a:ext cx="5208049" cy="2395914"/>
          </a:xfrm>
        </p:spPr>
      </p:pic>
      <p:sp>
        <p:nvSpPr>
          <p:cNvPr id="7" name="Rechteck 6">
            <a:extLst>
              <a:ext uri="{FF2B5EF4-FFF2-40B4-BE49-F238E27FC236}">
                <a16:creationId xmlns:a16="http://schemas.microsoft.com/office/drawing/2014/main" id="{B1D48150-E5E6-E64D-B237-3909FD04FCAC}"/>
              </a:ext>
            </a:extLst>
          </p:cNvPr>
          <p:cNvSpPr/>
          <p:nvPr/>
        </p:nvSpPr>
        <p:spPr>
          <a:xfrm>
            <a:off x="205944" y="4540258"/>
            <a:ext cx="5208048" cy="1938992"/>
          </a:xfrm>
          <a:prstGeom prst="rect">
            <a:avLst/>
          </a:prstGeom>
          <a:solidFill>
            <a:srgbClr val="B6E4F4"/>
          </a:solidFill>
        </p:spPr>
        <p:txBody>
          <a:bodyPr wrap="square">
            <a:spAutoFit/>
          </a:bodyPr>
          <a:lstStyle/>
          <a:p>
            <a:r>
              <a:rPr lang="de-DE" sz="2000" dirty="0">
                <a:latin typeface="Open Sans"/>
              </a:rPr>
              <a:t>Die Daten für das LCD-Display werden über zwei Kabel (SDA -&gt; Eingang A4 des Arduino, SCL -&gt; Eingang A5 des Arduino) übertragen.</a:t>
            </a:r>
          </a:p>
          <a:p>
            <a:r>
              <a:rPr lang="de-DE" sz="2000" dirty="0">
                <a:latin typeface="Open Sans"/>
              </a:rPr>
              <a:t>Zum Betrieb wird natürlich Spannung benötigt -&gt; </a:t>
            </a:r>
            <a:r>
              <a:rPr lang="de-DE" sz="2000" dirty="0" err="1">
                <a:latin typeface="Open Sans"/>
              </a:rPr>
              <a:t>Vcc</a:t>
            </a:r>
            <a:r>
              <a:rPr lang="de-DE" sz="2000" dirty="0">
                <a:latin typeface="Open Sans"/>
              </a:rPr>
              <a:t> (+-Pol) und GND (-Pol).</a:t>
            </a:r>
          </a:p>
        </p:txBody>
      </p:sp>
      <p:sp>
        <p:nvSpPr>
          <p:cNvPr id="9" name="Textfeld 8">
            <a:extLst>
              <a:ext uri="{FF2B5EF4-FFF2-40B4-BE49-F238E27FC236}">
                <a16:creationId xmlns:a16="http://schemas.microsoft.com/office/drawing/2014/main" id="{4ED877EE-40F3-DF45-B882-6F23BC3C8361}"/>
              </a:ext>
            </a:extLst>
          </p:cNvPr>
          <p:cNvSpPr txBox="1"/>
          <p:nvPr/>
        </p:nvSpPr>
        <p:spPr>
          <a:xfrm>
            <a:off x="10902915" y="1366256"/>
            <a:ext cx="1285346" cy="1938992"/>
          </a:xfrm>
          <a:prstGeom prst="rect">
            <a:avLst/>
          </a:prstGeom>
          <a:noFill/>
        </p:spPr>
        <p:txBody>
          <a:bodyPr wrap="square" rtlCol="0">
            <a:spAutoFit/>
          </a:bodyPr>
          <a:lstStyle/>
          <a:p>
            <a:r>
              <a:rPr lang="de-DE" sz="3600" b="1" dirty="0"/>
              <a:t>- </a:t>
            </a:r>
            <a:r>
              <a:rPr lang="de-DE" sz="1600" b="1" dirty="0"/>
              <a:t>(GND)</a:t>
            </a:r>
          </a:p>
          <a:p>
            <a:r>
              <a:rPr lang="de-DE" sz="2400" b="1" dirty="0"/>
              <a:t>+ 5V</a:t>
            </a:r>
          </a:p>
          <a:p>
            <a:pPr>
              <a:lnSpc>
                <a:spcPct val="150000"/>
              </a:lnSpc>
            </a:pPr>
            <a:r>
              <a:rPr lang="de-DE" sz="2400" b="1" dirty="0"/>
              <a:t>A4 - SDA </a:t>
            </a:r>
          </a:p>
          <a:p>
            <a:r>
              <a:rPr lang="de-DE" sz="2400" b="1" dirty="0"/>
              <a:t>A5 - SCL</a:t>
            </a:r>
          </a:p>
        </p:txBody>
      </p:sp>
      <p:pic>
        <p:nvPicPr>
          <p:cNvPr id="10" name="Grafik 9" descr="Ein Bild, das Text, Elektronik enthält.&#10;&#10;Automatisch generierte Beschreibung">
            <a:extLst>
              <a:ext uri="{FF2B5EF4-FFF2-40B4-BE49-F238E27FC236}">
                <a16:creationId xmlns:a16="http://schemas.microsoft.com/office/drawing/2014/main" id="{9E418E93-9D5A-F745-98F9-E27EFCE5162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6200000">
            <a:off x="6626009" y="59503"/>
            <a:ext cx="2567069" cy="4747879"/>
          </a:xfrm>
          <a:prstGeom prst="rect">
            <a:avLst/>
          </a:prstGeom>
        </p:spPr>
      </p:pic>
      <p:cxnSp>
        <p:nvCxnSpPr>
          <p:cNvPr id="3" name="Gerade Verbindung mit Pfeil 2">
            <a:extLst>
              <a:ext uri="{FF2B5EF4-FFF2-40B4-BE49-F238E27FC236}">
                <a16:creationId xmlns:a16="http://schemas.microsoft.com/office/drawing/2014/main" id="{D913263C-F44D-5DFE-3F09-F553A631993E}"/>
              </a:ext>
            </a:extLst>
          </p:cNvPr>
          <p:cNvCxnSpPr>
            <a:cxnSpLocks/>
          </p:cNvCxnSpPr>
          <p:nvPr/>
        </p:nvCxnSpPr>
        <p:spPr>
          <a:xfrm flipH="1">
            <a:off x="9885277" y="1748394"/>
            <a:ext cx="1017638" cy="206477"/>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 name="Gerade Verbindung mit Pfeil 10">
            <a:extLst>
              <a:ext uri="{FF2B5EF4-FFF2-40B4-BE49-F238E27FC236}">
                <a16:creationId xmlns:a16="http://schemas.microsoft.com/office/drawing/2014/main" id="{C28C815A-445E-3785-6B8B-272317C2C544}"/>
              </a:ext>
            </a:extLst>
          </p:cNvPr>
          <p:cNvCxnSpPr>
            <a:cxnSpLocks/>
          </p:cNvCxnSpPr>
          <p:nvPr/>
        </p:nvCxnSpPr>
        <p:spPr>
          <a:xfrm flipH="1">
            <a:off x="9885277" y="2131852"/>
            <a:ext cx="1017638" cy="0"/>
          </a:xfrm>
          <a:prstGeom prst="straightConnector1">
            <a:avLst/>
          </a:prstGeom>
          <a:ln w="41275">
            <a:solidFill>
              <a:schemeClr val="accent2"/>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D6BF68E5-EF0E-71B9-7AC1-A65694EC6509}"/>
              </a:ext>
            </a:extLst>
          </p:cNvPr>
          <p:cNvCxnSpPr>
            <a:cxnSpLocks/>
          </p:cNvCxnSpPr>
          <p:nvPr/>
        </p:nvCxnSpPr>
        <p:spPr>
          <a:xfrm flipH="1" flipV="1">
            <a:off x="10283483" y="2317246"/>
            <a:ext cx="619432" cy="257058"/>
          </a:xfrm>
          <a:prstGeom prst="straightConnector1">
            <a:avLst/>
          </a:prstGeom>
          <a:ln w="41275">
            <a:solidFill>
              <a:schemeClr val="accent4">
                <a:lumMod val="60000"/>
                <a:lumOff val="40000"/>
              </a:schemeClr>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8" name="Gerade Verbindung mit Pfeil 17">
            <a:extLst>
              <a:ext uri="{FF2B5EF4-FFF2-40B4-BE49-F238E27FC236}">
                <a16:creationId xmlns:a16="http://schemas.microsoft.com/office/drawing/2014/main" id="{1C82BBB0-2631-ADA2-9C8D-F57CBC4DED6C}"/>
              </a:ext>
            </a:extLst>
          </p:cNvPr>
          <p:cNvCxnSpPr>
            <a:cxnSpLocks/>
          </p:cNvCxnSpPr>
          <p:nvPr/>
        </p:nvCxnSpPr>
        <p:spPr>
          <a:xfrm flipH="1" flipV="1">
            <a:off x="9943876" y="2494228"/>
            <a:ext cx="959039" cy="467221"/>
          </a:xfrm>
          <a:prstGeom prst="straightConnector1">
            <a:avLst/>
          </a:prstGeom>
          <a:ln w="41275">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9ADDF57F-0EDD-0584-8243-E439FD195E69}"/>
              </a:ext>
            </a:extLst>
          </p:cNvPr>
          <p:cNvSpPr txBox="1"/>
          <p:nvPr/>
        </p:nvSpPr>
        <p:spPr>
          <a:xfrm>
            <a:off x="5490646" y="996924"/>
            <a:ext cx="1361416" cy="369332"/>
          </a:xfrm>
          <a:prstGeom prst="rect">
            <a:avLst/>
          </a:prstGeom>
          <a:noFill/>
        </p:spPr>
        <p:txBody>
          <a:bodyPr wrap="square">
            <a:spAutoFit/>
          </a:bodyPr>
          <a:lstStyle/>
          <a:p>
            <a:r>
              <a:rPr lang="de-DE" sz="1800" b="1" dirty="0">
                <a:latin typeface="Open Sans"/>
              </a:rPr>
              <a:t>Rückseite </a:t>
            </a:r>
            <a:endParaRPr lang="de-DE" b="1" dirty="0"/>
          </a:p>
        </p:txBody>
      </p:sp>
      <p:sp>
        <p:nvSpPr>
          <p:cNvPr id="8" name="Textfeld 7">
            <a:extLst>
              <a:ext uri="{FF2B5EF4-FFF2-40B4-BE49-F238E27FC236}">
                <a16:creationId xmlns:a16="http://schemas.microsoft.com/office/drawing/2014/main" id="{B45F508D-6149-6A7B-8B6C-727B00FB8D36}"/>
              </a:ext>
            </a:extLst>
          </p:cNvPr>
          <p:cNvSpPr txBox="1"/>
          <p:nvPr/>
        </p:nvSpPr>
        <p:spPr>
          <a:xfrm>
            <a:off x="7438871" y="3990764"/>
            <a:ext cx="4547185" cy="646331"/>
          </a:xfrm>
          <a:prstGeom prst="rect">
            <a:avLst/>
          </a:prstGeom>
          <a:solidFill>
            <a:srgbClr val="FFC000"/>
          </a:solidFill>
        </p:spPr>
        <p:txBody>
          <a:bodyPr wrap="square" rtlCol="0">
            <a:spAutoFit/>
          </a:bodyPr>
          <a:lstStyle/>
          <a:p>
            <a:r>
              <a:rPr lang="de-DE" dirty="0"/>
              <a:t>Verbinde die 4 PINS mit den korrekten Anschlüssen des Arduino</a:t>
            </a:r>
          </a:p>
        </p:txBody>
      </p:sp>
      <p:sp>
        <p:nvSpPr>
          <p:cNvPr id="12" name="Oval 11">
            <a:extLst>
              <a:ext uri="{FF2B5EF4-FFF2-40B4-BE49-F238E27FC236}">
                <a16:creationId xmlns:a16="http://schemas.microsoft.com/office/drawing/2014/main" id="{DB12168D-750D-C318-C8A3-1FD7913A2A91}"/>
              </a:ext>
            </a:extLst>
          </p:cNvPr>
          <p:cNvSpPr/>
          <p:nvPr/>
        </p:nvSpPr>
        <p:spPr>
          <a:xfrm>
            <a:off x="6971441" y="4002724"/>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Tree>
    <p:extLst>
      <p:ext uri="{BB962C8B-B14F-4D97-AF65-F5344CB8AC3E}">
        <p14:creationId xmlns:p14="http://schemas.microsoft.com/office/powerpoint/2010/main" val="26230298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0D1F2C-6730-8E46-B9D7-58BE2690C290}"/>
              </a:ext>
            </a:extLst>
          </p:cNvPr>
          <p:cNvSpPr>
            <a:spLocks noGrp="1"/>
          </p:cNvSpPr>
          <p:nvPr>
            <p:ph type="title"/>
          </p:nvPr>
        </p:nvSpPr>
        <p:spPr/>
        <p:txBody>
          <a:bodyPr/>
          <a:lstStyle/>
          <a:p>
            <a:r>
              <a:rPr lang="de-DE" dirty="0"/>
              <a:t>Ansteuerung des LCD-Displays</a:t>
            </a:r>
          </a:p>
        </p:txBody>
      </p:sp>
      <p:pic>
        <p:nvPicPr>
          <p:cNvPr id="7" name="Grafik 6">
            <a:extLst>
              <a:ext uri="{FF2B5EF4-FFF2-40B4-BE49-F238E27FC236}">
                <a16:creationId xmlns:a16="http://schemas.microsoft.com/office/drawing/2014/main" id="{7F10AADC-D907-BFEE-37F6-B662F3B57A28}"/>
              </a:ext>
            </a:extLst>
          </p:cNvPr>
          <p:cNvPicPr>
            <a:picLocks noChangeAspect="1"/>
          </p:cNvPicPr>
          <p:nvPr/>
        </p:nvPicPr>
        <p:blipFill>
          <a:blip r:embed="rId2"/>
          <a:stretch>
            <a:fillRect/>
          </a:stretch>
        </p:blipFill>
        <p:spPr>
          <a:xfrm>
            <a:off x="721579" y="2017059"/>
            <a:ext cx="4749390" cy="3851867"/>
          </a:xfrm>
          <a:prstGeom prst="rect">
            <a:avLst/>
          </a:prstGeom>
        </p:spPr>
      </p:pic>
      <p:sp>
        <p:nvSpPr>
          <p:cNvPr id="10" name="Textfeld 9">
            <a:extLst>
              <a:ext uri="{FF2B5EF4-FFF2-40B4-BE49-F238E27FC236}">
                <a16:creationId xmlns:a16="http://schemas.microsoft.com/office/drawing/2014/main" id="{5A284627-F265-A402-9E1F-8B0E7177E04C}"/>
              </a:ext>
            </a:extLst>
          </p:cNvPr>
          <p:cNvSpPr txBox="1"/>
          <p:nvPr/>
        </p:nvSpPr>
        <p:spPr>
          <a:xfrm>
            <a:off x="801727" y="945069"/>
            <a:ext cx="4749390" cy="923330"/>
          </a:xfrm>
          <a:prstGeom prst="rect">
            <a:avLst/>
          </a:prstGeom>
          <a:solidFill>
            <a:srgbClr val="FFC000"/>
          </a:solidFill>
        </p:spPr>
        <p:txBody>
          <a:bodyPr wrap="square" rtlCol="0">
            <a:spAutoFit/>
          </a:bodyPr>
          <a:lstStyle/>
          <a:p>
            <a:r>
              <a:rPr lang="de-DE" dirty="0"/>
              <a:t>Ziehe den Block </a:t>
            </a:r>
            <a:r>
              <a:rPr lang="de-DE" b="1" dirty="0"/>
              <a:t>LCD 1602 I</a:t>
            </a:r>
            <a:r>
              <a:rPr lang="de-DE" b="1" baseline="30000" dirty="0"/>
              <a:t>2</a:t>
            </a:r>
            <a:r>
              <a:rPr lang="de-DE" b="1" dirty="0"/>
              <a:t>C </a:t>
            </a:r>
            <a:r>
              <a:rPr lang="de-DE" dirty="0"/>
              <a:t>aus dem Bereich „Aktion“ in den Konfigurationsbereich.</a:t>
            </a:r>
            <a:br>
              <a:rPr lang="de-DE" dirty="0"/>
            </a:br>
            <a:r>
              <a:rPr lang="de-DE" dirty="0"/>
              <a:t>Die Anschlusseinstellungen sind alle korrekt so.</a:t>
            </a:r>
          </a:p>
        </p:txBody>
      </p:sp>
      <p:sp>
        <p:nvSpPr>
          <p:cNvPr id="11" name="Oval 10">
            <a:extLst>
              <a:ext uri="{FF2B5EF4-FFF2-40B4-BE49-F238E27FC236}">
                <a16:creationId xmlns:a16="http://schemas.microsoft.com/office/drawing/2014/main" id="{E7146114-5063-AD8A-0CE3-F233B0E6CEAD}"/>
              </a:ext>
            </a:extLst>
          </p:cNvPr>
          <p:cNvSpPr/>
          <p:nvPr/>
        </p:nvSpPr>
        <p:spPr>
          <a:xfrm>
            <a:off x="334297" y="95702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2" name="Textfeld 11">
            <a:extLst>
              <a:ext uri="{FF2B5EF4-FFF2-40B4-BE49-F238E27FC236}">
                <a16:creationId xmlns:a16="http://schemas.microsoft.com/office/drawing/2014/main" id="{05AD2B2E-2401-69F9-C729-92CC1B30B9BB}"/>
              </a:ext>
            </a:extLst>
          </p:cNvPr>
          <p:cNvSpPr txBox="1"/>
          <p:nvPr/>
        </p:nvSpPr>
        <p:spPr>
          <a:xfrm>
            <a:off x="6457642" y="973973"/>
            <a:ext cx="5503300" cy="1477328"/>
          </a:xfrm>
          <a:prstGeom prst="rect">
            <a:avLst/>
          </a:prstGeom>
          <a:solidFill>
            <a:srgbClr val="FFC000"/>
          </a:solidFill>
        </p:spPr>
        <p:txBody>
          <a:bodyPr wrap="square" rtlCol="0">
            <a:spAutoFit/>
          </a:bodyPr>
          <a:lstStyle/>
          <a:p>
            <a:r>
              <a:rPr lang="de-DE" dirty="0"/>
              <a:t>Nutze die beiden folgenden Befehlsblöcke, um Text anzuzeigen bzw. zu löschen.</a:t>
            </a:r>
          </a:p>
          <a:p>
            <a:r>
              <a:rPr lang="de-DE" dirty="0"/>
              <a:t>Bei der Bedingung für die weiße Taste soll im Display „</a:t>
            </a:r>
            <a:r>
              <a:rPr lang="de-DE" dirty="0" err="1"/>
              <a:t>weiss</a:t>
            </a:r>
            <a:r>
              <a:rPr lang="de-DE" dirty="0"/>
              <a:t>“ angezeigt werden, bei der schwarzen Taste „schwarz“.</a:t>
            </a:r>
          </a:p>
        </p:txBody>
      </p:sp>
      <p:sp>
        <p:nvSpPr>
          <p:cNvPr id="13" name="Oval 12">
            <a:extLst>
              <a:ext uri="{FF2B5EF4-FFF2-40B4-BE49-F238E27FC236}">
                <a16:creationId xmlns:a16="http://schemas.microsoft.com/office/drawing/2014/main" id="{E2C92339-957F-B6A8-4B64-9072D8C51640}"/>
              </a:ext>
            </a:extLst>
          </p:cNvPr>
          <p:cNvSpPr/>
          <p:nvPr/>
        </p:nvSpPr>
        <p:spPr>
          <a:xfrm>
            <a:off x="6053540" y="977575"/>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pic>
        <p:nvPicPr>
          <p:cNvPr id="14" name="Grafik 13">
            <a:extLst>
              <a:ext uri="{FF2B5EF4-FFF2-40B4-BE49-F238E27FC236}">
                <a16:creationId xmlns:a16="http://schemas.microsoft.com/office/drawing/2014/main" id="{3AC7C443-B193-E250-C3C5-FB49AAE08A6E}"/>
              </a:ext>
            </a:extLst>
          </p:cNvPr>
          <p:cNvPicPr>
            <a:picLocks noChangeAspect="1"/>
          </p:cNvPicPr>
          <p:nvPr/>
        </p:nvPicPr>
        <p:blipFill>
          <a:blip r:embed="rId3"/>
          <a:stretch>
            <a:fillRect/>
          </a:stretch>
        </p:blipFill>
        <p:spPr>
          <a:xfrm>
            <a:off x="7484889" y="2567229"/>
            <a:ext cx="3084564" cy="1402075"/>
          </a:xfrm>
          <a:prstGeom prst="rect">
            <a:avLst/>
          </a:prstGeom>
        </p:spPr>
      </p:pic>
      <p:pic>
        <p:nvPicPr>
          <p:cNvPr id="15" name="Grafik 14">
            <a:extLst>
              <a:ext uri="{FF2B5EF4-FFF2-40B4-BE49-F238E27FC236}">
                <a16:creationId xmlns:a16="http://schemas.microsoft.com/office/drawing/2014/main" id="{47D8940D-F0FF-B9BC-DD2C-41679D5985EC}"/>
              </a:ext>
            </a:extLst>
          </p:cNvPr>
          <p:cNvPicPr>
            <a:picLocks noChangeAspect="1"/>
          </p:cNvPicPr>
          <p:nvPr/>
        </p:nvPicPr>
        <p:blipFill>
          <a:blip r:embed="rId4"/>
          <a:stretch>
            <a:fillRect/>
          </a:stretch>
        </p:blipFill>
        <p:spPr>
          <a:xfrm>
            <a:off x="7479137" y="4198699"/>
            <a:ext cx="2804345" cy="475737"/>
          </a:xfrm>
          <a:prstGeom prst="rect">
            <a:avLst/>
          </a:prstGeom>
        </p:spPr>
      </p:pic>
      <p:sp>
        <p:nvSpPr>
          <p:cNvPr id="16" name="Textfeld 15">
            <a:extLst>
              <a:ext uri="{FF2B5EF4-FFF2-40B4-BE49-F238E27FC236}">
                <a16:creationId xmlns:a16="http://schemas.microsoft.com/office/drawing/2014/main" id="{B72BC006-E97D-FB9C-A580-9A743AF800F9}"/>
              </a:ext>
            </a:extLst>
          </p:cNvPr>
          <p:cNvSpPr txBox="1"/>
          <p:nvPr/>
        </p:nvSpPr>
        <p:spPr>
          <a:xfrm>
            <a:off x="6457642" y="4925960"/>
            <a:ext cx="5503300" cy="923330"/>
          </a:xfrm>
          <a:prstGeom prst="rect">
            <a:avLst/>
          </a:prstGeom>
          <a:solidFill>
            <a:srgbClr val="FFC000"/>
          </a:solidFill>
        </p:spPr>
        <p:txBody>
          <a:bodyPr wrap="square" rtlCol="0">
            <a:spAutoFit/>
          </a:bodyPr>
          <a:lstStyle/>
          <a:p>
            <a:r>
              <a:rPr lang="de-DE" dirty="0"/>
              <a:t>Das Display hat 2 Zeilen (0 und 1 !!)  und 16 „Spalten“ (Zeichen)  je Zeile. Verändere diese beiden Werte und beobachte das Display.</a:t>
            </a:r>
          </a:p>
        </p:txBody>
      </p:sp>
      <p:sp>
        <p:nvSpPr>
          <p:cNvPr id="17" name="Oval 16">
            <a:extLst>
              <a:ext uri="{FF2B5EF4-FFF2-40B4-BE49-F238E27FC236}">
                <a16:creationId xmlns:a16="http://schemas.microsoft.com/office/drawing/2014/main" id="{02D8E41D-9286-A42D-2DA4-73F5B53FD930}"/>
              </a:ext>
            </a:extLst>
          </p:cNvPr>
          <p:cNvSpPr/>
          <p:nvPr/>
        </p:nvSpPr>
        <p:spPr>
          <a:xfrm>
            <a:off x="6053540" y="495703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3" name="Rechteck 2">
            <a:extLst>
              <a:ext uri="{FF2B5EF4-FFF2-40B4-BE49-F238E27FC236}">
                <a16:creationId xmlns:a16="http://schemas.microsoft.com/office/drawing/2014/main" id="{792CFCFC-300C-029B-226F-F0F899CA6451}"/>
              </a:ext>
            </a:extLst>
          </p:cNvPr>
          <p:cNvSpPr/>
          <p:nvPr/>
        </p:nvSpPr>
        <p:spPr>
          <a:xfrm>
            <a:off x="492250" y="6017586"/>
            <a:ext cx="5208048" cy="523220"/>
          </a:xfrm>
          <a:prstGeom prst="rect">
            <a:avLst/>
          </a:prstGeom>
          <a:solidFill>
            <a:srgbClr val="B6E4F4"/>
          </a:solidFill>
        </p:spPr>
        <p:txBody>
          <a:bodyPr wrap="square">
            <a:spAutoFit/>
          </a:bodyPr>
          <a:lstStyle/>
          <a:p>
            <a:r>
              <a:rPr lang="de-DE" sz="1400" dirty="0"/>
              <a:t>Achtung! Es gibt zwei Varianten für das LCD-Display.  Unbedingt den Block mit der Bezeichnung </a:t>
            </a:r>
            <a:r>
              <a:rPr lang="de-DE" sz="1400" b="1" dirty="0"/>
              <a:t>LCD 1602 I</a:t>
            </a:r>
            <a:r>
              <a:rPr lang="de-DE" sz="1400" b="1" baseline="30000" dirty="0"/>
              <a:t>2</a:t>
            </a:r>
            <a:r>
              <a:rPr lang="de-DE" sz="1400" b="1" dirty="0"/>
              <a:t>C  auswählen!</a:t>
            </a:r>
            <a:endParaRPr lang="de-DE" sz="1400" dirty="0"/>
          </a:p>
        </p:txBody>
      </p:sp>
      <p:pic>
        <p:nvPicPr>
          <p:cNvPr id="5" name="Grafik 4">
            <a:extLst>
              <a:ext uri="{FF2B5EF4-FFF2-40B4-BE49-F238E27FC236}">
                <a16:creationId xmlns:a16="http://schemas.microsoft.com/office/drawing/2014/main" id="{F2769978-9939-F8AF-F25B-0FD2F998C7C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9596725">
            <a:off x="254657" y="5803190"/>
            <a:ext cx="350267" cy="350267"/>
          </a:xfrm>
          <a:prstGeom prst="rect">
            <a:avLst/>
          </a:prstGeom>
        </p:spPr>
      </p:pic>
      <p:sp>
        <p:nvSpPr>
          <p:cNvPr id="6" name="Rechteck 5">
            <a:extLst>
              <a:ext uri="{FF2B5EF4-FFF2-40B4-BE49-F238E27FC236}">
                <a16:creationId xmlns:a16="http://schemas.microsoft.com/office/drawing/2014/main" id="{6CBB967A-04B9-7C15-935C-A1CCDDF2A5CB}"/>
              </a:ext>
            </a:extLst>
          </p:cNvPr>
          <p:cNvSpPr/>
          <p:nvPr/>
        </p:nvSpPr>
        <p:spPr>
          <a:xfrm>
            <a:off x="6457642" y="6017586"/>
            <a:ext cx="5208048" cy="307777"/>
          </a:xfrm>
          <a:prstGeom prst="rect">
            <a:avLst/>
          </a:prstGeom>
          <a:solidFill>
            <a:srgbClr val="B6E4F4"/>
          </a:solidFill>
        </p:spPr>
        <p:txBody>
          <a:bodyPr wrap="square">
            <a:spAutoFit/>
          </a:bodyPr>
          <a:lstStyle/>
          <a:p>
            <a:r>
              <a:rPr lang="de-DE" sz="1400" dirty="0"/>
              <a:t>Anzeigemöglichkeiten: Buchstaben A – Z, Ziffern 0 - 9</a:t>
            </a:r>
          </a:p>
        </p:txBody>
      </p:sp>
    </p:spTree>
    <p:extLst>
      <p:ext uri="{BB962C8B-B14F-4D97-AF65-F5344CB8AC3E}">
        <p14:creationId xmlns:p14="http://schemas.microsoft.com/office/powerpoint/2010/main" val="21166702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4FF7D544-80C5-8C5E-B585-36B1C8CEC3A1}"/>
              </a:ext>
            </a:extLst>
          </p:cNvPr>
          <p:cNvSpPr/>
          <p:nvPr/>
        </p:nvSpPr>
        <p:spPr>
          <a:xfrm>
            <a:off x="579198" y="1393210"/>
            <a:ext cx="10583725" cy="1077218"/>
          </a:xfrm>
          <a:prstGeom prst="rect">
            <a:avLst/>
          </a:prstGeom>
          <a:solidFill>
            <a:srgbClr val="B6E4F4"/>
          </a:solidFill>
        </p:spPr>
        <p:txBody>
          <a:bodyPr wrap="square">
            <a:spAutoFit/>
          </a:bodyPr>
          <a:lstStyle/>
          <a:p>
            <a:pPr algn="l"/>
            <a:r>
              <a:rPr lang="de-DE" sz="1600" b="0" i="0" u="none" strike="noStrike" dirty="0">
                <a:solidFill>
                  <a:srgbClr val="374151"/>
                </a:solidFill>
                <a:effectLst/>
                <a:latin typeface="Söhne"/>
              </a:rPr>
              <a:t>Bei einigen Blöcken kann man die Darstellungsart ändern.</a:t>
            </a:r>
            <a:endParaRPr lang="de-DE" sz="1600" dirty="0">
              <a:solidFill>
                <a:srgbClr val="374151"/>
              </a:solidFill>
              <a:latin typeface="Söhne"/>
            </a:endParaRPr>
          </a:p>
          <a:p>
            <a:pPr algn="l"/>
            <a:r>
              <a:rPr lang="de-DE" sz="1600" b="0" i="0" u="none" strike="noStrike" dirty="0">
                <a:solidFill>
                  <a:srgbClr val="374151"/>
                </a:solidFill>
                <a:effectLst/>
                <a:latin typeface="Söhne"/>
              </a:rPr>
              <a:t>So kann in komplexen, längeren Programmen evtl. übersichtlicher gearbeitet werden.</a:t>
            </a:r>
          </a:p>
          <a:p>
            <a:pPr algn="l"/>
            <a:r>
              <a:rPr lang="de-DE" sz="1600" b="0" i="0" u="none" strike="noStrike" dirty="0">
                <a:solidFill>
                  <a:srgbClr val="374151"/>
                </a:solidFill>
                <a:effectLst/>
                <a:latin typeface="Söhne"/>
              </a:rPr>
              <a:t>Nach Klick mit der rechten Maustaste auf den Block muss dazu auf „interne Eingänge“ umgeschaltet werden.</a:t>
            </a:r>
          </a:p>
          <a:p>
            <a:pPr algn="l"/>
            <a:r>
              <a:rPr lang="de-DE" sz="1600" dirty="0">
                <a:solidFill>
                  <a:srgbClr val="374151"/>
                </a:solidFill>
                <a:latin typeface="Söhne"/>
              </a:rPr>
              <a:t>Zum Zurücksetzen muss dann auf „externe Eingänge“ geklickt werden.</a:t>
            </a:r>
          </a:p>
        </p:txBody>
      </p:sp>
      <p:sp>
        <p:nvSpPr>
          <p:cNvPr id="2" name="Titel 1">
            <a:extLst>
              <a:ext uri="{FF2B5EF4-FFF2-40B4-BE49-F238E27FC236}">
                <a16:creationId xmlns:a16="http://schemas.microsoft.com/office/drawing/2014/main" id="{DE22AB1B-39A5-88F4-6344-7E19B38D1C95}"/>
              </a:ext>
            </a:extLst>
          </p:cNvPr>
          <p:cNvSpPr>
            <a:spLocks noGrp="1"/>
          </p:cNvSpPr>
          <p:nvPr>
            <p:ph type="title"/>
          </p:nvPr>
        </p:nvSpPr>
        <p:spPr/>
        <p:txBody>
          <a:bodyPr/>
          <a:lstStyle/>
          <a:p>
            <a:r>
              <a:rPr lang="de-DE" dirty="0"/>
              <a:t>Exkurs: Darstellungsoptionen</a:t>
            </a:r>
          </a:p>
        </p:txBody>
      </p:sp>
      <p:pic>
        <p:nvPicPr>
          <p:cNvPr id="5" name="Grafik 4">
            <a:extLst>
              <a:ext uri="{FF2B5EF4-FFF2-40B4-BE49-F238E27FC236}">
                <a16:creationId xmlns:a16="http://schemas.microsoft.com/office/drawing/2014/main" id="{5AED1C11-EBD2-245F-97EE-08B009A0A3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2981" y="3834761"/>
            <a:ext cx="2363961" cy="1455313"/>
          </a:xfrm>
          <a:prstGeom prst="rect">
            <a:avLst/>
          </a:prstGeom>
        </p:spPr>
      </p:pic>
      <p:pic>
        <p:nvPicPr>
          <p:cNvPr id="6" name="Grafik 5">
            <a:extLst>
              <a:ext uri="{FF2B5EF4-FFF2-40B4-BE49-F238E27FC236}">
                <a16:creationId xmlns:a16="http://schemas.microsoft.com/office/drawing/2014/main" id="{7CC55054-EA7C-E220-8F09-F23B80B9C7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2982" y="5423773"/>
            <a:ext cx="4304608" cy="376546"/>
          </a:xfrm>
          <a:prstGeom prst="rect">
            <a:avLst/>
          </a:prstGeom>
        </p:spPr>
      </p:pic>
      <p:pic>
        <p:nvPicPr>
          <p:cNvPr id="7" name="Grafik 6">
            <a:extLst>
              <a:ext uri="{FF2B5EF4-FFF2-40B4-BE49-F238E27FC236}">
                <a16:creationId xmlns:a16="http://schemas.microsoft.com/office/drawing/2014/main" id="{C6A10389-4C66-E9B1-111C-3EE87BA01A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2981" y="2820792"/>
            <a:ext cx="2363961" cy="465042"/>
          </a:xfrm>
          <a:prstGeom prst="rect">
            <a:avLst/>
          </a:prstGeom>
        </p:spPr>
      </p:pic>
      <p:pic>
        <p:nvPicPr>
          <p:cNvPr id="8" name="Grafik 7">
            <a:extLst>
              <a:ext uri="{FF2B5EF4-FFF2-40B4-BE49-F238E27FC236}">
                <a16:creationId xmlns:a16="http://schemas.microsoft.com/office/drawing/2014/main" id="{C0A28677-9D59-FAE7-4A3F-AEB2FF52315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274051" y="2759768"/>
            <a:ext cx="1964602" cy="886059"/>
          </a:xfrm>
          <a:prstGeom prst="rect">
            <a:avLst/>
          </a:prstGeom>
        </p:spPr>
      </p:pic>
      <p:pic>
        <p:nvPicPr>
          <p:cNvPr id="9" name="Grafik 8">
            <a:extLst>
              <a:ext uri="{FF2B5EF4-FFF2-40B4-BE49-F238E27FC236}">
                <a16:creationId xmlns:a16="http://schemas.microsoft.com/office/drawing/2014/main" id="{038E9C03-B9A4-B778-E3A4-DD06029AA58A}"/>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b="-6114"/>
          <a:stretch/>
        </p:blipFill>
        <p:spPr>
          <a:xfrm>
            <a:off x="6243940" y="5423773"/>
            <a:ext cx="4374520" cy="344783"/>
          </a:xfrm>
          <a:prstGeom prst="rect">
            <a:avLst/>
          </a:prstGeom>
        </p:spPr>
      </p:pic>
      <p:grpSp>
        <p:nvGrpSpPr>
          <p:cNvPr id="14" name="Gruppieren 13">
            <a:extLst>
              <a:ext uri="{FF2B5EF4-FFF2-40B4-BE49-F238E27FC236}">
                <a16:creationId xmlns:a16="http://schemas.microsoft.com/office/drawing/2014/main" id="{6983912C-F21A-BB4F-732E-61A3E61637F2}"/>
              </a:ext>
            </a:extLst>
          </p:cNvPr>
          <p:cNvGrpSpPr/>
          <p:nvPr/>
        </p:nvGrpSpPr>
        <p:grpSpPr>
          <a:xfrm>
            <a:off x="6274051" y="3896924"/>
            <a:ext cx="2672093" cy="1526849"/>
            <a:chOff x="5939073" y="2891756"/>
            <a:chExt cx="2672093" cy="1526849"/>
          </a:xfrm>
        </p:grpSpPr>
        <p:pic>
          <p:nvPicPr>
            <p:cNvPr id="11" name="Grafik 10">
              <a:extLst>
                <a:ext uri="{FF2B5EF4-FFF2-40B4-BE49-F238E27FC236}">
                  <a16:creationId xmlns:a16="http://schemas.microsoft.com/office/drawing/2014/main" id="{45459132-2547-613A-B3AC-2D74741CA72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939073" y="2891756"/>
              <a:ext cx="1964602" cy="886059"/>
            </a:xfrm>
            <a:prstGeom prst="rect">
              <a:avLst/>
            </a:prstGeom>
          </p:spPr>
        </p:pic>
        <p:pic>
          <p:nvPicPr>
            <p:cNvPr id="10" name="Grafik 9">
              <a:extLst>
                <a:ext uri="{FF2B5EF4-FFF2-40B4-BE49-F238E27FC236}">
                  <a16:creationId xmlns:a16="http://schemas.microsoft.com/office/drawing/2014/main" id="{E122DCCE-34D5-3556-2E01-5FE0A95B63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722198" y="3108077"/>
              <a:ext cx="1888968" cy="1310528"/>
            </a:xfrm>
            <a:prstGeom prst="rect">
              <a:avLst/>
            </a:prstGeom>
          </p:spPr>
        </p:pic>
      </p:grpSp>
      <p:pic>
        <p:nvPicPr>
          <p:cNvPr id="12" name="Grafik 11" descr="Glühbirne Elektrisches Licht · Kostenlose Vektorgrafik auf ...">
            <a:extLst>
              <a:ext uri="{FF2B5EF4-FFF2-40B4-BE49-F238E27FC236}">
                <a16:creationId xmlns:a16="http://schemas.microsoft.com/office/drawing/2014/main" id="{A23AE724-D314-436C-AAFC-89F422DFA48B}"/>
              </a:ext>
            </a:extLst>
          </p:cNvPr>
          <p:cNvPicPr>
            <a:picLocks noChangeAspect="1"/>
          </p:cNvPicPr>
          <p:nvPr/>
        </p:nvPicPr>
        <p:blipFill>
          <a:blip r:embed="rId8" cstate="email">
            <a:extLst>
              <a:ext uri="{28A0092B-C50C-407E-A947-70E740481C1C}">
                <a14:useLocalDpi xmlns:a14="http://schemas.microsoft.com/office/drawing/2010/main"/>
              </a:ext>
              <a:ext uri="{837473B0-CC2E-450A-ABE3-18F120FF3D39}">
                <a1611:picAttrSrcUrl xmlns:a1611="http://schemas.microsoft.com/office/drawing/2016/11/main" r:id="rId9"/>
              </a:ext>
            </a:extLst>
          </a:blip>
          <a:stretch>
            <a:fillRect/>
          </a:stretch>
        </p:blipFill>
        <p:spPr>
          <a:xfrm>
            <a:off x="323561" y="859567"/>
            <a:ext cx="689420" cy="646331"/>
          </a:xfrm>
          <a:prstGeom prst="rect">
            <a:avLst/>
          </a:prstGeom>
        </p:spPr>
      </p:pic>
    </p:spTree>
    <p:extLst>
      <p:ext uri="{BB962C8B-B14F-4D97-AF65-F5344CB8AC3E}">
        <p14:creationId xmlns:p14="http://schemas.microsoft.com/office/powerpoint/2010/main" val="2942571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DD3F8D-F869-DA3F-E5E0-04C7692A0EF9}"/>
              </a:ext>
            </a:extLst>
          </p:cNvPr>
          <p:cNvSpPr>
            <a:spLocks noGrp="1"/>
          </p:cNvSpPr>
          <p:nvPr>
            <p:ph type="title"/>
          </p:nvPr>
        </p:nvSpPr>
        <p:spPr/>
        <p:txBody>
          <a:bodyPr/>
          <a:lstStyle/>
          <a:p>
            <a:r>
              <a:rPr lang="de-DE" dirty="0"/>
              <a:t>Überblick über die Bauteile im Set</a:t>
            </a:r>
          </a:p>
        </p:txBody>
      </p:sp>
      <p:graphicFrame>
        <p:nvGraphicFramePr>
          <p:cNvPr id="5" name="Tabelle 4">
            <a:extLst>
              <a:ext uri="{FF2B5EF4-FFF2-40B4-BE49-F238E27FC236}">
                <a16:creationId xmlns:a16="http://schemas.microsoft.com/office/drawing/2014/main" id="{F6372A68-CD1D-AD80-59FB-E628B84A30C6}"/>
              </a:ext>
            </a:extLst>
          </p:cNvPr>
          <p:cNvGraphicFramePr>
            <a:graphicFrameLocks noGrp="1"/>
          </p:cNvGraphicFramePr>
          <p:nvPr>
            <p:extLst>
              <p:ext uri="{D42A27DB-BD31-4B8C-83A1-F6EECF244321}">
                <p14:modId xmlns:p14="http://schemas.microsoft.com/office/powerpoint/2010/main" val="1428894412"/>
              </p:ext>
            </p:extLst>
          </p:nvPr>
        </p:nvGraphicFramePr>
        <p:xfrm>
          <a:off x="439616" y="913838"/>
          <a:ext cx="11480637" cy="5505567"/>
        </p:xfrm>
        <a:graphic>
          <a:graphicData uri="http://schemas.openxmlformats.org/drawingml/2006/table">
            <a:tbl>
              <a:tblPr firstRow="1" bandRow="1">
                <a:tableStyleId>{5C22544A-7EE6-4342-B048-85BDC9FD1C3A}</a:tableStyleId>
              </a:tblPr>
              <a:tblGrid>
                <a:gridCol w="1948493">
                  <a:extLst>
                    <a:ext uri="{9D8B030D-6E8A-4147-A177-3AD203B41FA5}">
                      <a16:colId xmlns:a16="http://schemas.microsoft.com/office/drawing/2014/main" val="3208187970"/>
                    </a:ext>
                  </a:extLst>
                </a:gridCol>
                <a:gridCol w="1948493">
                  <a:extLst>
                    <a:ext uri="{9D8B030D-6E8A-4147-A177-3AD203B41FA5}">
                      <a16:colId xmlns:a16="http://schemas.microsoft.com/office/drawing/2014/main" val="3797004981"/>
                    </a:ext>
                  </a:extLst>
                </a:gridCol>
                <a:gridCol w="1948493">
                  <a:extLst>
                    <a:ext uri="{9D8B030D-6E8A-4147-A177-3AD203B41FA5}">
                      <a16:colId xmlns:a16="http://schemas.microsoft.com/office/drawing/2014/main" val="2032655038"/>
                    </a:ext>
                  </a:extLst>
                </a:gridCol>
                <a:gridCol w="1738172">
                  <a:extLst>
                    <a:ext uri="{9D8B030D-6E8A-4147-A177-3AD203B41FA5}">
                      <a16:colId xmlns:a16="http://schemas.microsoft.com/office/drawing/2014/main" val="1569921409"/>
                    </a:ext>
                  </a:extLst>
                </a:gridCol>
                <a:gridCol w="1948493">
                  <a:extLst>
                    <a:ext uri="{9D8B030D-6E8A-4147-A177-3AD203B41FA5}">
                      <a16:colId xmlns:a16="http://schemas.microsoft.com/office/drawing/2014/main" val="3821046183"/>
                    </a:ext>
                  </a:extLst>
                </a:gridCol>
                <a:gridCol w="1948493">
                  <a:extLst>
                    <a:ext uri="{9D8B030D-6E8A-4147-A177-3AD203B41FA5}">
                      <a16:colId xmlns:a16="http://schemas.microsoft.com/office/drawing/2014/main" val="1932441870"/>
                    </a:ext>
                  </a:extLst>
                </a:gridCol>
              </a:tblGrid>
              <a:tr h="2096887">
                <a:tc gridSpan="2">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tc hMerge="1">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tc gridSpan="2">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tc hMerge="1">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tc>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tc>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extLst>
                  <a:ext uri="{0D108BD9-81ED-4DB2-BD59-A6C34878D82A}">
                    <a16:rowId xmlns:a16="http://schemas.microsoft.com/office/drawing/2014/main" val="295848437"/>
                  </a:ext>
                </a:extLst>
              </a:tr>
              <a:tr h="495300">
                <a:tc gridSpan="2">
                  <a:txBody>
                    <a:bodyPr/>
                    <a:lstStyle/>
                    <a:p>
                      <a:pPr algn="ctr"/>
                      <a:r>
                        <a:rPr lang="de-DE" sz="1600" b="1" dirty="0"/>
                        <a:t>Montageplatte mit Arduino und Schrittmotortreiber</a:t>
                      </a:r>
                      <a:endParaRPr lang="de-DE" sz="1600" dirty="0"/>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1600" b="1"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b="1" dirty="0"/>
                        <a:t>Modell</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b="1" dirty="0"/>
                        <a:t>Spritzenpumpe</a:t>
                      </a: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1600"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b="1" dirty="0"/>
                        <a:t>Schrittmotor mit Treiber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b="1" dirty="0"/>
                        <a:t>Tasten-Bedienfeld</a:t>
                      </a:r>
                    </a:p>
                  </a:txBody>
                  <a:tcPr/>
                </a:tc>
                <a:extLst>
                  <a:ext uri="{0D108BD9-81ED-4DB2-BD59-A6C34878D82A}">
                    <a16:rowId xmlns:a16="http://schemas.microsoft.com/office/drawing/2014/main" val="3116265381"/>
                  </a:ext>
                </a:extLst>
              </a:tr>
              <a:tr h="2189480">
                <a:tc>
                  <a:txBody>
                    <a:bodyPr/>
                    <a:lstStyle/>
                    <a:p>
                      <a:endParaRPr lang="de-DE" dirty="0"/>
                    </a:p>
                  </a:txBody>
                  <a:tcPr/>
                </a:tc>
                <a:tc>
                  <a:txBody>
                    <a:bodyPr/>
                    <a:lstStyle/>
                    <a:p>
                      <a:endParaRPr lang="de-DE" dirty="0"/>
                    </a:p>
                  </a:txBody>
                  <a:tcPr/>
                </a:tc>
                <a:tc>
                  <a:txBody>
                    <a:bodyPr/>
                    <a:lstStyle/>
                    <a:p>
                      <a:endParaRPr lang="de-DE" dirty="0"/>
                    </a:p>
                  </a:txBody>
                  <a:tcPr/>
                </a:tc>
                <a:tc>
                  <a:txBody>
                    <a:bodyPr/>
                    <a:lstStyle/>
                    <a:p>
                      <a:endParaRPr lang="de-DE" dirty="0"/>
                    </a:p>
                  </a:txBody>
                  <a:tcPr/>
                </a:tc>
                <a:tc>
                  <a:txBody>
                    <a:bodyPr/>
                    <a:lstStyle/>
                    <a:p>
                      <a:endParaRPr lang="de-DE" dirty="0"/>
                    </a:p>
                  </a:txBody>
                  <a:tcPr/>
                </a:tc>
                <a:tc>
                  <a:txBody>
                    <a:bodyPr/>
                    <a:lstStyle/>
                    <a:p>
                      <a:endParaRPr lang="de-DE" dirty="0"/>
                    </a:p>
                  </a:txBody>
                  <a:tcPr/>
                </a:tc>
                <a:extLst>
                  <a:ext uri="{0D108BD9-81ED-4DB2-BD59-A6C34878D82A}">
                    <a16:rowId xmlns:a16="http://schemas.microsoft.com/office/drawing/2014/main" val="1005417715"/>
                  </a:ext>
                </a:extLst>
              </a:tr>
              <a:tr h="243840">
                <a:tc>
                  <a:txBody>
                    <a:bodyPr/>
                    <a:lstStyle/>
                    <a:p>
                      <a:pPr algn="ctr"/>
                      <a:r>
                        <a:rPr lang="de-DE" sz="1800" b="1" dirty="0"/>
                        <a:t>Taster</a:t>
                      </a:r>
                      <a:endParaRPr lang="de-DE" dirty="0"/>
                    </a:p>
                  </a:txBody>
                  <a:tcPr/>
                </a:tc>
                <a:tc>
                  <a:txBody>
                    <a:bodyPr/>
                    <a:lstStyle/>
                    <a:p>
                      <a:pPr algn="ctr"/>
                      <a:r>
                        <a:rPr lang="de-DE" b="1" dirty="0"/>
                        <a:t>Widerstand </a:t>
                      </a:r>
                    </a:p>
                    <a:p>
                      <a:pPr algn="ctr"/>
                      <a:r>
                        <a:rPr lang="de-DE" sz="1400" b="1" dirty="0"/>
                        <a:t>220 </a:t>
                      </a:r>
                      <a:r>
                        <a:rPr lang="de-DE" sz="1400" b="1" dirty="0">
                          <a:latin typeface="Symbol" pitchFamily="2" charset="2"/>
                        </a:rPr>
                        <a:t>W</a:t>
                      </a:r>
                      <a:endParaRPr lang="de-DE" dirty="0"/>
                    </a:p>
                  </a:txBody>
                  <a:tcPr/>
                </a:tc>
                <a:tc>
                  <a:txBody>
                    <a:bodyPr/>
                    <a:lstStyle/>
                    <a:p>
                      <a:pPr algn="ctr"/>
                      <a:r>
                        <a:rPr lang="de-DE" b="1" dirty="0"/>
                        <a:t>Reihenwiderstand</a:t>
                      </a:r>
                    </a:p>
                    <a:p>
                      <a:pPr algn="ctr"/>
                      <a:r>
                        <a:rPr lang="de-DE" sz="1400" b="1" dirty="0"/>
                        <a:t>8 x 10 k</a:t>
                      </a:r>
                      <a:r>
                        <a:rPr lang="de-DE" sz="1400" b="1" dirty="0">
                          <a:latin typeface="Symbol" pitchFamily="2" charset="2"/>
                        </a:rPr>
                        <a:t>W</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t>Potentiometer</a:t>
                      </a:r>
                    </a:p>
                    <a:p>
                      <a:pPr algn="ctr"/>
                      <a:r>
                        <a:rPr lang="de-DE" sz="900" b="1" dirty="0"/>
                        <a:t>veränderbarer  Widerstand</a:t>
                      </a:r>
                    </a:p>
                  </a:txBody>
                  <a:tcPr/>
                </a:tc>
                <a:tc>
                  <a:txBody>
                    <a:bodyPr/>
                    <a:lstStyle/>
                    <a:p>
                      <a:pPr algn="ctr"/>
                      <a:r>
                        <a:rPr lang="de-DE" b="1" dirty="0"/>
                        <a:t>LED</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800" b="1" dirty="0"/>
                        <a:t>Dupont-Kabel</a:t>
                      </a:r>
                    </a:p>
                    <a:p>
                      <a:pPr algn="ctr"/>
                      <a:r>
                        <a:rPr lang="de-DE" sz="1800" b="1" dirty="0"/>
                        <a:t>USB-Kabel</a:t>
                      </a:r>
                    </a:p>
                  </a:txBody>
                  <a:tcPr/>
                </a:tc>
                <a:extLst>
                  <a:ext uri="{0D108BD9-81ED-4DB2-BD59-A6C34878D82A}">
                    <a16:rowId xmlns:a16="http://schemas.microsoft.com/office/drawing/2014/main" val="3584991866"/>
                  </a:ext>
                </a:extLst>
              </a:tr>
            </a:tbl>
          </a:graphicData>
        </a:graphic>
      </p:graphicFrame>
      <p:pic>
        <p:nvPicPr>
          <p:cNvPr id="8" name="Grafik 7">
            <a:extLst>
              <a:ext uri="{FF2B5EF4-FFF2-40B4-BE49-F238E27FC236}">
                <a16:creationId xmlns:a16="http://schemas.microsoft.com/office/drawing/2014/main" id="{629FB8E7-B9FE-4165-FC93-BC23E33F8B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283482" y="1082522"/>
            <a:ext cx="1342472" cy="1726424"/>
          </a:xfrm>
          <a:prstGeom prst="rect">
            <a:avLst/>
          </a:prstGeom>
        </p:spPr>
      </p:pic>
      <p:pic>
        <p:nvPicPr>
          <p:cNvPr id="11" name="Grafik 10">
            <a:extLst>
              <a:ext uri="{FF2B5EF4-FFF2-40B4-BE49-F238E27FC236}">
                <a16:creationId xmlns:a16="http://schemas.microsoft.com/office/drawing/2014/main" id="{DA876F05-95D3-1C7B-1F0F-B23101282B1B}"/>
              </a:ext>
            </a:extLst>
          </p:cNvPr>
          <p:cNvPicPr>
            <a:picLocks noChangeAspect="1"/>
          </p:cNvPicPr>
          <p:nvPr/>
        </p:nvPicPr>
        <p:blipFill>
          <a:blip r:embed="rId4"/>
          <a:stretch>
            <a:fillRect/>
          </a:stretch>
        </p:blipFill>
        <p:spPr>
          <a:xfrm>
            <a:off x="8181968" y="1468903"/>
            <a:ext cx="1672442" cy="1029195"/>
          </a:xfrm>
          <a:prstGeom prst="rect">
            <a:avLst/>
          </a:prstGeom>
        </p:spPr>
      </p:pic>
      <p:pic>
        <p:nvPicPr>
          <p:cNvPr id="23" name="Grafik 22" descr="Ein Bild, das drinnen, dunkel enthält.&#10;&#10;Automatisch generierte Beschreibung">
            <a:extLst>
              <a:ext uri="{FF2B5EF4-FFF2-40B4-BE49-F238E27FC236}">
                <a16:creationId xmlns:a16="http://schemas.microsoft.com/office/drawing/2014/main" id="{8F4539E0-47A7-31AC-A6CC-244A33B674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952468">
            <a:off x="1159682" y="4288993"/>
            <a:ext cx="501380" cy="919861"/>
          </a:xfrm>
          <a:prstGeom prst="rect">
            <a:avLst/>
          </a:prstGeom>
        </p:spPr>
      </p:pic>
      <p:grpSp>
        <p:nvGrpSpPr>
          <p:cNvPr id="13" name="Gruppieren 12">
            <a:extLst>
              <a:ext uri="{FF2B5EF4-FFF2-40B4-BE49-F238E27FC236}">
                <a16:creationId xmlns:a16="http://schemas.microsoft.com/office/drawing/2014/main" id="{6D0A786A-14CA-B276-53E1-79EBB6017BA0}"/>
              </a:ext>
            </a:extLst>
          </p:cNvPr>
          <p:cNvGrpSpPr/>
          <p:nvPr/>
        </p:nvGrpSpPr>
        <p:grpSpPr>
          <a:xfrm>
            <a:off x="8390423" y="3872003"/>
            <a:ext cx="1275870" cy="1596827"/>
            <a:chOff x="7073152" y="3889561"/>
            <a:chExt cx="1275870" cy="1596827"/>
          </a:xfrm>
        </p:grpSpPr>
        <p:sp>
          <p:nvSpPr>
            <p:cNvPr id="27" name="Textfeld 26">
              <a:extLst>
                <a:ext uri="{FF2B5EF4-FFF2-40B4-BE49-F238E27FC236}">
                  <a16:creationId xmlns:a16="http://schemas.microsoft.com/office/drawing/2014/main" id="{B59C80EF-A741-76C3-4B68-A1738F57F353}"/>
                </a:ext>
              </a:extLst>
            </p:cNvPr>
            <p:cNvSpPr txBox="1"/>
            <p:nvPr/>
          </p:nvSpPr>
          <p:spPr>
            <a:xfrm flipH="1">
              <a:off x="7073152" y="5035046"/>
              <a:ext cx="476734" cy="451342"/>
            </a:xfrm>
            <a:prstGeom prst="rect">
              <a:avLst/>
            </a:prstGeom>
            <a:noFill/>
          </p:spPr>
          <p:txBody>
            <a:bodyPr wrap="none" rtlCol="0">
              <a:spAutoFit/>
            </a:bodyPr>
            <a:lstStyle/>
            <a:p>
              <a:r>
                <a:rPr lang="de-DE" sz="1400" b="1" dirty="0"/>
                <a:t>VCC</a:t>
              </a:r>
            </a:p>
            <a:p>
              <a:pPr algn="ctr">
                <a:lnSpc>
                  <a:spcPts val="1000"/>
                </a:lnSpc>
              </a:pPr>
              <a:r>
                <a:rPr lang="de-DE" sz="1400" b="1" dirty="0"/>
                <a:t>+</a:t>
              </a:r>
            </a:p>
          </p:txBody>
        </p:sp>
        <p:sp>
          <p:nvSpPr>
            <p:cNvPr id="37" name="Textfeld 36">
              <a:extLst>
                <a:ext uri="{FF2B5EF4-FFF2-40B4-BE49-F238E27FC236}">
                  <a16:creationId xmlns:a16="http://schemas.microsoft.com/office/drawing/2014/main" id="{D25D262E-5BE3-04C4-B268-0DCE263D97F2}"/>
                </a:ext>
              </a:extLst>
            </p:cNvPr>
            <p:cNvSpPr txBox="1"/>
            <p:nvPr/>
          </p:nvSpPr>
          <p:spPr>
            <a:xfrm flipH="1">
              <a:off x="7818107" y="5035046"/>
              <a:ext cx="530915" cy="451342"/>
            </a:xfrm>
            <a:prstGeom prst="rect">
              <a:avLst/>
            </a:prstGeom>
            <a:noFill/>
          </p:spPr>
          <p:txBody>
            <a:bodyPr wrap="none" rtlCol="0">
              <a:spAutoFit/>
            </a:bodyPr>
            <a:lstStyle/>
            <a:p>
              <a:r>
                <a:rPr lang="de-DE" sz="1400" b="1" dirty="0"/>
                <a:t>GND</a:t>
              </a:r>
            </a:p>
            <a:p>
              <a:pPr algn="ctr">
                <a:lnSpc>
                  <a:spcPts val="1000"/>
                </a:lnSpc>
              </a:pPr>
              <a:r>
                <a:rPr lang="de-DE" sz="1400" b="1" dirty="0"/>
                <a:t>-</a:t>
              </a:r>
            </a:p>
          </p:txBody>
        </p:sp>
        <p:pic>
          <p:nvPicPr>
            <p:cNvPr id="50" name="Grafik 49">
              <a:extLst>
                <a:ext uri="{FF2B5EF4-FFF2-40B4-BE49-F238E27FC236}">
                  <a16:creationId xmlns:a16="http://schemas.microsoft.com/office/drawing/2014/main" id="{CEDA8EC4-5571-4165-F3E0-49285F307EB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77942" flipH="1">
              <a:off x="7509610" y="3889561"/>
              <a:ext cx="382617" cy="1488315"/>
            </a:xfrm>
            <a:prstGeom prst="rect">
              <a:avLst/>
            </a:prstGeom>
          </p:spPr>
        </p:pic>
      </p:grpSp>
      <p:pic>
        <p:nvPicPr>
          <p:cNvPr id="57" name="Grafik 56">
            <a:extLst>
              <a:ext uri="{FF2B5EF4-FFF2-40B4-BE49-F238E27FC236}">
                <a16:creationId xmlns:a16="http://schemas.microsoft.com/office/drawing/2014/main" id="{B5726976-515A-A6F8-BDAB-106FD23906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3313456" y="3789263"/>
            <a:ext cx="123021" cy="1701786"/>
          </a:xfrm>
          <a:prstGeom prst="rect">
            <a:avLst/>
          </a:prstGeom>
        </p:spPr>
      </p:pic>
      <p:grpSp>
        <p:nvGrpSpPr>
          <p:cNvPr id="12" name="Gruppieren 11">
            <a:extLst>
              <a:ext uri="{FF2B5EF4-FFF2-40B4-BE49-F238E27FC236}">
                <a16:creationId xmlns:a16="http://schemas.microsoft.com/office/drawing/2014/main" id="{A1CEFD4F-A67F-2B1A-E5FA-7ADC44278F2D}"/>
              </a:ext>
            </a:extLst>
          </p:cNvPr>
          <p:cNvGrpSpPr/>
          <p:nvPr/>
        </p:nvGrpSpPr>
        <p:grpSpPr>
          <a:xfrm>
            <a:off x="4354838" y="3789352"/>
            <a:ext cx="1851169" cy="1817139"/>
            <a:chOff x="2840943" y="3854029"/>
            <a:chExt cx="1851169" cy="1817139"/>
          </a:xfrm>
        </p:grpSpPr>
        <p:pic>
          <p:nvPicPr>
            <p:cNvPr id="16" name="Grafik 15" descr="Ein Bild, das Text, drinnen enthält.&#10;&#10;Automatisch generierte Beschreibung">
              <a:extLst>
                <a:ext uri="{FF2B5EF4-FFF2-40B4-BE49-F238E27FC236}">
                  <a16:creationId xmlns:a16="http://schemas.microsoft.com/office/drawing/2014/main" id="{624952A6-C2DE-A941-D033-3B284A2F039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5919784" flipV="1">
              <a:off x="3539792" y="3518423"/>
              <a:ext cx="502989" cy="1174202"/>
            </a:xfrm>
            <a:prstGeom prst="rect">
              <a:avLst/>
            </a:prstGeom>
          </p:spPr>
        </p:pic>
        <p:grpSp>
          <p:nvGrpSpPr>
            <p:cNvPr id="47" name="Gruppieren 46">
              <a:extLst>
                <a:ext uri="{FF2B5EF4-FFF2-40B4-BE49-F238E27FC236}">
                  <a16:creationId xmlns:a16="http://schemas.microsoft.com/office/drawing/2014/main" id="{35346695-89E8-91D4-778A-A7A91C90A89E}"/>
                </a:ext>
              </a:extLst>
            </p:cNvPr>
            <p:cNvGrpSpPr/>
            <p:nvPr/>
          </p:nvGrpSpPr>
          <p:grpSpPr>
            <a:xfrm flipH="1">
              <a:off x="3976928" y="4773086"/>
              <a:ext cx="715184" cy="627345"/>
              <a:chOff x="5144398" y="5447270"/>
              <a:chExt cx="789427" cy="627345"/>
            </a:xfrm>
          </p:grpSpPr>
          <p:pic>
            <p:nvPicPr>
              <p:cNvPr id="19" name="Grafik 18">
                <a:extLst>
                  <a:ext uri="{FF2B5EF4-FFF2-40B4-BE49-F238E27FC236}">
                    <a16:creationId xmlns:a16="http://schemas.microsoft.com/office/drawing/2014/main" id="{56760CDA-2B3A-6B41-4A69-3DEEDD33F0E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b="10705"/>
              <a:stretch/>
            </p:blipFill>
            <p:spPr>
              <a:xfrm flipH="1">
                <a:off x="5144398" y="5495753"/>
                <a:ext cx="789427" cy="578862"/>
              </a:xfrm>
              <a:prstGeom prst="rect">
                <a:avLst/>
              </a:prstGeom>
            </p:spPr>
          </p:pic>
          <p:sp>
            <p:nvSpPr>
              <p:cNvPr id="20" name="Rechteck 19">
                <a:extLst>
                  <a:ext uri="{FF2B5EF4-FFF2-40B4-BE49-F238E27FC236}">
                    <a16:creationId xmlns:a16="http://schemas.microsoft.com/office/drawing/2014/main" id="{54EB13C5-4F83-3AAB-FEDA-D272288BD11A}"/>
                  </a:ext>
                </a:extLst>
              </p:cNvPr>
              <p:cNvSpPr/>
              <p:nvPr/>
            </p:nvSpPr>
            <p:spPr>
              <a:xfrm flipH="1">
                <a:off x="5144398" y="5447270"/>
                <a:ext cx="789427" cy="485019"/>
              </a:xfrm>
              <a:prstGeom prst="rect">
                <a:avLst/>
              </a:prstGeom>
              <a:solidFill>
                <a:srgbClr val="8B6114">
                  <a:alpha val="22000"/>
                </a:srgbClr>
              </a:solidFill>
              <a:ln w="19050">
                <a:solidFill>
                  <a:srgbClr val="8B61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4" name="Textfeld 23">
              <a:extLst>
                <a:ext uri="{FF2B5EF4-FFF2-40B4-BE49-F238E27FC236}">
                  <a16:creationId xmlns:a16="http://schemas.microsoft.com/office/drawing/2014/main" id="{F988110B-D941-BD21-F020-4E8E3A71E34F}"/>
                </a:ext>
              </a:extLst>
            </p:cNvPr>
            <p:cNvSpPr txBox="1"/>
            <p:nvPr/>
          </p:nvSpPr>
          <p:spPr>
            <a:xfrm flipH="1">
              <a:off x="2840943" y="4666555"/>
              <a:ext cx="1208366" cy="461665"/>
            </a:xfrm>
            <a:prstGeom prst="rect">
              <a:avLst/>
            </a:prstGeom>
            <a:noFill/>
          </p:spPr>
          <p:txBody>
            <a:bodyPr wrap="square" rtlCol="0">
              <a:spAutoFit/>
            </a:bodyPr>
            <a:lstStyle/>
            <a:p>
              <a:r>
                <a:rPr lang="de-DE" sz="1200" b="1" dirty="0"/>
                <a:t>Innerer Aufbau</a:t>
              </a:r>
              <a:br>
                <a:rPr lang="de-DE" sz="1200" b="1" dirty="0"/>
              </a:br>
              <a:r>
                <a:rPr lang="de-DE" sz="1200" b="1" dirty="0"/>
                <a:t>(symbolisch)</a:t>
              </a:r>
              <a:endParaRPr lang="de-DE" sz="1200" b="1" dirty="0">
                <a:latin typeface="Symbol" pitchFamily="2" charset="2"/>
              </a:endParaRPr>
            </a:p>
          </p:txBody>
        </p:sp>
        <p:sp>
          <p:nvSpPr>
            <p:cNvPr id="53" name="Textfeld 52">
              <a:extLst>
                <a:ext uri="{FF2B5EF4-FFF2-40B4-BE49-F238E27FC236}">
                  <a16:creationId xmlns:a16="http://schemas.microsoft.com/office/drawing/2014/main" id="{61E77AE3-D5D1-3D2F-8109-4DA383BE5F18}"/>
                </a:ext>
              </a:extLst>
            </p:cNvPr>
            <p:cNvSpPr txBox="1"/>
            <p:nvPr/>
          </p:nvSpPr>
          <p:spPr>
            <a:xfrm flipH="1">
              <a:off x="2866557" y="4300462"/>
              <a:ext cx="530915" cy="451342"/>
            </a:xfrm>
            <a:prstGeom prst="rect">
              <a:avLst/>
            </a:prstGeom>
            <a:noFill/>
          </p:spPr>
          <p:txBody>
            <a:bodyPr wrap="none" rtlCol="0">
              <a:spAutoFit/>
            </a:bodyPr>
            <a:lstStyle/>
            <a:p>
              <a:r>
                <a:rPr lang="de-DE" sz="1400" b="1" dirty="0"/>
                <a:t>GND</a:t>
              </a:r>
            </a:p>
            <a:p>
              <a:pPr algn="ctr">
                <a:lnSpc>
                  <a:spcPts val="1000"/>
                </a:lnSpc>
              </a:pPr>
              <a:r>
                <a:rPr lang="de-DE" sz="1400" b="1" dirty="0"/>
                <a:t>-</a:t>
              </a:r>
            </a:p>
          </p:txBody>
        </p:sp>
        <p:sp>
          <p:nvSpPr>
            <p:cNvPr id="58" name="Textfeld 57">
              <a:extLst>
                <a:ext uri="{FF2B5EF4-FFF2-40B4-BE49-F238E27FC236}">
                  <a16:creationId xmlns:a16="http://schemas.microsoft.com/office/drawing/2014/main" id="{DAC0C180-0DBB-89F7-77E9-CFCD1FDF8EEA}"/>
                </a:ext>
              </a:extLst>
            </p:cNvPr>
            <p:cNvSpPr txBox="1"/>
            <p:nvPr/>
          </p:nvSpPr>
          <p:spPr>
            <a:xfrm flipH="1">
              <a:off x="3593735" y="5276123"/>
              <a:ext cx="455574" cy="395045"/>
            </a:xfrm>
            <a:prstGeom prst="rect">
              <a:avLst/>
            </a:prstGeom>
            <a:noFill/>
          </p:spPr>
          <p:txBody>
            <a:bodyPr wrap="none" rtlCol="0">
              <a:spAutoFit/>
            </a:bodyPr>
            <a:lstStyle/>
            <a:p>
              <a:r>
                <a:rPr lang="de-DE" sz="1100" b="1" dirty="0"/>
                <a:t>GND</a:t>
              </a:r>
            </a:p>
            <a:p>
              <a:pPr algn="ctr">
                <a:lnSpc>
                  <a:spcPts val="1000"/>
                </a:lnSpc>
              </a:pPr>
              <a:r>
                <a:rPr lang="de-DE" sz="1100" b="1" dirty="0"/>
                <a:t>-</a:t>
              </a:r>
            </a:p>
          </p:txBody>
        </p:sp>
      </p:grpSp>
      <p:pic>
        <p:nvPicPr>
          <p:cNvPr id="59" name="Grafik 58">
            <a:extLst>
              <a:ext uri="{FF2B5EF4-FFF2-40B4-BE49-F238E27FC236}">
                <a16:creationId xmlns:a16="http://schemas.microsoft.com/office/drawing/2014/main" id="{799189FB-87F7-7A61-46B8-3673EEC38B5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rot="2577511">
            <a:off x="10530989" y="3612313"/>
            <a:ext cx="309881" cy="1119090"/>
          </a:xfrm>
          <a:prstGeom prst="rect">
            <a:avLst/>
          </a:prstGeom>
        </p:spPr>
      </p:pic>
      <p:grpSp>
        <p:nvGrpSpPr>
          <p:cNvPr id="1027" name="Gruppieren 1026">
            <a:extLst>
              <a:ext uri="{FF2B5EF4-FFF2-40B4-BE49-F238E27FC236}">
                <a16:creationId xmlns:a16="http://schemas.microsoft.com/office/drawing/2014/main" id="{D6B607F6-E67B-5D1F-545B-60B285EB777B}"/>
              </a:ext>
            </a:extLst>
          </p:cNvPr>
          <p:cNvGrpSpPr/>
          <p:nvPr/>
        </p:nvGrpSpPr>
        <p:grpSpPr>
          <a:xfrm>
            <a:off x="11178521" y="3872003"/>
            <a:ext cx="99012" cy="584873"/>
            <a:chOff x="10172701" y="5062157"/>
            <a:chExt cx="110782" cy="620305"/>
          </a:xfrm>
        </p:grpSpPr>
        <p:sp>
          <p:nvSpPr>
            <p:cNvPr id="62" name="Rechteck 61">
              <a:extLst>
                <a:ext uri="{FF2B5EF4-FFF2-40B4-BE49-F238E27FC236}">
                  <a16:creationId xmlns:a16="http://schemas.microsoft.com/office/drawing/2014/main" id="{A7BB102A-FA35-E985-0CE7-A912D529ADC4}"/>
                </a:ext>
              </a:extLst>
            </p:cNvPr>
            <p:cNvSpPr/>
            <p:nvPr/>
          </p:nvSpPr>
          <p:spPr>
            <a:xfrm>
              <a:off x="10200395" y="5062157"/>
              <a:ext cx="55391" cy="252000"/>
            </a:xfrm>
            <a:prstGeom prst="rect">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Rechteck 60">
              <a:extLst>
                <a:ext uri="{FF2B5EF4-FFF2-40B4-BE49-F238E27FC236}">
                  <a16:creationId xmlns:a16="http://schemas.microsoft.com/office/drawing/2014/main" id="{351BAEF0-5E00-030A-DA4D-61AAC3249EE0}"/>
                </a:ext>
              </a:extLst>
            </p:cNvPr>
            <p:cNvSpPr/>
            <p:nvPr/>
          </p:nvSpPr>
          <p:spPr>
            <a:xfrm>
              <a:off x="10172701" y="5322281"/>
              <a:ext cx="110782" cy="36018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25" name="Gruppieren 1024">
            <a:extLst>
              <a:ext uri="{FF2B5EF4-FFF2-40B4-BE49-F238E27FC236}">
                <a16:creationId xmlns:a16="http://schemas.microsoft.com/office/drawing/2014/main" id="{69CFA154-92F0-6B92-00F6-7970A6E5C1BC}"/>
              </a:ext>
            </a:extLst>
          </p:cNvPr>
          <p:cNvGrpSpPr/>
          <p:nvPr/>
        </p:nvGrpSpPr>
        <p:grpSpPr>
          <a:xfrm>
            <a:off x="11653372" y="4083540"/>
            <a:ext cx="99012" cy="339607"/>
            <a:chOff x="11279059" y="5322281"/>
            <a:chExt cx="110782" cy="360181"/>
          </a:xfrm>
        </p:grpSpPr>
        <p:sp>
          <p:nvSpPr>
            <p:cNvPr id="1024" name="Rechteck 1023">
              <a:extLst>
                <a:ext uri="{FF2B5EF4-FFF2-40B4-BE49-F238E27FC236}">
                  <a16:creationId xmlns:a16="http://schemas.microsoft.com/office/drawing/2014/main" id="{381D4BF7-63A2-8C31-6DFE-F20705161E5C}"/>
                </a:ext>
              </a:extLst>
            </p:cNvPr>
            <p:cNvSpPr/>
            <p:nvPr/>
          </p:nvSpPr>
          <p:spPr>
            <a:xfrm>
              <a:off x="11279059" y="5322281"/>
              <a:ext cx="110782" cy="36018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a:extLst>
                <a:ext uri="{FF2B5EF4-FFF2-40B4-BE49-F238E27FC236}">
                  <a16:creationId xmlns:a16="http://schemas.microsoft.com/office/drawing/2014/main" id="{BC469427-24AA-0676-B715-F2B76A02A167}"/>
                </a:ext>
              </a:extLst>
            </p:cNvPr>
            <p:cNvSpPr/>
            <p:nvPr/>
          </p:nvSpPr>
          <p:spPr>
            <a:xfrm>
              <a:off x="11307450" y="5322281"/>
              <a:ext cx="54000" cy="251355"/>
            </a:xfrm>
            <a:prstGeom prst="rect">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029" name="Textfeld 1028">
            <a:extLst>
              <a:ext uri="{FF2B5EF4-FFF2-40B4-BE49-F238E27FC236}">
                <a16:creationId xmlns:a16="http://schemas.microsoft.com/office/drawing/2014/main" id="{15916D4D-24B3-615A-83CA-D359419CC03F}"/>
              </a:ext>
            </a:extLst>
          </p:cNvPr>
          <p:cNvSpPr txBox="1"/>
          <p:nvPr/>
        </p:nvSpPr>
        <p:spPr>
          <a:xfrm flipH="1">
            <a:off x="10770379" y="4441017"/>
            <a:ext cx="624943" cy="391764"/>
          </a:xfrm>
          <a:prstGeom prst="rect">
            <a:avLst/>
          </a:prstGeom>
          <a:noFill/>
        </p:spPr>
        <p:txBody>
          <a:bodyPr wrap="none" rtlCol="0">
            <a:spAutoFit/>
          </a:bodyPr>
          <a:lstStyle/>
          <a:p>
            <a:pPr algn="ctr"/>
            <a:r>
              <a:rPr lang="de-DE" sz="1050" b="1" dirty="0"/>
              <a:t>männlich</a:t>
            </a:r>
          </a:p>
          <a:p>
            <a:pPr algn="ctr"/>
            <a:r>
              <a:rPr lang="de-DE" sz="1050" b="1" dirty="0"/>
              <a:t>male</a:t>
            </a:r>
          </a:p>
        </p:txBody>
      </p:sp>
      <p:sp>
        <p:nvSpPr>
          <p:cNvPr id="1030" name="Textfeld 1029">
            <a:extLst>
              <a:ext uri="{FF2B5EF4-FFF2-40B4-BE49-F238E27FC236}">
                <a16:creationId xmlns:a16="http://schemas.microsoft.com/office/drawing/2014/main" id="{34582B94-126D-6472-62BE-8401AC39116D}"/>
              </a:ext>
            </a:extLst>
          </p:cNvPr>
          <p:cNvSpPr txBox="1"/>
          <p:nvPr/>
        </p:nvSpPr>
        <p:spPr>
          <a:xfrm flipH="1">
            <a:off x="11360154" y="4442947"/>
            <a:ext cx="584828" cy="391764"/>
          </a:xfrm>
          <a:prstGeom prst="rect">
            <a:avLst/>
          </a:prstGeom>
          <a:noFill/>
        </p:spPr>
        <p:txBody>
          <a:bodyPr wrap="none" rtlCol="0">
            <a:spAutoFit/>
          </a:bodyPr>
          <a:lstStyle/>
          <a:p>
            <a:pPr algn="ctr"/>
            <a:r>
              <a:rPr lang="de-DE" sz="1050" b="1" dirty="0"/>
              <a:t>weiblich</a:t>
            </a:r>
          </a:p>
          <a:p>
            <a:pPr algn="ctr"/>
            <a:r>
              <a:rPr lang="de-DE" sz="1050" b="1" dirty="0" err="1"/>
              <a:t>female</a:t>
            </a:r>
            <a:endParaRPr lang="de-DE" sz="1050" b="1" dirty="0"/>
          </a:p>
        </p:txBody>
      </p:sp>
      <p:sp>
        <p:nvSpPr>
          <p:cNvPr id="1031" name="Textfeld 1030">
            <a:extLst>
              <a:ext uri="{FF2B5EF4-FFF2-40B4-BE49-F238E27FC236}">
                <a16:creationId xmlns:a16="http://schemas.microsoft.com/office/drawing/2014/main" id="{93942C69-295F-C2D0-0695-5968A2F0555F}"/>
              </a:ext>
            </a:extLst>
          </p:cNvPr>
          <p:cNvSpPr txBox="1"/>
          <p:nvPr/>
        </p:nvSpPr>
        <p:spPr>
          <a:xfrm flipH="1">
            <a:off x="11203273" y="3589378"/>
            <a:ext cx="534684" cy="239412"/>
          </a:xfrm>
          <a:prstGeom prst="rect">
            <a:avLst/>
          </a:prstGeom>
          <a:noFill/>
        </p:spPr>
        <p:txBody>
          <a:bodyPr wrap="none" rtlCol="0">
            <a:spAutoFit/>
          </a:bodyPr>
          <a:lstStyle/>
          <a:p>
            <a:pPr algn="ctr"/>
            <a:r>
              <a:rPr lang="de-DE" sz="1050" b="1" dirty="0"/>
              <a:t>Stecker</a:t>
            </a:r>
          </a:p>
        </p:txBody>
      </p:sp>
      <p:grpSp>
        <p:nvGrpSpPr>
          <p:cNvPr id="9" name="Gruppieren 8">
            <a:extLst>
              <a:ext uri="{FF2B5EF4-FFF2-40B4-BE49-F238E27FC236}">
                <a16:creationId xmlns:a16="http://schemas.microsoft.com/office/drawing/2014/main" id="{802F0794-241B-323B-E6FE-C829DB0218E4}"/>
              </a:ext>
            </a:extLst>
          </p:cNvPr>
          <p:cNvGrpSpPr/>
          <p:nvPr/>
        </p:nvGrpSpPr>
        <p:grpSpPr>
          <a:xfrm>
            <a:off x="6552139" y="3614815"/>
            <a:ext cx="1500817" cy="1856842"/>
            <a:chOff x="5150889" y="3546598"/>
            <a:chExt cx="1500817" cy="1856842"/>
          </a:xfrm>
        </p:grpSpPr>
        <p:sp>
          <p:nvSpPr>
            <p:cNvPr id="35" name="Textfeld 34">
              <a:extLst>
                <a:ext uri="{FF2B5EF4-FFF2-40B4-BE49-F238E27FC236}">
                  <a16:creationId xmlns:a16="http://schemas.microsoft.com/office/drawing/2014/main" id="{341FA6B9-970B-EDEF-1F76-B3ACAADEADEF}"/>
                </a:ext>
              </a:extLst>
            </p:cNvPr>
            <p:cNvSpPr txBox="1"/>
            <p:nvPr/>
          </p:nvSpPr>
          <p:spPr>
            <a:xfrm flipH="1">
              <a:off x="5590679" y="5019360"/>
              <a:ext cx="787762" cy="384080"/>
            </a:xfrm>
            <a:prstGeom prst="rect">
              <a:avLst/>
            </a:prstGeom>
            <a:noFill/>
          </p:spPr>
          <p:txBody>
            <a:bodyPr wrap="square" rtlCol="0">
              <a:spAutoFit/>
            </a:bodyPr>
            <a:lstStyle/>
            <a:p>
              <a:pPr>
                <a:lnSpc>
                  <a:spcPts val="2400"/>
                </a:lnSpc>
              </a:pPr>
              <a:r>
                <a:rPr lang="de-DE" sz="1400" b="1" dirty="0"/>
                <a:t>Signal</a:t>
              </a:r>
              <a:endParaRPr lang="de-DE" sz="3200" b="1" dirty="0"/>
            </a:p>
          </p:txBody>
        </p:sp>
        <p:sp>
          <p:nvSpPr>
            <p:cNvPr id="51" name="Textfeld 50">
              <a:extLst>
                <a:ext uri="{FF2B5EF4-FFF2-40B4-BE49-F238E27FC236}">
                  <a16:creationId xmlns:a16="http://schemas.microsoft.com/office/drawing/2014/main" id="{58AA2F14-B969-2193-79C2-39B4815B68D8}"/>
                </a:ext>
              </a:extLst>
            </p:cNvPr>
            <p:cNvSpPr txBox="1"/>
            <p:nvPr/>
          </p:nvSpPr>
          <p:spPr>
            <a:xfrm flipH="1">
              <a:off x="5150889" y="4669693"/>
              <a:ext cx="476734" cy="451342"/>
            </a:xfrm>
            <a:prstGeom prst="rect">
              <a:avLst/>
            </a:prstGeom>
            <a:noFill/>
          </p:spPr>
          <p:txBody>
            <a:bodyPr wrap="none" rtlCol="0">
              <a:spAutoFit/>
            </a:bodyPr>
            <a:lstStyle/>
            <a:p>
              <a:r>
                <a:rPr lang="de-DE" sz="1400" b="1" dirty="0"/>
                <a:t>VCC</a:t>
              </a:r>
            </a:p>
            <a:p>
              <a:pPr algn="ctr">
                <a:lnSpc>
                  <a:spcPts val="1000"/>
                </a:lnSpc>
              </a:pPr>
              <a:r>
                <a:rPr lang="de-DE" sz="1400" b="1" dirty="0"/>
                <a:t>+</a:t>
              </a:r>
            </a:p>
          </p:txBody>
        </p:sp>
        <p:sp>
          <p:nvSpPr>
            <p:cNvPr id="52" name="Textfeld 51">
              <a:extLst>
                <a:ext uri="{FF2B5EF4-FFF2-40B4-BE49-F238E27FC236}">
                  <a16:creationId xmlns:a16="http://schemas.microsoft.com/office/drawing/2014/main" id="{EDE5B708-76EC-FF53-5417-2EE0072961A8}"/>
                </a:ext>
              </a:extLst>
            </p:cNvPr>
            <p:cNvSpPr txBox="1"/>
            <p:nvPr/>
          </p:nvSpPr>
          <p:spPr>
            <a:xfrm flipH="1">
              <a:off x="6120791" y="4669693"/>
              <a:ext cx="530915" cy="451342"/>
            </a:xfrm>
            <a:prstGeom prst="rect">
              <a:avLst/>
            </a:prstGeom>
            <a:noFill/>
          </p:spPr>
          <p:txBody>
            <a:bodyPr wrap="none" rtlCol="0">
              <a:spAutoFit/>
            </a:bodyPr>
            <a:lstStyle/>
            <a:p>
              <a:r>
                <a:rPr lang="de-DE" sz="1400" b="1" dirty="0"/>
                <a:t>GND</a:t>
              </a:r>
            </a:p>
            <a:p>
              <a:pPr algn="ctr">
                <a:lnSpc>
                  <a:spcPts val="1000"/>
                </a:lnSpc>
              </a:pPr>
              <a:r>
                <a:rPr lang="de-DE" sz="1400" b="1" dirty="0"/>
                <a:t>-</a:t>
              </a:r>
            </a:p>
          </p:txBody>
        </p:sp>
        <p:cxnSp>
          <p:nvCxnSpPr>
            <p:cNvPr id="1033" name="Gerade Verbindung 1032">
              <a:extLst>
                <a:ext uri="{FF2B5EF4-FFF2-40B4-BE49-F238E27FC236}">
                  <a16:creationId xmlns:a16="http://schemas.microsoft.com/office/drawing/2014/main" id="{6EB41613-52CB-4C19-7998-DF843097EA49}"/>
                </a:ext>
              </a:extLst>
            </p:cNvPr>
            <p:cNvCxnSpPr>
              <a:cxnSpLocks/>
            </p:cNvCxnSpPr>
            <p:nvPr/>
          </p:nvCxnSpPr>
          <p:spPr>
            <a:xfrm flipV="1">
              <a:off x="5873932" y="4773086"/>
              <a:ext cx="0" cy="315595"/>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39" name="Grafik 1038" descr="Ein Bild, das Autoteile, Auto enthält.&#10;&#10;Automatisch generierte Beschreibung">
              <a:extLst>
                <a:ext uri="{FF2B5EF4-FFF2-40B4-BE49-F238E27FC236}">
                  <a16:creationId xmlns:a16="http://schemas.microsoft.com/office/drawing/2014/main" id="{188315EA-91B0-7AA0-EFBB-B59198F5EAF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10619806">
              <a:off x="5249611" y="3546598"/>
              <a:ext cx="1141352" cy="1491987"/>
            </a:xfrm>
            <a:prstGeom prst="rect">
              <a:avLst/>
            </a:prstGeom>
          </p:spPr>
        </p:pic>
      </p:grpSp>
      <p:pic>
        <p:nvPicPr>
          <p:cNvPr id="17" name="Grafik 16" descr="Ein Bild, das Elektronik, Elektrisches Bauelement, Elektronisches Bauteil, Maschine enthält.&#10;&#10;Automatisch generierte Beschreibung">
            <a:extLst>
              <a:ext uri="{FF2B5EF4-FFF2-40B4-BE49-F238E27FC236}">
                <a16:creationId xmlns:a16="http://schemas.microsoft.com/office/drawing/2014/main" id="{DB8E4DBD-C60F-78C6-8818-BB99ED8FBEBB}"/>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54366" y="953912"/>
            <a:ext cx="3329917" cy="2497438"/>
          </a:xfrm>
          <a:prstGeom prst="rect">
            <a:avLst/>
          </a:prstGeom>
        </p:spPr>
      </p:pic>
      <p:pic>
        <p:nvPicPr>
          <p:cNvPr id="22" name="Grafik 21" descr="Ein Bild, das Kabel, Verbindungsstück, Kopfhörer enthält.&#10;&#10;Automatisch generierte Beschreibung">
            <a:extLst>
              <a:ext uri="{FF2B5EF4-FFF2-40B4-BE49-F238E27FC236}">
                <a16:creationId xmlns:a16="http://schemas.microsoft.com/office/drawing/2014/main" id="{86A35F83-1FA4-BA97-0F20-44BB0C7510AE}"/>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517432" y="4830850"/>
            <a:ext cx="977902" cy="890447"/>
          </a:xfrm>
          <a:prstGeom prst="rect">
            <a:avLst/>
          </a:prstGeom>
        </p:spPr>
      </p:pic>
      <p:pic>
        <p:nvPicPr>
          <p:cNvPr id="28" name="Grafik 27">
            <a:extLst>
              <a:ext uri="{FF2B5EF4-FFF2-40B4-BE49-F238E27FC236}">
                <a16:creationId xmlns:a16="http://schemas.microsoft.com/office/drawing/2014/main" id="{252EB043-A8C7-2280-1A29-D21516365B2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380452" y="1289020"/>
            <a:ext cx="3578015" cy="1029195"/>
          </a:xfrm>
          <a:prstGeom prst="rect">
            <a:avLst/>
          </a:prstGeom>
        </p:spPr>
      </p:pic>
    </p:spTree>
    <p:extLst>
      <p:ext uri="{BB962C8B-B14F-4D97-AF65-F5344CB8AC3E}">
        <p14:creationId xmlns:p14="http://schemas.microsoft.com/office/powerpoint/2010/main" val="42597961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0D1F2C-6730-8E46-B9D7-58BE2690C290}"/>
              </a:ext>
            </a:extLst>
          </p:cNvPr>
          <p:cNvSpPr>
            <a:spLocks noGrp="1"/>
          </p:cNvSpPr>
          <p:nvPr>
            <p:ph type="title"/>
          </p:nvPr>
        </p:nvSpPr>
        <p:spPr/>
        <p:txBody>
          <a:bodyPr/>
          <a:lstStyle/>
          <a:p>
            <a:r>
              <a:rPr lang="de-DE" dirty="0"/>
              <a:t>Ansteuerung des LCD-Displays  (Lösung)</a:t>
            </a:r>
          </a:p>
        </p:txBody>
      </p:sp>
      <p:pic>
        <p:nvPicPr>
          <p:cNvPr id="4" name="Grafik 3">
            <a:extLst>
              <a:ext uri="{FF2B5EF4-FFF2-40B4-BE49-F238E27FC236}">
                <a16:creationId xmlns:a16="http://schemas.microsoft.com/office/drawing/2014/main" id="{8FC2629F-A9A6-182D-CE7F-A57ECFDFAA1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21629" y="890978"/>
            <a:ext cx="3472542" cy="5709884"/>
          </a:xfrm>
          <a:prstGeom prst="rect">
            <a:avLst/>
          </a:prstGeom>
        </p:spPr>
      </p:pic>
    </p:spTree>
    <p:extLst>
      <p:ext uri="{BB962C8B-B14F-4D97-AF65-F5344CB8AC3E}">
        <p14:creationId xmlns:p14="http://schemas.microsoft.com/office/powerpoint/2010/main" val="41036008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75FD603-431C-0B09-AB74-E75FA940C2E5}"/>
              </a:ext>
            </a:extLst>
          </p:cNvPr>
          <p:cNvSpPr>
            <a:spLocks noGrp="1"/>
          </p:cNvSpPr>
          <p:nvPr>
            <p:ph type="title"/>
          </p:nvPr>
        </p:nvSpPr>
        <p:spPr/>
        <p:txBody>
          <a:bodyPr/>
          <a:lstStyle/>
          <a:p>
            <a:r>
              <a:rPr lang="de-DE" dirty="0"/>
              <a:t>Medizintechnik – vielfältiges Programm</a:t>
            </a:r>
          </a:p>
        </p:txBody>
      </p:sp>
      <p:pic>
        <p:nvPicPr>
          <p:cNvPr id="2" name="Grafik 1" descr="Ein Bild, das Maschine, Im Haus, Computer enthält.&#10;&#10;Automatisch generierte Beschreibung">
            <a:extLst>
              <a:ext uri="{FF2B5EF4-FFF2-40B4-BE49-F238E27FC236}">
                <a16:creationId xmlns:a16="http://schemas.microsoft.com/office/drawing/2014/main" id="{D0B92A7F-485D-6C9C-7FED-FB5931E2E696}"/>
              </a:ext>
            </a:extLst>
          </p:cNvPr>
          <p:cNvPicPr>
            <a:picLocks noChangeAspect="1"/>
          </p:cNvPicPr>
          <p:nvPr/>
        </p:nvPicPr>
        <p:blipFill rotWithShape="1">
          <a:blip r:embed="rId2">
            <a:extLst>
              <a:ext uri="{28A0092B-C50C-407E-A947-70E740481C1C}">
                <a14:useLocalDpi xmlns:a14="http://schemas.microsoft.com/office/drawing/2010/main" val="0"/>
              </a:ext>
            </a:extLst>
          </a:blip>
          <a:srcRect r="13016"/>
          <a:stretch/>
        </p:blipFill>
        <p:spPr>
          <a:xfrm>
            <a:off x="439616" y="1241947"/>
            <a:ext cx="3134290" cy="2059024"/>
          </a:xfrm>
          <a:prstGeom prst="rect">
            <a:avLst/>
          </a:prstGeom>
        </p:spPr>
      </p:pic>
      <p:sp>
        <p:nvSpPr>
          <p:cNvPr id="4" name="Textfeld 3">
            <a:extLst>
              <a:ext uri="{FF2B5EF4-FFF2-40B4-BE49-F238E27FC236}">
                <a16:creationId xmlns:a16="http://schemas.microsoft.com/office/drawing/2014/main" id="{8CE53A96-03D5-E21E-EF4D-D5C98F112695}"/>
              </a:ext>
            </a:extLst>
          </p:cNvPr>
          <p:cNvSpPr txBox="1"/>
          <p:nvPr/>
        </p:nvSpPr>
        <p:spPr>
          <a:xfrm>
            <a:off x="338846" y="3279200"/>
            <a:ext cx="2910720" cy="230832"/>
          </a:xfrm>
          <a:prstGeom prst="rect">
            <a:avLst/>
          </a:prstGeom>
          <a:noFill/>
        </p:spPr>
        <p:txBody>
          <a:bodyPr wrap="square">
            <a:spAutoFit/>
          </a:bodyPr>
          <a:lstStyle/>
          <a:p>
            <a:r>
              <a:rPr lang="de-DE" sz="900" dirty="0"/>
              <a:t>Bild von </a:t>
            </a:r>
            <a:r>
              <a:rPr lang="de-DE" sz="900" dirty="0" err="1"/>
              <a:t>vecstock</a:t>
            </a:r>
            <a:r>
              <a:rPr lang="de-DE" sz="900" dirty="0"/>
              <a:t> auf </a:t>
            </a:r>
            <a:r>
              <a:rPr lang="de-DE" sz="900" dirty="0" err="1"/>
              <a:t>Freepik</a:t>
            </a:r>
            <a:endParaRPr lang="de-DE" sz="900" dirty="0"/>
          </a:p>
        </p:txBody>
      </p:sp>
      <p:pic>
        <p:nvPicPr>
          <p:cNvPr id="5" name="Grafik 4" descr="Ein Bild, das medizinische Ausrüstung, medizinisch, Gesundheitsversorgung, Im Haus enthält.&#10;&#10;Automatisch generierte Beschreibung">
            <a:extLst>
              <a:ext uri="{FF2B5EF4-FFF2-40B4-BE49-F238E27FC236}">
                <a16:creationId xmlns:a16="http://schemas.microsoft.com/office/drawing/2014/main" id="{6A87D0A3-B827-6BF8-2262-C62F2AEAAC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8257" y="1241947"/>
            <a:ext cx="3088536" cy="2059024"/>
          </a:xfrm>
          <a:prstGeom prst="rect">
            <a:avLst/>
          </a:prstGeom>
        </p:spPr>
      </p:pic>
      <p:sp>
        <p:nvSpPr>
          <p:cNvPr id="6" name="Textfeld 5">
            <a:extLst>
              <a:ext uri="{FF2B5EF4-FFF2-40B4-BE49-F238E27FC236}">
                <a16:creationId xmlns:a16="http://schemas.microsoft.com/office/drawing/2014/main" id="{0F08E45A-F9EF-942C-2A4A-69EC7A2D94FE}"/>
              </a:ext>
            </a:extLst>
          </p:cNvPr>
          <p:cNvSpPr txBox="1"/>
          <p:nvPr/>
        </p:nvSpPr>
        <p:spPr>
          <a:xfrm>
            <a:off x="4526802" y="3279200"/>
            <a:ext cx="2514601" cy="230832"/>
          </a:xfrm>
          <a:prstGeom prst="rect">
            <a:avLst/>
          </a:prstGeom>
          <a:noFill/>
        </p:spPr>
        <p:txBody>
          <a:bodyPr wrap="square">
            <a:spAutoFit/>
          </a:bodyPr>
          <a:lstStyle/>
          <a:p>
            <a:r>
              <a:rPr lang="de-DE" sz="900" dirty="0"/>
              <a:t>Bild von </a:t>
            </a:r>
            <a:r>
              <a:rPr lang="de-DE" sz="900" dirty="0" err="1"/>
              <a:t>stefamerpik</a:t>
            </a:r>
            <a:r>
              <a:rPr lang="de-DE" sz="900" dirty="0"/>
              <a:t> auf </a:t>
            </a:r>
            <a:r>
              <a:rPr lang="de-DE" sz="900" dirty="0" err="1"/>
              <a:t>Freepik</a:t>
            </a:r>
            <a:endParaRPr lang="de-DE" sz="900" dirty="0"/>
          </a:p>
        </p:txBody>
      </p:sp>
      <p:sp>
        <p:nvSpPr>
          <p:cNvPr id="7" name="Textfeld 6">
            <a:extLst>
              <a:ext uri="{FF2B5EF4-FFF2-40B4-BE49-F238E27FC236}">
                <a16:creationId xmlns:a16="http://schemas.microsoft.com/office/drawing/2014/main" id="{E606CD2A-F2E9-5C95-D2C5-9543435EFE58}"/>
              </a:ext>
            </a:extLst>
          </p:cNvPr>
          <p:cNvSpPr txBox="1"/>
          <p:nvPr/>
        </p:nvSpPr>
        <p:spPr>
          <a:xfrm>
            <a:off x="8568190" y="3279200"/>
            <a:ext cx="2294263" cy="230832"/>
          </a:xfrm>
          <a:prstGeom prst="rect">
            <a:avLst/>
          </a:prstGeom>
          <a:noFill/>
        </p:spPr>
        <p:txBody>
          <a:bodyPr wrap="square">
            <a:spAutoFit/>
          </a:bodyPr>
          <a:lstStyle>
            <a:defPPr>
              <a:defRPr lang="de-DE"/>
            </a:defPPr>
            <a:lvl1pPr>
              <a:defRPr sz="900"/>
            </a:lvl1pPr>
          </a:lstStyle>
          <a:p>
            <a:r>
              <a:rPr lang="de-DE" dirty="0"/>
              <a:t>Bild von Drazen </a:t>
            </a:r>
            <a:r>
              <a:rPr lang="de-DE" dirty="0" err="1"/>
              <a:t>Zigic</a:t>
            </a:r>
            <a:r>
              <a:rPr lang="de-DE" dirty="0"/>
              <a:t> </a:t>
            </a:r>
            <a:r>
              <a:rPr lang="de-DE" sz="900" dirty="0"/>
              <a:t>auf </a:t>
            </a:r>
            <a:r>
              <a:rPr lang="de-DE" sz="900" dirty="0" err="1"/>
              <a:t>Freepik</a:t>
            </a:r>
            <a:endParaRPr lang="de-DE" dirty="0"/>
          </a:p>
        </p:txBody>
      </p:sp>
      <p:pic>
        <p:nvPicPr>
          <p:cNvPr id="8" name="Grafik 7" descr="Ein Bild, das medizinische Ausrüstung, Gesundheitsversorgung, medizinisch, Krankenhaus enthält.&#10;&#10;Automatisch generierte Beschreibung">
            <a:extLst>
              <a:ext uri="{FF2B5EF4-FFF2-40B4-BE49-F238E27FC236}">
                <a16:creationId xmlns:a16="http://schemas.microsoft.com/office/drawing/2014/main" id="{61293BD5-61C7-30C3-9169-5E5EAE2DF8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63848" y="1241947"/>
            <a:ext cx="3088536" cy="2059024"/>
          </a:xfrm>
          <a:prstGeom prst="rect">
            <a:avLst/>
          </a:prstGeom>
        </p:spPr>
      </p:pic>
      <p:sp>
        <p:nvSpPr>
          <p:cNvPr id="9" name="Textfeld 8">
            <a:extLst>
              <a:ext uri="{FF2B5EF4-FFF2-40B4-BE49-F238E27FC236}">
                <a16:creationId xmlns:a16="http://schemas.microsoft.com/office/drawing/2014/main" id="{E7A67359-E074-1299-9D70-1BDAECEF09A5}"/>
              </a:ext>
            </a:extLst>
          </p:cNvPr>
          <p:cNvSpPr txBox="1"/>
          <p:nvPr/>
        </p:nvSpPr>
        <p:spPr>
          <a:xfrm>
            <a:off x="360617" y="5963827"/>
            <a:ext cx="3603293" cy="230832"/>
          </a:xfrm>
          <a:prstGeom prst="rect">
            <a:avLst/>
          </a:prstGeom>
          <a:noFill/>
        </p:spPr>
        <p:txBody>
          <a:bodyPr wrap="square">
            <a:spAutoFit/>
          </a:bodyPr>
          <a:lstStyle>
            <a:defPPr>
              <a:defRPr lang="de-DE"/>
            </a:defPPr>
            <a:lvl1pPr>
              <a:defRPr sz="900"/>
            </a:lvl1pPr>
          </a:lstStyle>
          <a:p>
            <a:r>
              <a:rPr lang="de-DE" dirty="0"/>
              <a:t>Bild von Steve </a:t>
            </a:r>
            <a:r>
              <a:rPr lang="de-DE" dirty="0" err="1"/>
              <a:t>Buissinne</a:t>
            </a:r>
            <a:r>
              <a:rPr lang="de-DE" dirty="0"/>
              <a:t> auf </a:t>
            </a:r>
            <a:r>
              <a:rPr lang="de-DE" dirty="0" err="1"/>
              <a:t>Pixabay</a:t>
            </a:r>
            <a:endParaRPr lang="de-DE" dirty="0"/>
          </a:p>
        </p:txBody>
      </p:sp>
      <p:pic>
        <p:nvPicPr>
          <p:cNvPr id="10" name="Grafik 9" descr="Ein Bild, das Text, Gesundheitsversorgung, medizinische Ausrüstung, Uhr enthält.&#10;&#10;Automatisch generierte Beschreibung">
            <a:extLst>
              <a:ext uri="{FF2B5EF4-FFF2-40B4-BE49-F238E27FC236}">
                <a16:creationId xmlns:a16="http://schemas.microsoft.com/office/drawing/2014/main" id="{9AD76C76-D29A-0DFC-63EB-1DE783CA3B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155" y="3909112"/>
            <a:ext cx="3134290" cy="2089526"/>
          </a:xfrm>
          <a:prstGeom prst="rect">
            <a:avLst/>
          </a:prstGeom>
        </p:spPr>
      </p:pic>
      <p:sp>
        <p:nvSpPr>
          <p:cNvPr id="11" name="Textfeld 10">
            <a:extLst>
              <a:ext uri="{FF2B5EF4-FFF2-40B4-BE49-F238E27FC236}">
                <a16:creationId xmlns:a16="http://schemas.microsoft.com/office/drawing/2014/main" id="{6528B0B3-61E7-A012-DDBB-58914354B040}"/>
              </a:ext>
            </a:extLst>
          </p:cNvPr>
          <p:cNvSpPr txBox="1"/>
          <p:nvPr/>
        </p:nvSpPr>
        <p:spPr>
          <a:xfrm>
            <a:off x="4526802" y="5966690"/>
            <a:ext cx="2070675" cy="230832"/>
          </a:xfrm>
          <a:prstGeom prst="rect">
            <a:avLst/>
          </a:prstGeom>
          <a:noFill/>
        </p:spPr>
        <p:txBody>
          <a:bodyPr wrap="square">
            <a:spAutoFit/>
          </a:bodyPr>
          <a:lstStyle>
            <a:defPPr>
              <a:defRPr lang="de-DE"/>
            </a:defPPr>
            <a:lvl1pPr>
              <a:defRPr sz="900"/>
            </a:lvl1pPr>
          </a:lstStyle>
          <a:p>
            <a:r>
              <a:rPr lang="de-DE" dirty="0"/>
              <a:t>Bild von Michal </a:t>
            </a:r>
            <a:r>
              <a:rPr lang="de-DE" dirty="0" err="1"/>
              <a:t>Jarmoluk</a:t>
            </a:r>
            <a:r>
              <a:rPr lang="de-DE" dirty="0"/>
              <a:t> auf Pixabay</a:t>
            </a:r>
          </a:p>
        </p:txBody>
      </p:sp>
      <p:pic>
        <p:nvPicPr>
          <p:cNvPr id="12" name="Grafik 11" descr="Ein Bild, das medizinische Ausrüstung, Maschine, Im Haus, Gesundheitsversorgung enthält.&#10;&#10;Automatisch generierte Beschreibung">
            <a:extLst>
              <a:ext uri="{FF2B5EF4-FFF2-40B4-BE49-F238E27FC236}">
                <a16:creationId xmlns:a16="http://schemas.microsoft.com/office/drawing/2014/main" id="{3A9ED728-AC49-6835-6157-E2B4500D1A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98257" y="3924363"/>
            <a:ext cx="3088536" cy="2059024"/>
          </a:xfrm>
          <a:prstGeom prst="rect">
            <a:avLst/>
          </a:prstGeom>
        </p:spPr>
      </p:pic>
      <p:sp>
        <p:nvSpPr>
          <p:cNvPr id="13" name="Textfeld 12">
            <a:extLst>
              <a:ext uri="{FF2B5EF4-FFF2-40B4-BE49-F238E27FC236}">
                <a16:creationId xmlns:a16="http://schemas.microsoft.com/office/drawing/2014/main" id="{BE210EF8-E8ED-F26B-0979-5208051C3B8B}"/>
              </a:ext>
            </a:extLst>
          </p:cNvPr>
          <p:cNvSpPr txBox="1"/>
          <p:nvPr/>
        </p:nvSpPr>
        <p:spPr>
          <a:xfrm>
            <a:off x="9340048" y="5942056"/>
            <a:ext cx="1978306" cy="230832"/>
          </a:xfrm>
          <a:prstGeom prst="rect">
            <a:avLst/>
          </a:prstGeom>
          <a:noFill/>
        </p:spPr>
        <p:txBody>
          <a:bodyPr wrap="square">
            <a:spAutoFit/>
          </a:bodyPr>
          <a:lstStyle>
            <a:defPPr>
              <a:defRPr lang="de-DE"/>
            </a:defPPr>
            <a:lvl1pPr>
              <a:defRPr sz="900"/>
            </a:lvl1pPr>
          </a:lstStyle>
          <a:p>
            <a:r>
              <a:rPr lang="de-DE" dirty="0"/>
              <a:t>Bild von com329329 auf Pixabay</a:t>
            </a:r>
          </a:p>
        </p:txBody>
      </p:sp>
      <p:pic>
        <p:nvPicPr>
          <p:cNvPr id="14" name="Grafik 13" descr="Ein Bild, das Röntgenfilm, medizinisch, medizinische Bildgebung, Röntgenstrahlung enthält.&#10;&#10;Automatisch generierte Beschreibung">
            <a:extLst>
              <a:ext uri="{FF2B5EF4-FFF2-40B4-BE49-F238E27FC236}">
                <a16:creationId xmlns:a16="http://schemas.microsoft.com/office/drawing/2014/main" id="{AC78B4D9-EC93-119C-C55F-BAE4F3ADBCF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27583" y="3908832"/>
            <a:ext cx="1711797" cy="2059304"/>
          </a:xfrm>
          <a:prstGeom prst="rect">
            <a:avLst/>
          </a:prstGeom>
        </p:spPr>
      </p:pic>
    </p:spTree>
    <p:extLst>
      <p:ext uri="{BB962C8B-B14F-4D97-AF65-F5344CB8AC3E}">
        <p14:creationId xmlns:p14="http://schemas.microsoft.com/office/powerpoint/2010/main" val="28293252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03DAF9-97EB-B84F-8D9C-77031FAAF1C0}"/>
              </a:ext>
            </a:extLst>
          </p:cNvPr>
          <p:cNvSpPr>
            <a:spLocks noGrp="1"/>
          </p:cNvSpPr>
          <p:nvPr>
            <p:ph type="title"/>
          </p:nvPr>
        </p:nvSpPr>
        <p:spPr/>
        <p:txBody>
          <a:bodyPr/>
          <a:lstStyle/>
          <a:p>
            <a:r>
              <a:rPr lang="de-DE" dirty="0"/>
              <a:t>Medizinische Begriffe</a:t>
            </a:r>
          </a:p>
        </p:txBody>
      </p:sp>
      <p:sp>
        <p:nvSpPr>
          <p:cNvPr id="3" name="Inhaltsplatzhalter 2">
            <a:extLst>
              <a:ext uri="{FF2B5EF4-FFF2-40B4-BE49-F238E27FC236}">
                <a16:creationId xmlns:a16="http://schemas.microsoft.com/office/drawing/2014/main" id="{1174AF6D-282A-1143-A98B-B1552AB36B0C}"/>
              </a:ext>
            </a:extLst>
          </p:cNvPr>
          <p:cNvSpPr>
            <a:spLocks noGrp="1"/>
          </p:cNvSpPr>
          <p:nvPr>
            <p:ph idx="13"/>
          </p:nvPr>
        </p:nvSpPr>
        <p:spPr>
          <a:xfrm>
            <a:off x="439616" y="1173296"/>
            <a:ext cx="11521725" cy="4682174"/>
          </a:xfrm>
          <a:solidFill>
            <a:schemeClr val="accent5">
              <a:lumMod val="60000"/>
              <a:lumOff val="40000"/>
            </a:schemeClr>
          </a:solidFill>
        </p:spPr>
        <p:txBody>
          <a:bodyPr>
            <a:normAutofit fontScale="85000" lnSpcReduction="10000"/>
          </a:bodyPr>
          <a:lstStyle/>
          <a:p>
            <a:pPr marL="0" indent="0">
              <a:lnSpc>
                <a:spcPts val="3000"/>
              </a:lnSpc>
              <a:buNone/>
            </a:pPr>
            <a:r>
              <a:rPr lang="de-DE" b="1" dirty="0"/>
              <a:t>Bolus</a:t>
            </a:r>
          </a:p>
          <a:p>
            <a:pPr marL="0" indent="0">
              <a:lnSpc>
                <a:spcPts val="3000"/>
              </a:lnSpc>
              <a:buNone/>
            </a:pPr>
            <a:r>
              <a:rPr lang="de-DE" dirty="0"/>
              <a:t>In der Medizin wird als </a:t>
            </a:r>
            <a:r>
              <a:rPr lang="de-DE" b="1" dirty="0"/>
              <a:t>Bolus</a:t>
            </a:r>
            <a:r>
              <a:rPr lang="de-DE" dirty="0"/>
              <a:t> (von </a:t>
            </a:r>
            <a:r>
              <a:rPr lang="de-DE" dirty="0">
                <a:hlinkClick r:id="rId2" tooltip="Latein"/>
              </a:rPr>
              <a:t>lateinisch</a:t>
            </a:r>
            <a:r>
              <a:rPr lang="de-DE" dirty="0"/>
              <a:t> </a:t>
            </a:r>
            <a:r>
              <a:rPr lang="de-DE" i="1" dirty="0" err="1"/>
              <a:t>bolus</a:t>
            </a:r>
            <a:r>
              <a:rPr lang="de-DE" dirty="0"/>
              <a:t> ‚Ball‘ oder ,Schuss‘) unter anderem die schnelle Verabreichung eines Medikaments oder einer anderen Substanz verstanden, um ihre Konzentration auf das Niveau der </a:t>
            </a:r>
            <a:r>
              <a:rPr lang="de-DE" dirty="0">
                <a:hlinkClick r:id="rId3" tooltip="Effektivdosis"/>
              </a:rPr>
              <a:t>Effektivdosis</a:t>
            </a:r>
            <a:r>
              <a:rPr lang="de-DE" dirty="0"/>
              <a:t> zu heben. Die Gabe kann in Form einer </a:t>
            </a:r>
            <a:r>
              <a:rPr lang="de-DE" dirty="0">
                <a:hlinkClick r:id="rId4"/>
              </a:rPr>
              <a:t>intravenösen</a:t>
            </a:r>
            <a:r>
              <a:rPr lang="de-DE" dirty="0"/>
              <a:t>, </a:t>
            </a:r>
            <a:r>
              <a:rPr lang="de-DE" dirty="0">
                <a:hlinkClick r:id="rId5" tooltip="Intravenös"/>
              </a:rPr>
              <a:t>intramuskulären</a:t>
            </a:r>
            <a:r>
              <a:rPr lang="de-DE" dirty="0"/>
              <a:t> oder </a:t>
            </a:r>
            <a:r>
              <a:rPr lang="de-DE" dirty="0">
                <a:hlinkClick r:id="rId6" tooltip="Intrathekal"/>
              </a:rPr>
              <a:t>intrathekalen</a:t>
            </a:r>
            <a:r>
              <a:rPr lang="de-DE" dirty="0"/>
              <a:t> </a:t>
            </a:r>
            <a:r>
              <a:rPr lang="de-DE" dirty="0">
                <a:hlinkClick r:id="rId7"/>
              </a:rPr>
              <a:t>Injektion</a:t>
            </a:r>
            <a:r>
              <a:rPr lang="de-DE" dirty="0"/>
              <a:t> erfolgen.</a:t>
            </a:r>
          </a:p>
          <a:p>
            <a:pPr marL="0" indent="0">
              <a:lnSpc>
                <a:spcPts val="3000"/>
              </a:lnSpc>
              <a:buNone/>
            </a:pPr>
            <a:r>
              <a:rPr lang="de-DE" b="1" dirty="0"/>
              <a:t>Effektivdosis/Wirkdosis</a:t>
            </a:r>
          </a:p>
          <a:p>
            <a:pPr marL="0" indent="0">
              <a:lnSpc>
                <a:spcPts val="3000"/>
              </a:lnSpc>
              <a:buNone/>
            </a:pPr>
            <a:r>
              <a:rPr lang="de-DE" dirty="0"/>
              <a:t>In der </a:t>
            </a:r>
            <a:r>
              <a:rPr lang="de-DE" dirty="0">
                <a:hlinkClick r:id="rId8"/>
              </a:rPr>
              <a:t>Pharmakologie</a:t>
            </a:r>
            <a:r>
              <a:rPr lang="de-DE" dirty="0"/>
              <a:t> steht die Effektivdosis (ED), auch Wirkdosis genannt, für diejenige Dosis eines </a:t>
            </a:r>
            <a:r>
              <a:rPr lang="de-DE" dirty="0">
                <a:hlinkClick r:id="rId9" tooltip="Wirkstoff"/>
              </a:rPr>
              <a:t>Wirkstoffs</a:t>
            </a:r>
            <a:r>
              <a:rPr lang="de-DE" dirty="0"/>
              <a:t>, bei der ein bestimmter Anteil an Individuen den erwünschten therapeutischen Effekt zeigt (Beispiel: ED</a:t>
            </a:r>
            <a:r>
              <a:rPr lang="de-DE" baseline="-25000" dirty="0"/>
              <a:t>50</a:t>
            </a:r>
            <a:r>
              <a:rPr lang="de-DE" dirty="0"/>
              <a:t> gibt die entsprechende Dosis für den Anteil von 50 % an). Die Effektivdosis kann aus der </a:t>
            </a:r>
            <a:r>
              <a:rPr lang="de-DE" dirty="0">
                <a:hlinkClick r:id="rId10" tooltip="Dosis-Wirkungs-Kurve"/>
              </a:rPr>
              <a:t>Dosis-Wirkungs-Kurve</a:t>
            </a:r>
            <a:r>
              <a:rPr lang="de-DE" dirty="0"/>
              <a:t> abgelesen werden.</a:t>
            </a:r>
          </a:p>
        </p:txBody>
      </p:sp>
      <p:sp>
        <p:nvSpPr>
          <p:cNvPr id="4" name="Rechteck 3">
            <a:extLst>
              <a:ext uri="{FF2B5EF4-FFF2-40B4-BE49-F238E27FC236}">
                <a16:creationId xmlns:a16="http://schemas.microsoft.com/office/drawing/2014/main" id="{8BE6ACDF-8592-4747-9FC3-C1B8D978B6F4}"/>
              </a:ext>
            </a:extLst>
          </p:cNvPr>
          <p:cNvSpPr/>
          <p:nvPr/>
        </p:nvSpPr>
        <p:spPr>
          <a:xfrm>
            <a:off x="439616" y="6025628"/>
            <a:ext cx="4594976" cy="369332"/>
          </a:xfrm>
          <a:prstGeom prst="rect">
            <a:avLst/>
          </a:prstGeom>
        </p:spPr>
        <p:txBody>
          <a:bodyPr wrap="none">
            <a:spAutoFit/>
          </a:bodyPr>
          <a:lstStyle/>
          <a:p>
            <a:r>
              <a:rPr lang="de-DE" dirty="0">
                <a:hlinkClick r:id="rId11"/>
              </a:rPr>
              <a:t>https://de.wikipedia.org/wiki/Bolus_(Medizin)</a:t>
            </a:r>
            <a:endParaRPr lang="de-DE" dirty="0"/>
          </a:p>
        </p:txBody>
      </p:sp>
    </p:spTree>
    <p:extLst>
      <p:ext uri="{BB962C8B-B14F-4D97-AF65-F5344CB8AC3E}">
        <p14:creationId xmlns:p14="http://schemas.microsoft.com/office/powerpoint/2010/main" val="37594483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0E84EBFB-8D50-D44D-9E77-673783BBAB24}"/>
              </a:ext>
            </a:extLst>
          </p:cNvPr>
          <p:cNvSpPr>
            <a:spLocks noGrp="1"/>
          </p:cNvSpPr>
          <p:nvPr>
            <p:ph type="title"/>
          </p:nvPr>
        </p:nvSpPr>
        <p:spPr/>
        <p:txBody>
          <a:bodyPr/>
          <a:lstStyle/>
          <a:p>
            <a:r>
              <a:rPr lang="de-DE" dirty="0"/>
              <a:t>Artikel zur Spritzenpumpe/</a:t>
            </a:r>
            <a:r>
              <a:rPr lang="de-DE" dirty="0" err="1"/>
              <a:t>Perfusor</a:t>
            </a:r>
            <a:endParaRPr lang="de-DE" dirty="0"/>
          </a:p>
        </p:txBody>
      </p:sp>
      <p:pic>
        <p:nvPicPr>
          <p:cNvPr id="7" name="Inhaltsplatzhalter 6">
            <a:extLst>
              <a:ext uri="{FF2B5EF4-FFF2-40B4-BE49-F238E27FC236}">
                <a16:creationId xmlns:a16="http://schemas.microsoft.com/office/drawing/2014/main" id="{14B90103-82EA-0349-877D-A739C3F857B8}"/>
              </a:ext>
            </a:extLst>
          </p:cNvPr>
          <p:cNvPicPr>
            <a:picLocks noGrp="1" noChangeAspect="1"/>
          </p:cNvPicPr>
          <p:nvPr>
            <p:ph idx="13"/>
          </p:nvPr>
        </p:nvPicPr>
        <p:blipFill>
          <a:blip r:embed="rId2">
            <a:extLst>
              <a:ext uri="{28A0092B-C50C-407E-A947-70E740481C1C}">
                <a14:useLocalDpi xmlns:a14="http://schemas.microsoft.com/office/drawing/2010/main"/>
              </a:ext>
            </a:extLst>
          </a:blip>
          <a:stretch>
            <a:fillRect/>
          </a:stretch>
        </p:blipFill>
        <p:spPr>
          <a:xfrm>
            <a:off x="220392" y="745189"/>
            <a:ext cx="3951558" cy="5546387"/>
          </a:xfrm>
        </p:spPr>
      </p:pic>
      <p:sp>
        <p:nvSpPr>
          <p:cNvPr id="2" name="Oval 1">
            <a:extLst>
              <a:ext uri="{FF2B5EF4-FFF2-40B4-BE49-F238E27FC236}">
                <a16:creationId xmlns:a16="http://schemas.microsoft.com/office/drawing/2014/main" id="{7E83C07C-A3D6-9346-B4BA-3D94D8505CC8}"/>
              </a:ext>
            </a:extLst>
          </p:cNvPr>
          <p:cNvSpPr/>
          <p:nvPr/>
        </p:nvSpPr>
        <p:spPr>
          <a:xfrm>
            <a:off x="5570540" y="1130901"/>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3" name="Textfeld 2">
            <a:extLst>
              <a:ext uri="{FF2B5EF4-FFF2-40B4-BE49-F238E27FC236}">
                <a16:creationId xmlns:a16="http://schemas.microsoft.com/office/drawing/2014/main" id="{70694CBD-37FA-919A-3DE9-80A1DAF124AE}"/>
              </a:ext>
            </a:extLst>
          </p:cNvPr>
          <p:cNvSpPr txBox="1"/>
          <p:nvPr/>
        </p:nvSpPr>
        <p:spPr>
          <a:xfrm>
            <a:off x="6096000" y="1130901"/>
            <a:ext cx="5875608" cy="2031325"/>
          </a:xfrm>
          <a:prstGeom prst="rect">
            <a:avLst/>
          </a:prstGeom>
          <a:solidFill>
            <a:srgbClr val="FFC000"/>
          </a:solidFill>
        </p:spPr>
        <p:txBody>
          <a:bodyPr wrap="square" rtlCol="0">
            <a:spAutoFit/>
          </a:bodyPr>
          <a:lstStyle/>
          <a:p>
            <a:r>
              <a:rPr lang="de-DE" dirty="0"/>
              <a:t>Informiert euch im Internet über</a:t>
            </a:r>
          </a:p>
          <a:p>
            <a:endParaRPr lang="de-DE" dirty="0"/>
          </a:p>
          <a:p>
            <a:r>
              <a:rPr lang="de-DE" sz="2400" b="1" dirty="0"/>
              <a:t>Funktion von Spritzenpumpen</a:t>
            </a:r>
          </a:p>
          <a:p>
            <a:endParaRPr lang="de-DE" sz="2400" b="1" dirty="0"/>
          </a:p>
          <a:p>
            <a:r>
              <a:rPr lang="de-DE" sz="2400" b="1" dirty="0"/>
              <a:t>Anwendungsbereich von Spritzenpumpen</a:t>
            </a:r>
          </a:p>
          <a:p>
            <a:endParaRPr lang="de-DE" dirty="0"/>
          </a:p>
        </p:txBody>
      </p:sp>
    </p:spTree>
    <p:extLst>
      <p:ext uri="{BB962C8B-B14F-4D97-AF65-F5344CB8AC3E}">
        <p14:creationId xmlns:p14="http://schemas.microsoft.com/office/powerpoint/2010/main" val="20149522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5BE1515-AC27-229C-42F2-4CE98A2C8197}"/>
              </a:ext>
            </a:extLst>
          </p:cNvPr>
          <p:cNvSpPr>
            <a:spLocks noGrp="1"/>
          </p:cNvSpPr>
          <p:nvPr>
            <p:ph type="title"/>
          </p:nvPr>
        </p:nvSpPr>
        <p:spPr/>
        <p:txBody>
          <a:bodyPr/>
          <a:lstStyle/>
          <a:p>
            <a:r>
              <a:rPr lang="de-DE" dirty="0"/>
              <a:t>Links zu Videos</a:t>
            </a:r>
          </a:p>
        </p:txBody>
      </p:sp>
      <p:sp>
        <p:nvSpPr>
          <p:cNvPr id="2" name="Inhaltsplatzhalter 1">
            <a:extLst>
              <a:ext uri="{FF2B5EF4-FFF2-40B4-BE49-F238E27FC236}">
                <a16:creationId xmlns:a16="http://schemas.microsoft.com/office/drawing/2014/main" id="{7B691163-0BBD-0DD4-B6D5-4C160392D9C9}"/>
              </a:ext>
            </a:extLst>
          </p:cNvPr>
          <p:cNvSpPr>
            <a:spLocks noGrp="1"/>
          </p:cNvSpPr>
          <p:nvPr>
            <p:ph idx="13"/>
          </p:nvPr>
        </p:nvSpPr>
        <p:spPr>
          <a:xfrm>
            <a:off x="142733" y="1069302"/>
            <a:ext cx="5953267" cy="5282588"/>
          </a:xfrm>
        </p:spPr>
        <p:txBody>
          <a:bodyPr>
            <a:normAutofit fontScale="92500" lnSpcReduction="10000"/>
          </a:bodyPr>
          <a:lstStyle/>
          <a:p>
            <a:pPr marL="0" indent="0">
              <a:buNone/>
            </a:pPr>
            <a:r>
              <a:rPr lang="de-DE" sz="1600" b="1" dirty="0"/>
              <a:t>Funktionsweise und Kalibrierung</a:t>
            </a:r>
          </a:p>
          <a:p>
            <a:pPr marL="0" indent="0">
              <a:buNone/>
            </a:pPr>
            <a:r>
              <a:rPr lang="de-DE" sz="1400" dirty="0">
                <a:hlinkClick r:id="rId2"/>
              </a:rPr>
              <a:t>https://www.bronkhorst.com/de-de/blogbeitrage/kalibrierung-von-infusionspumpen-zeitsparend-und-hochgenau/</a:t>
            </a:r>
            <a:r>
              <a:rPr lang="de-DE" sz="1400" dirty="0"/>
              <a:t> </a:t>
            </a:r>
          </a:p>
          <a:p>
            <a:pPr marL="0" indent="0">
              <a:buNone/>
            </a:pPr>
            <a:r>
              <a:rPr lang="de-DE" sz="1800" b="1" dirty="0"/>
              <a:t>Funktionsweise</a:t>
            </a:r>
          </a:p>
          <a:p>
            <a:pPr marL="0" indent="0">
              <a:buNone/>
            </a:pPr>
            <a:r>
              <a:rPr lang="de-DE" sz="1600" dirty="0">
                <a:hlinkClick r:id="rId3"/>
              </a:rPr>
              <a:t>https://www.procamed.ch/products/Infusionstherapie/index.php?id=2365</a:t>
            </a:r>
            <a:r>
              <a:rPr lang="de-DE" sz="1600" dirty="0"/>
              <a:t> </a:t>
            </a:r>
          </a:p>
          <a:p>
            <a:pPr marL="0" indent="0">
              <a:buNone/>
            </a:pPr>
            <a:r>
              <a:rPr lang="de-DE" sz="1600" b="1" dirty="0"/>
              <a:t>Inbetriebnahme und Basiseinstellungen</a:t>
            </a:r>
            <a:endParaRPr lang="de-DE" sz="1400" dirty="0"/>
          </a:p>
          <a:p>
            <a:pPr marL="0" indent="0">
              <a:buNone/>
            </a:pPr>
            <a:r>
              <a:rPr lang="de-DE" sz="1400" dirty="0">
                <a:hlinkClick r:id="rId4"/>
              </a:rPr>
              <a:t>https://www.youtube.com/watch?v=lVy97Ag7JHE</a:t>
            </a:r>
            <a:r>
              <a:rPr lang="de-DE" sz="1400" dirty="0"/>
              <a:t> </a:t>
            </a:r>
          </a:p>
          <a:p>
            <a:pPr marL="0" indent="0">
              <a:buNone/>
            </a:pPr>
            <a:r>
              <a:rPr lang="de-DE" sz="1600" b="1" dirty="0"/>
              <a:t>Einsatz in der Notfallmedizin</a:t>
            </a:r>
          </a:p>
          <a:p>
            <a:pPr marL="0" indent="0">
              <a:buNone/>
            </a:pPr>
            <a:r>
              <a:rPr lang="de-DE" sz="1400" dirty="0">
                <a:hlinkClick r:id="rId5"/>
              </a:rPr>
              <a:t>https://nerdfallmedizin.blog/2019/11/09/perfusoren-in-der-notfallmedizin/</a:t>
            </a:r>
            <a:r>
              <a:rPr lang="de-DE" sz="1400" dirty="0"/>
              <a:t> </a:t>
            </a:r>
          </a:p>
          <a:p>
            <a:pPr marL="0" indent="0">
              <a:buNone/>
            </a:pPr>
            <a:r>
              <a:rPr lang="de-DE" sz="1600" b="1" dirty="0"/>
              <a:t>Technik im Rettungswagen: Die Spritzenpumpe</a:t>
            </a:r>
          </a:p>
          <a:p>
            <a:pPr marL="0" indent="0">
              <a:buNone/>
            </a:pPr>
            <a:r>
              <a:rPr lang="de-DE" sz="1400" dirty="0">
                <a:hlinkClick r:id="rId6"/>
              </a:rPr>
              <a:t>https://ms-my.facebook.com/100057305445855/videos/713235582674226/?__so__=permalink</a:t>
            </a:r>
            <a:endParaRPr lang="de-DE" sz="1400" dirty="0"/>
          </a:p>
          <a:p>
            <a:pPr marL="0" indent="0">
              <a:buNone/>
            </a:pPr>
            <a:r>
              <a:rPr lang="de-DE" sz="1600" b="1" dirty="0"/>
              <a:t>Narkose</a:t>
            </a:r>
            <a:endParaRPr lang="de-DE" sz="1600" b="1" dirty="0">
              <a:hlinkClick r:id="rId7">
                <a:extLst>
                  <a:ext uri="{A12FA001-AC4F-418D-AE19-62706E023703}">
                    <ahyp:hlinkClr xmlns:ahyp="http://schemas.microsoft.com/office/drawing/2018/hyperlinkcolor" val="tx"/>
                  </a:ext>
                </a:extLst>
              </a:hlinkClick>
            </a:endParaRPr>
          </a:p>
          <a:p>
            <a:pPr marL="0" indent="0">
              <a:buNone/>
            </a:pPr>
            <a:r>
              <a:rPr lang="de-DE" sz="1400" dirty="0">
                <a:hlinkClick r:id="rId7"/>
              </a:rPr>
              <a:t>https://www.youtube.com/watch?v=jLVe3yMitIM</a:t>
            </a:r>
            <a:r>
              <a:rPr lang="de-DE" sz="1400" dirty="0"/>
              <a:t> </a:t>
            </a:r>
          </a:p>
          <a:p>
            <a:pPr marL="0" indent="0">
              <a:buNone/>
            </a:pPr>
            <a:r>
              <a:rPr lang="de-DE" sz="1600" b="1" dirty="0"/>
              <a:t>Diabetes Alltag</a:t>
            </a:r>
          </a:p>
          <a:p>
            <a:pPr marL="0" indent="0">
              <a:buNone/>
            </a:pPr>
            <a:r>
              <a:rPr lang="de-DE" sz="1400" dirty="0">
                <a:hlinkClick r:id="rId8"/>
              </a:rPr>
              <a:t>https://www.youtube.com/watch?v=rIhNzd4_IHA&amp;t=10s</a:t>
            </a:r>
            <a:endParaRPr lang="de-DE" sz="1400" dirty="0"/>
          </a:p>
          <a:p>
            <a:pPr marL="0" indent="0">
              <a:buNone/>
            </a:pPr>
            <a:r>
              <a:rPr lang="de-DE" sz="1600" b="1" dirty="0"/>
              <a:t>Einsatz Krankenhaus </a:t>
            </a:r>
            <a:br>
              <a:rPr lang="de-DE" sz="1400" dirty="0"/>
            </a:br>
            <a:r>
              <a:rPr lang="de-DE" sz="1400" dirty="0">
                <a:hlinkClick r:id="rId9"/>
              </a:rPr>
              <a:t>https://www.youtube.com/watch?v=9eelQAbdFsA</a:t>
            </a:r>
            <a:r>
              <a:rPr lang="de-DE" sz="1400" dirty="0"/>
              <a:t> </a:t>
            </a:r>
          </a:p>
        </p:txBody>
      </p:sp>
      <p:pic>
        <p:nvPicPr>
          <p:cNvPr id="4" name="Grafik 3">
            <a:extLst>
              <a:ext uri="{FF2B5EF4-FFF2-40B4-BE49-F238E27FC236}">
                <a16:creationId xmlns:a16="http://schemas.microsoft.com/office/drawing/2014/main" id="{78AFE1C6-2274-6921-9431-319028B42E0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29241" y="1330560"/>
            <a:ext cx="5425252" cy="2972558"/>
          </a:xfrm>
          <a:prstGeom prst="rect">
            <a:avLst/>
          </a:prstGeom>
        </p:spPr>
      </p:pic>
      <p:sp>
        <p:nvSpPr>
          <p:cNvPr id="5" name="Textfeld 4">
            <a:extLst>
              <a:ext uri="{FF2B5EF4-FFF2-40B4-BE49-F238E27FC236}">
                <a16:creationId xmlns:a16="http://schemas.microsoft.com/office/drawing/2014/main" id="{02761615-0427-6D3F-FDB0-532DE5F0FF23}"/>
              </a:ext>
            </a:extLst>
          </p:cNvPr>
          <p:cNvSpPr txBox="1"/>
          <p:nvPr/>
        </p:nvSpPr>
        <p:spPr>
          <a:xfrm>
            <a:off x="6464172" y="4270609"/>
            <a:ext cx="4083169" cy="246221"/>
          </a:xfrm>
          <a:prstGeom prst="rect">
            <a:avLst/>
          </a:prstGeom>
          <a:noFill/>
        </p:spPr>
        <p:txBody>
          <a:bodyPr wrap="none" rtlCol="0">
            <a:spAutoFit/>
          </a:bodyPr>
          <a:lstStyle/>
          <a:p>
            <a:r>
              <a:rPr lang="de-DE" sz="1000" dirty="0"/>
              <a:t>Quelle: Screenshot aus </a:t>
            </a:r>
            <a:r>
              <a:rPr lang="de-DE" sz="1000" dirty="0">
                <a:hlinkClick r:id="rId9"/>
              </a:rPr>
              <a:t>https://www.youtube.com/watch?v=9eelQAbdFsA</a:t>
            </a:r>
            <a:r>
              <a:rPr lang="de-DE" sz="1000" dirty="0"/>
              <a:t> </a:t>
            </a:r>
          </a:p>
        </p:txBody>
      </p:sp>
    </p:spTree>
    <p:extLst>
      <p:ext uri="{BB962C8B-B14F-4D97-AF65-F5344CB8AC3E}">
        <p14:creationId xmlns:p14="http://schemas.microsoft.com/office/powerpoint/2010/main" val="33756112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A41E56C-1E62-04C9-EE19-92CCE2A1C3BC}"/>
              </a:ext>
            </a:extLst>
          </p:cNvPr>
          <p:cNvSpPr>
            <a:spLocks noGrp="1"/>
          </p:cNvSpPr>
          <p:nvPr>
            <p:ph type="title"/>
          </p:nvPr>
        </p:nvSpPr>
        <p:spPr/>
        <p:txBody>
          <a:bodyPr/>
          <a:lstStyle/>
          <a:p>
            <a:r>
              <a:rPr lang="de-DE" dirty="0"/>
              <a:t>Medizintechnik im Weltraum</a:t>
            </a:r>
          </a:p>
        </p:txBody>
      </p:sp>
      <p:pic>
        <p:nvPicPr>
          <p:cNvPr id="4" name="Grafik 3">
            <a:extLst>
              <a:ext uri="{FF2B5EF4-FFF2-40B4-BE49-F238E27FC236}">
                <a16:creationId xmlns:a16="http://schemas.microsoft.com/office/drawing/2014/main" id="{CF9442C8-33CF-4361-36B8-2768940208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55010" y="875389"/>
            <a:ext cx="4958730" cy="5006926"/>
          </a:xfrm>
          <a:prstGeom prst="rect">
            <a:avLst/>
          </a:prstGeom>
        </p:spPr>
      </p:pic>
      <p:sp>
        <p:nvSpPr>
          <p:cNvPr id="6" name="Textfeld 5">
            <a:extLst>
              <a:ext uri="{FF2B5EF4-FFF2-40B4-BE49-F238E27FC236}">
                <a16:creationId xmlns:a16="http://schemas.microsoft.com/office/drawing/2014/main" id="{07ED4062-B1CB-5808-14B9-2215D76DE29A}"/>
              </a:ext>
            </a:extLst>
          </p:cNvPr>
          <p:cNvSpPr txBox="1"/>
          <p:nvPr/>
        </p:nvSpPr>
        <p:spPr>
          <a:xfrm>
            <a:off x="5050470" y="5923843"/>
            <a:ext cx="5233012" cy="200055"/>
          </a:xfrm>
          <a:prstGeom prst="rect">
            <a:avLst/>
          </a:prstGeom>
          <a:noFill/>
        </p:spPr>
        <p:txBody>
          <a:bodyPr wrap="square">
            <a:spAutoFit/>
          </a:bodyPr>
          <a:lstStyle/>
          <a:p>
            <a:r>
              <a:rPr lang="de-DE" sz="700" dirty="0">
                <a:hlinkClick r:id="rId4"/>
              </a:rPr>
              <a:t>https://www.esa.int/Science_Exploration/Human_and_Robotic_Exploration/International_Space_Station_Benefits_for_Humanity/Medizin</a:t>
            </a:r>
            <a:endParaRPr lang="de-DE" sz="700" dirty="0"/>
          </a:p>
        </p:txBody>
      </p:sp>
      <p:pic>
        <p:nvPicPr>
          <p:cNvPr id="2" name="Grafik 1" descr="Ein Bild, das Text enthält.&#10;&#10;Automatisch generierte Beschreibung">
            <a:extLst>
              <a:ext uri="{FF2B5EF4-FFF2-40B4-BE49-F238E27FC236}">
                <a16:creationId xmlns:a16="http://schemas.microsoft.com/office/drawing/2014/main" id="{F0DD7F87-139E-A824-7715-040A3D1A233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9828" y="1611091"/>
            <a:ext cx="5328367" cy="2986106"/>
          </a:xfrm>
          <a:prstGeom prst="rect">
            <a:avLst/>
          </a:prstGeom>
        </p:spPr>
      </p:pic>
      <p:sp>
        <p:nvSpPr>
          <p:cNvPr id="11" name="Textfeld 10">
            <a:extLst>
              <a:ext uri="{FF2B5EF4-FFF2-40B4-BE49-F238E27FC236}">
                <a16:creationId xmlns:a16="http://schemas.microsoft.com/office/drawing/2014/main" id="{607BA07D-547C-0A50-6D90-F052607A93D5}"/>
              </a:ext>
            </a:extLst>
          </p:cNvPr>
          <p:cNvSpPr txBox="1"/>
          <p:nvPr/>
        </p:nvSpPr>
        <p:spPr>
          <a:xfrm>
            <a:off x="135951" y="4566871"/>
            <a:ext cx="4819136" cy="200055"/>
          </a:xfrm>
          <a:prstGeom prst="rect">
            <a:avLst/>
          </a:prstGeom>
          <a:noFill/>
        </p:spPr>
        <p:txBody>
          <a:bodyPr wrap="square">
            <a:spAutoFit/>
          </a:bodyPr>
          <a:lstStyle/>
          <a:p>
            <a:r>
              <a:rPr lang="de-DE" sz="700" dirty="0">
                <a:hlinkClick r:id="rId6"/>
              </a:rPr>
              <a:t>https://www.esa.int/ESA_Multimedia/Images/2021/04/ELGRA_expert_giving_an_overview_of_gravity-related_research_topics</a:t>
            </a:r>
            <a:endParaRPr lang="de-DE" sz="700" dirty="0"/>
          </a:p>
        </p:txBody>
      </p:sp>
      <p:pic>
        <p:nvPicPr>
          <p:cNvPr id="5" name="Picture 2">
            <a:extLst>
              <a:ext uri="{FF2B5EF4-FFF2-40B4-BE49-F238E27FC236}">
                <a16:creationId xmlns:a16="http://schemas.microsoft.com/office/drawing/2014/main" id="{7DC50FFA-F5E6-2668-28D6-04B7F669FA4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29783" y="1306738"/>
            <a:ext cx="1901285" cy="2652099"/>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ECBC14B7-9ADB-0AB0-062B-7769164D7AD7}"/>
              </a:ext>
            </a:extLst>
          </p:cNvPr>
          <p:cNvSpPr txBox="1"/>
          <p:nvPr/>
        </p:nvSpPr>
        <p:spPr>
          <a:xfrm>
            <a:off x="11201596" y="3926563"/>
            <a:ext cx="502990" cy="200055"/>
          </a:xfrm>
          <a:prstGeom prst="rect">
            <a:avLst/>
          </a:prstGeom>
          <a:noFill/>
        </p:spPr>
        <p:txBody>
          <a:bodyPr wrap="square">
            <a:spAutoFit/>
          </a:bodyPr>
          <a:lstStyle/>
          <a:p>
            <a:r>
              <a:rPr lang="de-DE" sz="700" dirty="0"/>
              <a:t>Bild: ESA</a:t>
            </a:r>
          </a:p>
        </p:txBody>
      </p:sp>
    </p:spTree>
    <p:extLst>
      <p:ext uri="{BB962C8B-B14F-4D97-AF65-F5344CB8AC3E}">
        <p14:creationId xmlns:p14="http://schemas.microsoft.com/office/powerpoint/2010/main" val="14057000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31B0184-E51E-BA79-2F88-50DC33DC7341}"/>
              </a:ext>
            </a:extLst>
          </p:cNvPr>
          <p:cNvSpPr>
            <a:spLocks noGrp="1"/>
          </p:cNvSpPr>
          <p:nvPr>
            <p:ph type="title"/>
          </p:nvPr>
        </p:nvSpPr>
        <p:spPr/>
        <p:txBody>
          <a:bodyPr/>
          <a:lstStyle/>
          <a:p>
            <a:r>
              <a:rPr lang="de-DE" dirty="0"/>
              <a:t>Medizintechnik ISS</a:t>
            </a:r>
          </a:p>
        </p:txBody>
      </p:sp>
      <p:sp>
        <p:nvSpPr>
          <p:cNvPr id="2" name="Inhaltsplatzhalter 1">
            <a:extLst>
              <a:ext uri="{FF2B5EF4-FFF2-40B4-BE49-F238E27FC236}">
                <a16:creationId xmlns:a16="http://schemas.microsoft.com/office/drawing/2014/main" id="{D99859FE-9B62-6272-783D-B232C8F0828B}"/>
              </a:ext>
            </a:extLst>
          </p:cNvPr>
          <p:cNvSpPr>
            <a:spLocks noGrp="1"/>
          </p:cNvSpPr>
          <p:nvPr>
            <p:ph idx="13"/>
          </p:nvPr>
        </p:nvSpPr>
        <p:spPr>
          <a:xfrm>
            <a:off x="439617" y="1002535"/>
            <a:ext cx="7721404" cy="5345621"/>
          </a:xfrm>
        </p:spPr>
        <p:txBody>
          <a:bodyPr>
            <a:normAutofit/>
          </a:bodyPr>
          <a:lstStyle/>
          <a:p>
            <a:pPr marL="0" indent="0">
              <a:lnSpc>
                <a:spcPct val="160000"/>
              </a:lnSpc>
              <a:buNone/>
            </a:pPr>
            <a:r>
              <a:rPr lang="de-DE" sz="1200" dirty="0">
                <a:effectLst/>
                <a:latin typeface="Segoe UI" panose="020B0502040204020203" pitchFamily="34" charset="0"/>
                <a:ea typeface="Times New Roman" panose="02020603050405020304" pitchFamily="18" charset="0"/>
                <a:cs typeface="Calibri" panose="020F0502020204030204" pitchFamily="34" charset="0"/>
              </a:rPr>
              <a:t>Auf der Internationalen Raumstation (ISS) gibt es eine Vielzahl medizinischer Geräte, die die Astronauten unterstützen. Hier sind einige Beispiele:</a:t>
            </a: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Ultraschallgerät: Dieses Gerät wird verwendet, um Bilder von inneren Organen zu erstellen, insbesondere von Herz und Blutgefäßen.</a:t>
            </a:r>
            <a:endParaRPr lang="de-DE" sz="1200" dirty="0">
              <a:effectLst/>
              <a:latin typeface="Helvetica" pitchFamily="2" charset="0"/>
              <a:ea typeface="Calibri" panose="020F0502020204030204" pitchFamily="34" charset="0"/>
              <a:cs typeface="Calibri" panose="020F0502020204030204" pitchFamily="34" charset="0"/>
            </a:endParaRP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EKG (Elektrokardiogramm): Dieses Gerät wird verwendet, um die Herzfunktion zu überwachen.</a:t>
            </a:r>
            <a:endParaRPr lang="de-DE" sz="1200" dirty="0">
              <a:effectLst/>
              <a:latin typeface="Helvetica" pitchFamily="2" charset="0"/>
              <a:ea typeface="Calibri" panose="020F0502020204030204" pitchFamily="34" charset="0"/>
              <a:cs typeface="Calibri" panose="020F0502020204030204" pitchFamily="34" charset="0"/>
            </a:endParaRP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Elektroden-Netz: Dieses Gerät wird verwendet, um die Muskelaktivität zu messen und die Auswirkungen der Schwerelosigkeit auf die Muskulatur zu untersuchen.</a:t>
            </a:r>
            <a:endParaRPr lang="de-DE" sz="1200" dirty="0">
              <a:effectLst/>
              <a:latin typeface="Helvetica" pitchFamily="2" charset="0"/>
              <a:ea typeface="Calibri" panose="020F0502020204030204" pitchFamily="34" charset="0"/>
              <a:cs typeface="Calibri" panose="020F0502020204030204" pitchFamily="34" charset="0"/>
            </a:endParaRP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Medikamente: Auf der ISS werden eine Vielzahl von Medikamenten aufbewahrt, um die Gesundheit der Astronauten zu unterstützen, darunter Schmerzmittel, Antihistaminika und Antibiotika.</a:t>
            </a:r>
            <a:endParaRPr lang="de-DE" sz="1200" dirty="0">
              <a:effectLst/>
              <a:latin typeface="Helvetica" pitchFamily="2" charset="0"/>
              <a:ea typeface="Calibri" panose="020F0502020204030204" pitchFamily="34" charset="0"/>
              <a:cs typeface="Calibri" panose="020F0502020204030204" pitchFamily="34" charset="0"/>
            </a:endParaRP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Spritzenpumpen: Diese Geräte werden verwendet, um Medikamente und Flüssigkeiten auf kontrollierte Weise zu verabreichen.</a:t>
            </a:r>
            <a:endParaRPr lang="de-DE" sz="1200" dirty="0">
              <a:effectLst/>
              <a:latin typeface="Helvetica" pitchFamily="2" charset="0"/>
              <a:ea typeface="Calibri" panose="020F0502020204030204" pitchFamily="34" charset="0"/>
              <a:cs typeface="Calibri" panose="020F0502020204030204" pitchFamily="34" charset="0"/>
            </a:endParaRP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Defibrillator: Ein Gerät zur Wiederbelebung bei Herz-Kreislauf-Stillstand</a:t>
            </a:r>
            <a:endParaRPr lang="de-DE" sz="1200" dirty="0">
              <a:effectLst/>
              <a:latin typeface="Helvetica" pitchFamily="2" charset="0"/>
              <a:ea typeface="Calibri" panose="020F0502020204030204" pitchFamily="34" charset="0"/>
              <a:cs typeface="Calibri" panose="020F0502020204030204" pitchFamily="34" charset="0"/>
            </a:endParaRPr>
          </a:p>
          <a:p>
            <a:pPr>
              <a:lnSpc>
                <a:spcPct val="160000"/>
              </a:lnSpc>
            </a:pPr>
            <a:r>
              <a:rPr lang="de-DE" sz="1200" dirty="0">
                <a:effectLst/>
                <a:latin typeface="Segoe UI" panose="020B0502040204020203" pitchFamily="34" charset="0"/>
                <a:ea typeface="Times New Roman" panose="02020603050405020304" pitchFamily="18" charset="0"/>
              </a:rPr>
              <a:t>Erste-Hilfe-Koffer: Enthält Verbandsmaterial, Schere, Pinzette und andere wichtige Instrumente und Medikamente für Notfälle.</a:t>
            </a:r>
            <a:r>
              <a:rPr lang="de-DE" sz="900" dirty="0">
                <a:effectLst/>
              </a:rPr>
              <a:t> </a:t>
            </a:r>
            <a:endParaRPr lang="de-DE" sz="1200" dirty="0">
              <a:effectLst/>
              <a:latin typeface="Helvetica" pitchFamily="2" charset="0"/>
              <a:ea typeface="Calibri" panose="020F0502020204030204" pitchFamily="34" charset="0"/>
              <a:cs typeface="Calibri" panose="020F0502020204030204" pitchFamily="34" charset="0"/>
            </a:endParaRPr>
          </a:p>
          <a:p>
            <a:pPr>
              <a:lnSpc>
                <a:spcPct val="160000"/>
              </a:lnSpc>
            </a:pPr>
            <a:endParaRPr lang="de-DE" sz="2000" dirty="0"/>
          </a:p>
        </p:txBody>
      </p:sp>
      <p:pic>
        <p:nvPicPr>
          <p:cNvPr id="1028" name="Picture 4" descr="Weltraummedizin | SpringerLink">
            <a:extLst>
              <a:ext uri="{FF2B5EF4-FFF2-40B4-BE49-F238E27FC236}">
                <a16:creationId xmlns:a16="http://schemas.microsoft.com/office/drawing/2014/main" id="{090BF164-4EC2-C5EF-F81C-273282BD2DC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93597" y="3850818"/>
            <a:ext cx="2369581" cy="2497338"/>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a:extLst>
              <a:ext uri="{FF2B5EF4-FFF2-40B4-BE49-F238E27FC236}">
                <a16:creationId xmlns:a16="http://schemas.microsoft.com/office/drawing/2014/main" id="{55135005-2A46-0300-BF9F-4BBC8965EE8B}"/>
              </a:ext>
            </a:extLst>
          </p:cNvPr>
          <p:cNvSpPr txBox="1"/>
          <p:nvPr/>
        </p:nvSpPr>
        <p:spPr>
          <a:xfrm>
            <a:off x="3829044" y="6217351"/>
            <a:ext cx="4008305" cy="261610"/>
          </a:xfrm>
          <a:prstGeom prst="rect">
            <a:avLst/>
          </a:prstGeom>
          <a:noFill/>
        </p:spPr>
        <p:txBody>
          <a:bodyPr wrap="square">
            <a:spAutoFit/>
          </a:bodyPr>
          <a:lstStyle/>
          <a:p>
            <a:r>
              <a:rPr lang="de-DE" sz="1100" dirty="0">
                <a:hlinkClick r:id="rId3"/>
              </a:rPr>
              <a:t>https://link.springer.com/chapter/10.1007/978-3-662-54411-2_5</a:t>
            </a:r>
            <a:r>
              <a:rPr lang="de-DE" sz="1100" dirty="0"/>
              <a:t> </a:t>
            </a:r>
          </a:p>
        </p:txBody>
      </p:sp>
      <p:sp>
        <p:nvSpPr>
          <p:cNvPr id="4" name="Textfeld 3">
            <a:extLst>
              <a:ext uri="{FF2B5EF4-FFF2-40B4-BE49-F238E27FC236}">
                <a16:creationId xmlns:a16="http://schemas.microsoft.com/office/drawing/2014/main" id="{A44665F2-01AC-7816-2C58-52DCEA252300}"/>
              </a:ext>
            </a:extLst>
          </p:cNvPr>
          <p:cNvSpPr txBox="1"/>
          <p:nvPr/>
        </p:nvSpPr>
        <p:spPr>
          <a:xfrm>
            <a:off x="9113091" y="6311900"/>
            <a:ext cx="720041" cy="200055"/>
          </a:xfrm>
          <a:prstGeom prst="rect">
            <a:avLst/>
          </a:prstGeom>
          <a:noFill/>
        </p:spPr>
        <p:txBody>
          <a:bodyPr wrap="square">
            <a:spAutoFit/>
          </a:bodyPr>
          <a:lstStyle/>
          <a:p>
            <a:r>
              <a:rPr lang="de-DE" sz="700" dirty="0"/>
              <a:t>Bilder: ESA</a:t>
            </a:r>
          </a:p>
        </p:txBody>
      </p:sp>
      <p:pic>
        <p:nvPicPr>
          <p:cNvPr id="7" name="Picture 2" descr="Unity, Zarya and Zvezda">
            <a:extLst>
              <a:ext uri="{FF2B5EF4-FFF2-40B4-BE49-F238E27FC236}">
                <a16:creationId xmlns:a16="http://schemas.microsoft.com/office/drawing/2014/main" id="{58A80839-DB6D-F897-30A7-13FFEB446C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93597" y="895150"/>
            <a:ext cx="2369581" cy="29089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3175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61733A7-3F83-D986-EE85-E6EF1764170C}"/>
              </a:ext>
            </a:extLst>
          </p:cNvPr>
          <p:cNvSpPr>
            <a:spLocks noGrp="1"/>
          </p:cNvSpPr>
          <p:nvPr>
            <p:ph type="title"/>
          </p:nvPr>
        </p:nvSpPr>
        <p:spPr/>
        <p:txBody>
          <a:bodyPr/>
          <a:lstStyle/>
          <a:p>
            <a:r>
              <a:rPr lang="de-DE" dirty="0"/>
              <a:t>Spritzenpumpe auf der ISS</a:t>
            </a:r>
          </a:p>
        </p:txBody>
      </p:sp>
      <p:sp>
        <p:nvSpPr>
          <p:cNvPr id="2" name="Inhaltsplatzhalter 1">
            <a:extLst>
              <a:ext uri="{FF2B5EF4-FFF2-40B4-BE49-F238E27FC236}">
                <a16:creationId xmlns:a16="http://schemas.microsoft.com/office/drawing/2014/main" id="{04ED0A26-EB58-C45D-162E-90C5769C37EC}"/>
              </a:ext>
            </a:extLst>
          </p:cNvPr>
          <p:cNvSpPr>
            <a:spLocks noGrp="1"/>
          </p:cNvSpPr>
          <p:nvPr>
            <p:ph idx="13"/>
          </p:nvPr>
        </p:nvSpPr>
        <p:spPr>
          <a:xfrm>
            <a:off x="439617" y="1173296"/>
            <a:ext cx="5600840" cy="4682174"/>
          </a:xfrm>
        </p:spPr>
        <p:txBody>
          <a:bodyPr>
            <a:normAutofit fontScale="92500"/>
          </a:bodyPr>
          <a:lstStyle/>
          <a:p>
            <a:pPr marL="0" indent="0">
              <a:lnSpc>
                <a:spcPts val="2280"/>
              </a:lnSpc>
              <a:buNone/>
            </a:pPr>
            <a:r>
              <a:rPr lang="en-US" sz="1600" dirty="0">
                <a:solidFill>
                  <a:srgbClr val="374151"/>
                </a:solidFill>
                <a:effectLst/>
                <a:latin typeface="Segoe UI" panose="020B0502040204020203" pitchFamily="34" charset="0"/>
                <a:ea typeface="Calibri" panose="020F0502020204030204" pitchFamily="34" charset="0"/>
              </a:rPr>
              <a:t>In der </a:t>
            </a:r>
            <a:r>
              <a:rPr lang="en-US" sz="1600" dirty="0" err="1">
                <a:solidFill>
                  <a:srgbClr val="374151"/>
                </a:solidFill>
                <a:effectLst/>
                <a:latin typeface="Segoe UI" panose="020B0502040204020203" pitchFamily="34" charset="0"/>
                <a:ea typeface="Calibri" panose="020F0502020204030204" pitchFamily="34" charset="0"/>
              </a:rPr>
              <a:t>Weltraummedizin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werden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Spritzenpumpen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verwendet</a:t>
            </a:r>
            <a:r>
              <a:rPr lang="en-US" sz="1600" dirty="0">
                <a:solidFill>
                  <a:srgbClr val="374151"/>
                </a:solidFill>
                <a:effectLst/>
                <a:latin typeface="Segoe UI" panose="020B0502040204020203" pitchFamily="34" charset="0"/>
                <a:ea typeface="Calibri" panose="020F0502020204030204" pitchFamily="34" charset="0"/>
              </a:rPr>
              <a:t>, um </a:t>
            </a:r>
            <a:r>
              <a:rPr lang="en-US" sz="1600" dirty="0" err="1">
                <a:solidFill>
                  <a:srgbClr val="374151"/>
                </a:solidFill>
                <a:effectLst/>
                <a:latin typeface="Segoe UI" panose="020B0502040204020203" pitchFamily="34" charset="0"/>
                <a:ea typeface="Calibri" panose="020F0502020204030204" pitchFamily="34" charset="0"/>
              </a:rPr>
              <a:t>Medikamente</a:t>
            </a:r>
            <a:r>
              <a:rPr lang="en-US" sz="1600" dirty="0">
                <a:solidFill>
                  <a:srgbClr val="374151"/>
                </a:solidFill>
                <a:effectLst/>
                <a:latin typeface="Segoe UI" panose="020B0502040204020203" pitchFamily="34" charset="0"/>
                <a:ea typeface="Calibri" panose="020F0502020204030204" pitchFamily="34" charset="0"/>
              </a:rPr>
              <a:t> und </a:t>
            </a:r>
            <a:r>
              <a:rPr lang="en-US" sz="1600" dirty="0" err="1">
                <a:solidFill>
                  <a:srgbClr val="374151"/>
                </a:solidFill>
                <a:effectLst/>
                <a:latin typeface="Segoe UI" panose="020B0502040204020203" pitchFamily="34" charset="0"/>
                <a:ea typeface="Calibri" panose="020F0502020204030204" pitchFamily="34" charset="0"/>
              </a:rPr>
              <a:t>Flüssigkeiten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während</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langen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Raummissionen</a:t>
            </a:r>
            <a:r>
              <a:rPr lang="en-US" sz="1600" dirty="0">
                <a:solidFill>
                  <a:srgbClr val="374151"/>
                </a:solidFill>
                <a:effectLst/>
                <a:latin typeface="Segoe UI" panose="020B0502040204020203" pitchFamily="34" charset="0"/>
                <a:ea typeface="Calibri" panose="020F0502020204030204" pitchFamily="34" charset="0"/>
              </a:rPr>
              <a:t> auf </a:t>
            </a:r>
            <a:r>
              <a:rPr lang="en-US" sz="1600" dirty="0" err="1">
                <a:solidFill>
                  <a:srgbClr val="374151"/>
                </a:solidFill>
                <a:effectLst/>
                <a:latin typeface="Segoe UI" panose="020B0502040204020203" pitchFamily="34" charset="0"/>
                <a:ea typeface="Calibri" panose="020F0502020204030204" pitchFamily="34" charset="0"/>
              </a:rPr>
              <a:t>kontrollierte</a:t>
            </a:r>
            <a:r>
              <a:rPr lang="en-US" sz="1600" dirty="0">
                <a:solidFill>
                  <a:srgbClr val="374151"/>
                </a:solidFill>
                <a:effectLst/>
                <a:latin typeface="Segoe UI" panose="020B0502040204020203" pitchFamily="34" charset="0"/>
                <a:ea typeface="Calibri" panose="020F0502020204030204" pitchFamily="34" charset="0"/>
              </a:rPr>
              <a:t> Weise </a:t>
            </a:r>
            <a:r>
              <a:rPr lang="en-US" sz="1600" dirty="0" err="1">
                <a:solidFill>
                  <a:srgbClr val="374151"/>
                </a:solidFill>
                <a:effectLst/>
                <a:latin typeface="Segoe UI" panose="020B0502040204020203" pitchFamily="34" charset="0"/>
                <a:ea typeface="Calibri" panose="020F0502020204030204" pitchFamily="34" charset="0"/>
              </a:rPr>
              <a:t>zu</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verabreichen</a:t>
            </a:r>
            <a:r>
              <a:rPr lang="en-US" sz="1600" dirty="0">
                <a:solidFill>
                  <a:srgbClr val="374151"/>
                </a:solidFill>
                <a:effectLst/>
                <a:latin typeface="Segoe UI" panose="020B0502040204020203" pitchFamily="34" charset="0"/>
                <a:ea typeface="Calibri" panose="020F0502020204030204" pitchFamily="34" charset="0"/>
              </a:rPr>
              <a:t>. </a:t>
            </a:r>
          </a:p>
          <a:p>
            <a:pPr marL="0" indent="0">
              <a:lnSpc>
                <a:spcPts val="2280"/>
              </a:lnSpc>
              <a:buNone/>
            </a:pPr>
            <a:r>
              <a:rPr lang="en-US" sz="1600" dirty="0">
                <a:solidFill>
                  <a:srgbClr val="374151"/>
                </a:solidFill>
                <a:effectLst/>
                <a:latin typeface="Segoe UI" panose="020B0502040204020203" pitchFamily="34" charset="0"/>
                <a:ea typeface="Calibri" panose="020F0502020204030204" pitchFamily="34" charset="0"/>
              </a:rPr>
              <a:t>Sie </a:t>
            </a:r>
            <a:r>
              <a:rPr lang="en-US" sz="1600" dirty="0" err="1">
                <a:solidFill>
                  <a:srgbClr val="374151"/>
                </a:solidFill>
                <a:effectLst/>
                <a:latin typeface="Segoe UI" panose="020B0502040204020203" pitchFamily="34" charset="0"/>
                <a:ea typeface="Calibri" panose="020F0502020204030204" pitchFamily="34" charset="0"/>
              </a:rPr>
              <a:t>ermöglichen</a:t>
            </a:r>
            <a:r>
              <a:rPr lang="en-US" sz="1600" dirty="0">
                <a:solidFill>
                  <a:srgbClr val="374151"/>
                </a:solidFill>
                <a:effectLst/>
                <a:latin typeface="Segoe UI" panose="020B0502040204020203" pitchFamily="34" charset="0"/>
                <a:ea typeface="Calibri" panose="020F0502020204030204" pitchFamily="34" charset="0"/>
              </a:rPr>
              <a:t> es, </a:t>
            </a:r>
            <a:r>
              <a:rPr lang="en-US" sz="1600" dirty="0" err="1">
                <a:solidFill>
                  <a:srgbClr val="374151"/>
                </a:solidFill>
                <a:effectLst/>
                <a:latin typeface="Segoe UI" panose="020B0502040204020203" pitchFamily="34" charset="0"/>
                <a:ea typeface="Calibri" panose="020F0502020204030204" pitchFamily="34" charset="0"/>
              </a:rPr>
              <a:t>Medikamente</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genau</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dosiert</a:t>
            </a:r>
            <a:r>
              <a:rPr lang="en-US" sz="1600" dirty="0">
                <a:solidFill>
                  <a:srgbClr val="374151"/>
                </a:solidFill>
                <a:effectLst/>
                <a:latin typeface="Segoe UI" panose="020B0502040204020203" pitchFamily="34" charset="0"/>
                <a:ea typeface="Calibri" panose="020F0502020204030204" pitchFamily="34" charset="0"/>
              </a:rPr>
              <a:t> und in </a:t>
            </a:r>
            <a:r>
              <a:rPr lang="en-US" sz="1600" dirty="0" err="1">
                <a:solidFill>
                  <a:srgbClr val="374151"/>
                </a:solidFill>
                <a:effectLst/>
                <a:latin typeface="Segoe UI" panose="020B0502040204020203" pitchFamily="34" charset="0"/>
                <a:ea typeface="Calibri" panose="020F0502020204030204" pitchFamily="34" charset="0"/>
              </a:rPr>
              <a:t>regelmäßigen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Abständen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zu</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verabreichen</a:t>
            </a:r>
            <a:r>
              <a:rPr lang="en-US" sz="1600" dirty="0">
                <a:solidFill>
                  <a:srgbClr val="374151"/>
                </a:solidFill>
                <a:effectLst/>
                <a:latin typeface="Segoe UI" panose="020B0502040204020203" pitchFamily="34" charset="0"/>
                <a:ea typeface="Calibri" panose="020F0502020204030204" pitchFamily="34" charset="0"/>
              </a:rPr>
              <a:t>, was </a:t>
            </a:r>
            <a:r>
              <a:rPr lang="en-US" sz="1600" dirty="0" err="1">
                <a:solidFill>
                  <a:srgbClr val="374151"/>
                </a:solidFill>
                <a:effectLst/>
                <a:latin typeface="Segoe UI" panose="020B0502040204020203" pitchFamily="34" charset="0"/>
                <a:ea typeface="Calibri" panose="020F0502020204030204" pitchFamily="34" charset="0"/>
              </a:rPr>
              <a:t>insbesondere</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wichtig</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ist</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wenn</a:t>
            </a:r>
            <a:r>
              <a:rPr lang="en-US" sz="1600" dirty="0">
                <a:solidFill>
                  <a:srgbClr val="374151"/>
                </a:solidFill>
                <a:effectLst/>
                <a:latin typeface="Segoe UI" panose="020B0502040204020203" pitchFamily="34" charset="0"/>
                <a:ea typeface="Calibri" panose="020F0502020204030204" pitchFamily="34" charset="0"/>
              </a:rPr>
              <a:t> die </a:t>
            </a:r>
            <a:r>
              <a:rPr lang="en-US" sz="1600" dirty="0" err="1">
                <a:solidFill>
                  <a:srgbClr val="374151"/>
                </a:solidFill>
                <a:effectLst/>
                <a:latin typeface="Segoe UI" panose="020B0502040204020203" pitchFamily="34" charset="0"/>
                <a:ea typeface="Calibri" panose="020F0502020204030204" pitchFamily="34" charset="0"/>
              </a:rPr>
              <a:t>Astronauten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aufgrund</a:t>
            </a:r>
            <a:r>
              <a:rPr lang="en-US" sz="1600" dirty="0">
                <a:solidFill>
                  <a:srgbClr val="374151"/>
                </a:solidFill>
                <a:effectLst/>
                <a:latin typeface="Segoe UI" panose="020B0502040204020203" pitchFamily="34" charset="0"/>
                <a:ea typeface="Calibri" panose="020F0502020204030204" pitchFamily="34" charset="0"/>
              </a:rPr>
              <a:t> der </a:t>
            </a:r>
            <a:r>
              <a:rPr lang="en-US" sz="1600" dirty="0" err="1">
                <a:solidFill>
                  <a:srgbClr val="374151"/>
                </a:solidFill>
                <a:effectLst/>
                <a:latin typeface="Segoe UI" panose="020B0502040204020203" pitchFamily="34" charset="0"/>
                <a:ea typeface="Calibri" panose="020F0502020204030204" pitchFamily="34" charset="0"/>
              </a:rPr>
              <a:t>Schwerelosigkeit</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Probleme</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mit</a:t>
            </a:r>
            <a:r>
              <a:rPr lang="en-US" sz="1600" dirty="0">
                <a:solidFill>
                  <a:srgbClr val="374151"/>
                </a:solidFill>
                <a:effectLst/>
                <a:latin typeface="Segoe UI" panose="020B0502040204020203" pitchFamily="34" charset="0"/>
                <a:ea typeface="Calibri" panose="020F0502020204030204" pitchFamily="34" charset="0"/>
              </a:rPr>
              <a:t> der </a:t>
            </a:r>
            <a:r>
              <a:rPr lang="en-US" sz="1600" dirty="0" err="1">
                <a:solidFill>
                  <a:srgbClr val="374151"/>
                </a:solidFill>
                <a:effectLst/>
                <a:latin typeface="Segoe UI" panose="020B0502040204020203" pitchFamily="34" charset="0"/>
                <a:ea typeface="Calibri" panose="020F0502020204030204" pitchFamily="34" charset="0"/>
              </a:rPr>
              <a:t>Aufnahme</a:t>
            </a:r>
            <a:r>
              <a:rPr lang="en-US" sz="1600" dirty="0">
                <a:solidFill>
                  <a:srgbClr val="374151"/>
                </a:solidFill>
                <a:effectLst/>
                <a:latin typeface="Segoe UI" panose="020B0502040204020203" pitchFamily="34" charset="0"/>
                <a:ea typeface="Calibri" panose="020F0502020204030204" pitchFamily="34" charset="0"/>
              </a:rPr>
              <a:t> von </a:t>
            </a:r>
            <a:r>
              <a:rPr lang="en-US" sz="1600" dirty="0" err="1">
                <a:solidFill>
                  <a:srgbClr val="374151"/>
                </a:solidFill>
                <a:effectLst/>
                <a:latin typeface="Segoe UI" panose="020B0502040204020203" pitchFamily="34" charset="0"/>
                <a:ea typeface="Calibri" panose="020F0502020204030204" pitchFamily="34" charset="0"/>
              </a:rPr>
              <a:t>Medikamenten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durch</a:t>
            </a:r>
            <a:r>
              <a:rPr lang="en-US" sz="1600" dirty="0">
                <a:solidFill>
                  <a:srgbClr val="374151"/>
                </a:solidFill>
                <a:effectLst/>
                <a:latin typeface="Segoe UI" panose="020B0502040204020203" pitchFamily="34" charset="0"/>
                <a:ea typeface="Calibri" panose="020F0502020204030204" pitchFamily="34" charset="0"/>
              </a:rPr>
              <a:t> den </a:t>
            </a:r>
            <a:r>
              <a:rPr lang="en-US" sz="1600" dirty="0" err="1">
                <a:solidFill>
                  <a:srgbClr val="374151"/>
                </a:solidFill>
                <a:effectLst/>
                <a:latin typeface="Segoe UI" panose="020B0502040204020203" pitchFamily="34" charset="0"/>
                <a:ea typeface="Calibri" panose="020F0502020204030204" pitchFamily="34" charset="0"/>
              </a:rPr>
              <a:t>Mund</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haben</a:t>
            </a:r>
            <a:r>
              <a:rPr lang="en-US" sz="1600" dirty="0">
                <a:solidFill>
                  <a:srgbClr val="374151"/>
                </a:solidFill>
                <a:effectLst/>
                <a:latin typeface="Segoe UI" panose="020B0502040204020203" pitchFamily="34" charset="0"/>
                <a:ea typeface="Calibri" panose="020F0502020204030204" pitchFamily="34" charset="0"/>
              </a:rPr>
              <a:t>.</a:t>
            </a:r>
          </a:p>
          <a:p>
            <a:pPr marL="0" indent="0">
              <a:lnSpc>
                <a:spcPts val="2280"/>
              </a:lnSpc>
              <a:spcBef>
                <a:spcPts val="0"/>
              </a:spcBef>
              <a:buNone/>
            </a:pPr>
            <a:r>
              <a:rPr lang="en-US" sz="1600" dirty="0" err="1">
                <a:solidFill>
                  <a:srgbClr val="374151"/>
                </a:solidFill>
                <a:effectLst/>
                <a:latin typeface="Segoe UI" panose="020B0502040204020203" pitchFamily="34" charset="0"/>
                <a:ea typeface="Calibri" panose="020F0502020204030204" pitchFamily="34" charset="0"/>
              </a:rPr>
              <a:t>Spritzenpumpen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werden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auch</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verwendet</a:t>
            </a:r>
            <a:r>
              <a:rPr lang="en-US" sz="1600" dirty="0">
                <a:solidFill>
                  <a:srgbClr val="374151"/>
                </a:solidFill>
                <a:effectLst/>
                <a:latin typeface="Segoe UI" panose="020B0502040204020203" pitchFamily="34" charset="0"/>
                <a:ea typeface="Calibri" panose="020F0502020204030204" pitchFamily="34" charset="0"/>
              </a:rPr>
              <a:t>, um </a:t>
            </a:r>
            <a:r>
              <a:rPr lang="en-US" sz="1600" dirty="0" err="1">
                <a:solidFill>
                  <a:srgbClr val="374151"/>
                </a:solidFill>
                <a:effectLst/>
                <a:latin typeface="Segoe UI" panose="020B0502040204020203" pitchFamily="34" charset="0"/>
                <a:ea typeface="Calibri" panose="020F0502020204030204" pitchFamily="34" charset="0"/>
              </a:rPr>
              <a:t>Flüssigkeiten</a:t>
            </a:r>
            <a:r>
              <a:rPr lang="en-US" sz="1600" dirty="0">
                <a:solidFill>
                  <a:srgbClr val="374151"/>
                </a:solidFill>
                <a:effectLst/>
                <a:latin typeface="Segoe UI" panose="020B0502040204020203" pitchFamily="34" charset="0"/>
                <a:ea typeface="Calibri" panose="020F0502020204030204" pitchFamily="34" charset="0"/>
              </a:rPr>
              <a:t> und </a:t>
            </a:r>
            <a:r>
              <a:rPr lang="en-US" sz="1600" dirty="0" err="1">
                <a:solidFill>
                  <a:srgbClr val="374151"/>
                </a:solidFill>
                <a:effectLst/>
                <a:latin typeface="Segoe UI" panose="020B0502040204020203" pitchFamily="34" charset="0"/>
                <a:ea typeface="Calibri" panose="020F0502020204030204" pitchFamily="34" charset="0"/>
              </a:rPr>
              <a:t>Elektrolyte</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zu</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ersetzen</a:t>
            </a:r>
            <a:r>
              <a:rPr lang="en-US" sz="1600" dirty="0">
                <a:solidFill>
                  <a:srgbClr val="374151"/>
                </a:solidFill>
                <a:effectLst/>
                <a:latin typeface="Segoe UI" panose="020B0502040204020203" pitchFamily="34" charset="0"/>
                <a:ea typeface="Calibri" panose="020F0502020204030204" pitchFamily="34" charset="0"/>
              </a:rPr>
              <a:t>, die </a:t>
            </a:r>
            <a:r>
              <a:rPr lang="en-US" sz="1600" dirty="0" err="1">
                <a:solidFill>
                  <a:srgbClr val="374151"/>
                </a:solidFill>
                <a:effectLst/>
                <a:latin typeface="Segoe UI" panose="020B0502040204020203" pitchFamily="34" charset="0"/>
                <a:ea typeface="Calibri" panose="020F0502020204030204" pitchFamily="34" charset="0"/>
              </a:rPr>
              <a:t>durch</a:t>
            </a:r>
            <a:r>
              <a:rPr lang="en-US" sz="1600" dirty="0">
                <a:solidFill>
                  <a:srgbClr val="374151"/>
                </a:solidFill>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Schwitzen</a:t>
            </a:r>
            <a:r>
              <a:rPr lang="en-US" sz="1600" dirty="0">
                <a:solidFill>
                  <a:srgbClr val="374151"/>
                </a:solidFill>
                <a:effectLst/>
                <a:latin typeface="Segoe UI" panose="020B0502040204020203" pitchFamily="34" charset="0"/>
                <a:ea typeface="Calibri" panose="020F0502020204030204" pitchFamily="34" charset="0"/>
              </a:rPr>
              <a:t> und </a:t>
            </a:r>
            <a:r>
              <a:rPr lang="en-US" sz="1600" dirty="0" err="1">
                <a:solidFill>
                  <a:srgbClr val="374151"/>
                </a:solidFill>
                <a:effectLst/>
                <a:latin typeface="Segoe UI" panose="020B0502040204020203" pitchFamily="34" charset="0"/>
                <a:ea typeface="Calibri" panose="020F0502020204030204" pitchFamily="34" charset="0"/>
              </a:rPr>
              <a:t>Atmung</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verloren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gehen</a:t>
            </a:r>
            <a:r>
              <a:rPr lang="en-US" sz="1600" dirty="0">
                <a:solidFill>
                  <a:srgbClr val="374151"/>
                </a:solidFill>
                <a:effectLst/>
                <a:latin typeface="Segoe UI" panose="020B0502040204020203" pitchFamily="34" charset="0"/>
                <a:ea typeface="Calibri" panose="020F0502020204030204" pitchFamily="34" charset="0"/>
              </a:rPr>
              <a:t>.</a:t>
            </a:r>
            <a:r>
              <a:rPr lang="de-DE" sz="2400" dirty="0">
                <a:effectLst/>
              </a:rPr>
              <a:t> </a:t>
            </a:r>
          </a:p>
          <a:p>
            <a:pPr marL="0" indent="0">
              <a:lnSpc>
                <a:spcPts val="2280"/>
              </a:lnSpc>
              <a:spcBef>
                <a:spcPts val="0"/>
              </a:spcBef>
              <a:buNone/>
            </a:pPr>
            <a:r>
              <a:rPr lang="de-DE" sz="1600" dirty="0">
                <a:solidFill>
                  <a:srgbClr val="374151"/>
                </a:solidFill>
                <a:latin typeface="Segoe UI" panose="020B0502040204020203" pitchFamily="34" charset="0"/>
              </a:rPr>
              <a:t>Darüber hinaus werden Spritzenpumpen für physikalisch-technische Experimente in der Schwerelosigkeit zur genauen Dosierung verwendet:</a:t>
            </a:r>
          </a:p>
          <a:p>
            <a:pPr marL="0" indent="0">
              <a:lnSpc>
                <a:spcPts val="2280"/>
              </a:lnSpc>
              <a:spcBef>
                <a:spcPts val="0"/>
              </a:spcBef>
              <a:buNone/>
            </a:pPr>
            <a:r>
              <a:rPr lang="de-DE" sz="1600" dirty="0">
                <a:hlinkClick r:id="rId3"/>
              </a:rPr>
              <a:t>https://www.esa.int/content/view/full/391687</a:t>
            </a:r>
            <a:endParaRPr lang="de-DE" sz="1600" dirty="0"/>
          </a:p>
          <a:p>
            <a:pPr marL="0" indent="0">
              <a:lnSpc>
                <a:spcPts val="2280"/>
              </a:lnSpc>
              <a:spcBef>
                <a:spcPts val="0"/>
              </a:spcBef>
              <a:buNone/>
            </a:pPr>
            <a:endParaRPr lang="de-DE" sz="1600" dirty="0">
              <a:solidFill>
                <a:srgbClr val="374151"/>
              </a:solidFill>
              <a:latin typeface="Segoe UI" panose="020B0502040204020203" pitchFamily="34" charset="0"/>
            </a:endParaRPr>
          </a:p>
          <a:p>
            <a:pPr marL="0" indent="0">
              <a:lnSpc>
                <a:spcPts val="2280"/>
              </a:lnSpc>
              <a:spcBef>
                <a:spcPts val="0"/>
              </a:spcBef>
              <a:buNone/>
            </a:pPr>
            <a:endParaRPr lang="de-DE" sz="1600" dirty="0">
              <a:solidFill>
                <a:srgbClr val="374151"/>
              </a:solidFill>
              <a:latin typeface="Segoe UI" panose="020B0502040204020203" pitchFamily="34" charset="0"/>
            </a:endParaRPr>
          </a:p>
        </p:txBody>
      </p:sp>
      <p:pic>
        <p:nvPicPr>
          <p:cNvPr id="2050" name="Picture 2" descr="The experiment">
            <a:extLst>
              <a:ext uri="{FF2B5EF4-FFF2-40B4-BE49-F238E27FC236}">
                <a16:creationId xmlns:a16="http://schemas.microsoft.com/office/drawing/2014/main" id="{24CDB1A9-2275-5F4D-2823-01AAF93E8FE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82203" y="1173296"/>
            <a:ext cx="1947280" cy="4340686"/>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D9B2051F-31A0-4B5A-C44C-AFD987ED58D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82923" y="1057876"/>
            <a:ext cx="3201117" cy="4202757"/>
          </a:xfrm>
          <a:prstGeom prst="rect">
            <a:avLst/>
          </a:prstGeom>
        </p:spPr>
      </p:pic>
    </p:spTree>
    <p:extLst>
      <p:ext uri="{BB962C8B-B14F-4D97-AF65-F5344CB8AC3E}">
        <p14:creationId xmlns:p14="http://schemas.microsoft.com/office/powerpoint/2010/main" val="13732357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descr="Ein Bild, das Text enthält.&#10;&#10;Automatisch generierte Beschreibung">
            <a:extLst>
              <a:ext uri="{FF2B5EF4-FFF2-40B4-BE49-F238E27FC236}">
                <a16:creationId xmlns:a16="http://schemas.microsoft.com/office/drawing/2014/main" id="{A3AF69D1-C093-DA41-B5CF-28C339EAF58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36465" y="1123720"/>
            <a:ext cx="4780573" cy="2030819"/>
          </a:xfrm>
          <a:prstGeom prst="rect">
            <a:avLst/>
          </a:prstGeom>
        </p:spPr>
      </p:pic>
      <p:sp>
        <p:nvSpPr>
          <p:cNvPr id="4" name="Titel 3">
            <a:extLst>
              <a:ext uri="{FF2B5EF4-FFF2-40B4-BE49-F238E27FC236}">
                <a16:creationId xmlns:a16="http://schemas.microsoft.com/office/drawing/2014/main" id="{4641102F-3719-364D-B839-3DA079E16BF1}"/>
              </a:ext>
            </a:extLst>
          </p:cNvPr>
          <p:cNvSpPr>
            <a:spLocks noGrp="1"/>
          </p:cNvSpPr>
          <p:nvPr>
            <p:ph type="title"/>
          </p:nvPr>
        </p:nvSpPr>
        <p:spPr/>
        <p:txBody>
          <a:bodyPr/>
          <a:lstStyle/>
          <a:p>
            <a:r>
              <a:rPr lang="de-DE" dirty="0"/>
              <a:t>Funktion Spritzenpumpen</a:t>
            </a:r>
          </a:p>
        </p:txBody>
      </p:sp>
      <p:sp>
        <p:nvSpPr>
          <p:cNvPr id="5" name="Inhaltsplatzhalter 4">
            <a:extLst>
              <a:ext uri="{FF2B5EF4-FFF2-40B4-BE49-F238E27FC236}">
                <a16:creationId xmlns:a16="http://schemas.microsoft.com/office/drawing/2014/main" id="{A9B7E9EC-D175-654A-B357-B21500496672}"/>
              </a:ext>
            </a:extLst>
          </p:cNvPr>
          <p:cNvSpPr>
            <a:spLocks noGrp="1"/>
          </p:cNvSpPr>
          <p:nvPr>
            <p:ph idx="13"/>
          </p:nvPr>
        </p:nvSpPr>
        <p:spPr>
          <a:xfrm>
            <a:off x="439616" y="1173296"/>
            <a:ext cx="7024467" cy="4682174"/>
          </a:xfrm>
        </p:spPr>
        <p:txBody>
          <a:bodyPr>
            <a:noAutofit/>
          </a:bodyPr>
          <a:lstStyle/>
          <a:p>
            <a:pPr marL="0" indent="0">
              <a:buNone/>
            </a:pPr>
            <a:r>
              <a:rPr lang="de-DE" sz="2400" dirty="0"/>
              <a:t>Eine auf die Spritzenpumpe abgestimmte Spritze wird mit der entsprechenden Lösung befüllt und in den Apparat eingespannt.</a:t>
            </a:r>
          </a:p>
          <a:p>
            <a:pPr marL="0" indent="0">
              <a:buNone/>
            </a:pPr>
            <a:r>
              <a:rPr lang="de-DE" sz="2400" dirty="0"/>
              <a:t>Die Spritzenpumpe kann gestartet werden, nachdem die Abgabeoptionen eingegeben wurde und die entlüftete Leitung an den entsprechenden Zugang des Patienten angeschlossen wurde. </a:t>
            </a:r>
          </a:p>
          <a:p>
            <a:pPr marL="0" indent="0">
              <a:buNone/>
            </a:pPr>
            <a:r>
              <a:rPr lang="de-DE" sz="2400" dirty="0"/>
              <a:t>Das Gerät drückt nun den Stempel der Spritze innerhalb der eingegebenen bzw. berechneten Zeit. Manche Geräte sind mit einer Computersteuerung ausgestattet, die alle vorgenommenen Änderungen speichert.</a:t>
            </a:r>
          </a:p>
        </p:txBody>
      </p:sp>
      <p:sp>
        <p:nvSpPr>
          <p:cNvPr id="6" name="Rechteck 5">
            <a:extLst>
              <a:ext uri="{FF2B5EF4-FFF2-40B4-BE49-F238E27FC236}">
                <a16:creationId xmlns:a16="http://schemas.microsoft.com/office/drawing/2014/main" id="{A1981A00-235D-A844-88A8-A6AE837CEF4F}"/>
              </a:ext>
            </a:extLst>
          </p:cNvPr>
          <p:cNvSpPr/>
          <p:nvPr/>
        </p:nvSpPr>
        <p:spPr>
          <a:xfrm>
            <a:off x="439616" y="5933596"/>
            <a:ext cx="3704412" cy="276999"/>
          </a:xfrm>
          <a:prstGeom prst="rect">
            <a:avLst/>
          </a:prstGeom>
        </p:spPr>
        <p:txBody>
          <a:bodyPr wrap="none">
            <a:spAutoFit/>
          </a:bodyPr>
          <a:lstStyle/>
          <a:p>
            <a:r>
              <a:rPr lang="de-DE" sz="1200" dirty="0">
                <a:hlinkClick r:id="rId3"/>
              </a:rPr>
              <a:t>https://www.mth-medical.com/glossar/spritzenpumpe/</a:t>
            </a:r>
            <a:r>
              <a:rPr lang="de-DE" sz="1200" dirty="0"/>
              <a:t> </a:t>
            </a:r>
          </a:p>
        </p:txBody>
      </p:sp>
      <p:sp>
        <p:nvSpPr>
          <p:cNvPr id="10" name="Rechteck 9">
            <a:extLst>
              <a:ext uri="{FF2B5EF4-FFF2-40B4-BE49-F238E27FC236}">
                <a16:creationId xmlns:a16="http://schemas.microsoft.com/office/drawing/2014/main" id="{6C540962-8FB1-FB43-ADB5-B4A60272FEE4}"/>
              </a:ext>
            </a:extLst>
          </p:cNvPr>
          <p:cNvSpPr/>
          <p:nvPr/>
        </p:nvSpPr>
        <p:spPr>
          <a:xfrm>
            <a:off x="7446665" y="3018128"/>
            <a:ext cx="4858546" cy="461665"/>
          </a:xfrm>
          <a:prstGeom prst="rect">
            <a:avLst/>
          </a:prstGeom>
        </p:spPr>
        <p:txBody>
          <a:bodyPr wrap="square">
            <a:spAutoFit/>
          </a:bodyPr>
          <a:lstStyle/>
          <a:p>
            <a:r>
              <a:rPr lang="de-DE" sz="1200" dirty="0">
                <a:hlinkClick r:id="rId4"/>
              </a:rPr>
              <a:t>https://www.medicalexpo.de/prod/micrel-medical-devices/product-69404-505759.html</a:t>
            </a:r>
            <a:r>
              <a:rPr lang="de-DE" sz="1200" dirty="0"/>
              <a:t> </a:t>
            </a:r>
          </a:p>
        </p:txBody>
      </p:sp>
      <p:pic>
        <p:nvPicPr>
          <p:cNvPr id="12" name="Grafik 11" descr="Ein Bild, das Text enthält.&#10;&#10;Automatisch generierte Beschreibung">
            <a:extLst>
              <a:ext uri="{FF2B5EF4-FFF2-40B4-BE49-F238E27FC236}">
                <a16:creationId xmlns:a16="http://schemas.microsoft.com/office/drawing/2014/main" id="{ED8AED81-C21A-E04A-9CE2-0DE3A469B77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464083" y="3838706"/>
            <a:ext cx="4284894" cy="1733889"/>
          </a:xfrm>
          <a:prstGeom prst="rect">
            <a:avLst/>
          </a:prstGeom>
        </p:spPr>
      </p:pic>
      <p:sp>
        <p:nvSpPr>
          <p:cNvPr id="13" name="Rechteck 12">
            <a:extLst>
              <a:ext uri="{FF2B5EF4-FFF2-40B4-BE49-F238E27FC236}">
                <a16:creationId xmlns:a16="http://schemas.microsoft.com/office/drawing/2014/main" id="{82960263-CE2D-1141-8AD3-D7B4C1179D88}"/>
              </a:ext>
            </a:extLst>
          </p:cNvPr>
          <p:cNvSpPr/>
          <p:nvPr/>
        </p:nvSpPr>
        <p:spPr>
          <a:xfrm>
            <a:off x="7417714" y="5795097"/>
            <a:ext cx="4618074" cy="276999"/>
          </a:xfrm>
          <a:prstGeom prst="rect">
            <a:avLst/>
          </a:prstGeom>
        </p:spPr>
        <p:txBody>
          <a:bodyPr wrap="square">
            <a:spAutoFit/>
          </a:bodyPr>
          <a:lstStyle/>
          <a:p>
            <a:r>
              <a:rPr lang="de-DE" sz="1200" dirty="0">
                <a:hlinkClick r:id="rId6"/>
              </a:rPr>
              <a:t>https://www.bbraun.de/de/products/b219/perfusor-compactplus.html</a:t>
            </a:r>
            <a:r>
              <a:rPr lang="de-DE" sz="1200" dirty="0"/>
              <a:t> </a:t>
            </a:r>
          </a:p>
        </p:txBody>
      </p:sp>
      <p:sp>
        <p:nvSpPr>
          <p:cNvPr id="14" name="Rechteck 13">
            <a:extLst>
              <a:ext uri="{FF2B5EF4-FFF2-40B4-BE49-F238E27FC236}">
                <a16:creationId xmlns:a16="http://schemas.microsoft.com/office/drawing/2014/main" id="{D672863A-53DB-674C-903B-D62DF639E46C}"/>
              </a:ext>
            </a:extLst>
          </p:cNvPr>
          <p:cNvSpPr/>
          <p:nvPr/>
        </p:nvSpPr>
        <p:spPr>
          <a:xfrm>
            <a:off x="7402841" y="5499180"/>
            <a:ext cx="2145139" cy="338554"/>
          </a:xfrm>
          <a:prstGeom prst="rect">
            <a:avLst/>
          </a:prstGeom>
        </p:spPr>
        <p:txBody>
          <a:bodyPr wrap="none">
            <a:spAutoFit/>
          </a:bodyPr>
          <a:lstStyle/>
          <a:p>
            <a:r>
              <a:rPr lang="de-DE" sz="1600" dirty="0" err="1">
                <a:solidFill>
                  <a:srgbClr val="00B482"/>
                </a:solidFill>
                <a:latin typeface="Arial" panose="020B0604020202020204" pitchFamily="34" charset="0"/>
              </a:rPr>
              <a:t>Perfusor</a:t>
            </a:r>
            <a:r>
              <a:rPr lang="de-DE" sz="1600" baseline="30000" dirty="0">
                <a:solidFill>
                  <a:srgbClr val="00B482"/>
                </a:solidFill>
                <a:latin typeface="Arial" panose="020B0604020202020204" pitchFamily="34" charset="0"/>
              </a:rPr>
              <a:t>®</a:t>
            </a:r>
            <a:r>
              <a:rPr lang="de-DE" sz="1600" dirty="0">
                <a:solidFill>
                  <a:srgbClr val="00B482"/>
                </a:solidFill>
                <a:latin typeface="Arial" panose="020B0604020202020204" pitchFamily="34" charset="0"/>
              </a:rPr>
              <a:t> </a:t>
            </a:r>
            <a:r>
              <a:rPr lang="de-DE" sz="1600" dirty="0" err="1">
                <a:solidFill>
                  <a:srgbClr val="00B482"/>
                </a:solidFill>
                <a:latin typeface="Arial" panose="020B0604020202020204" pitchFamily="34" charset="0"/>
              </a:rPr>
              <a:t>compact</a:t>
            </a:r>
            <a:r>
              <a:rPr lang="de-DE" sz="1600" baseline="30000" dirty="0" err="1">
                <a:solidFill>
                  <a:srgbClr val="00B482"/>
                </a:solidFill>
                <a:latin typeface="Arial" panose="020B0604020202020204" pitchFamily="34" charset="0"/>
              </a:rPr>
              <a:t>plus</a:t>
            </a:r>
            <a:endParaRPr lang="de-DE" sz="1600" dirty="0"/>
          </a:p>
        </p:txBody>
      </p:sp>
    </p:spTree>
    <p:extLst>
      <p:ext uri="{BB962C8B-B14F-4D97-AF65-F5344CB8AC3E}">
        <p14:creationId xmlns:p14="http://schemas.microsoft.com/office/powerpoint/2010/main" val="17764083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641102F-3719-364D-B839-3DA079E16BF1}"/>
              </a:ext>
            </a:extLst>
          </p:cNvPr>
          <p:cNvSpPr>
            <a:spLocks noGrp="1"/>
          </p:cNvSpPr>
          <p:nvPr>
            <p:ph type="title"/>
          </p:nvPr>
        </p:nvSpPr>
        <p:spPr/>
        <p:txBody>
          <a:bodyPr/>
          <a:lstStyle/>
          <a:p>
            <a:r>
              <a:rPr lang="de-DE" dirty="0"/>
              <a:t>Anwendungsbereiche Spritzenpumpen</a:t>
            </a:r>
          </a:p>
        </p:txBody>
      </p:sp>
      <p:sp>
        <p:nvSpPr>
          <p:cNvPr id="5" name="Inhaltsplatzhalter 4">
            <a:extLst>
              <a:ext uri="{FF2B5EF4-FFF2-40B4-BE49-F238E27FC236}">
                <a16:creationId xmlns:a16="http://schemas.microsoft.com/office/drawing/2014/main" id="{A9B7E9EC-D175-654A-B357-B21500496672}"/>
              </a:ext>
            </a:extLst>
          </p:cNvPr>
          <p:cNvSpPr>
            <a:spLocks noGrp="1"/>
          </p:cNvSpPr>
          <p:nvPr>
            <p:ph idx="13"/>
          </p:nvPr>
        </p:nvSpPr>
        <p:spPr>
          <a:xfrm>
            <a:off x="439616" y="1173296"/>
            <a:ext cx="7196915" cy="4682174"/>
          </a:xfrm>
        </p:spPr>
        <p:txBody>
          <a:bodyPr>
            <a:normAutofit/>
          </a:bodyPr>
          <a:lstStyle/>
          <a:p>
            <a:r>
              <a:rPr lang="de-DE" sz="2400" dirty="0"/>
              <a:t>Spritzenpumpen kommen häufig bei Narkosen, in der Intensivmedizin und Schmerztherapie zum Einsatz. </a:t>
            </a:r>
            <a:br>
              <a:rPr lang="de-DE" sz="2400" dirty="0"/>
            </a:br>
            <a:r>
              <a:rPr lang="de-DE" sz="2400" dirty="0"/>
              <a:t>In der Palliativmedizin werden so zumeist</a:t>
            </a:r>
            <a:br>
              <a:rPr lang="de-DE" sz="2400" dirty="0"/>
            </a:br>
            <a:r>
              <a:rPr lang="de-DE" sz="2400" dirty="0"/>
              <a:t>Analgetika verabreicht, aber auch für die palliative Sedierung werden Spritzenpumpe eingesetzt. </a:t>
            </a:r>
          </a:p>
          <a:p>
            <a:r>
              <a:rPr lang="de-DE" sz="2400" dirty="0"/>
              <a:t>Bei Herzinfarkten oder Lungenembolien werden meistens kontinuierliche </a:t>
            </a:r>
            <a:r>
              <a:rPr lang="de-DE" sz="2400" dirty="0" err="1"/>
              <a:t>Heparingaben</a:t>
            </a:r>
            <a:r>
              <a:rPr lang="de-DE" sz="2400" dirty="0"/>
              <a:t> zur Hemmung der Blutgerinnung mit Spritzenpumpe durchgeführt.</a:t>
            </a:r>
          </a:p>
          <a:p>
            <a:r>
              <a:rPr lang="de-DE" sz="2400" dirty="0"/>
              <a:t>In der Notfallmedizin werden Spritzenpumpen in Rettungswagen und –</a:t>
            </a:r>
            <a:r>
              <a:rPr lang="de-DE" sz="2400" dirty="0" err="1"/>
              <a:t>hubschraubern</a:t>
            </a:r>
            <a:r>
              <a:rPr lang="de-DE" sz="2400" dirty="0"/>
              <a:t> verwendet.</a:t>
            </a:r>
          </a:p>
          <a:p>
            <a:r>
              <a:rPr lang="de-DE" sz="2400" dirty="0"/>
              <a:t>Im häuslichen Bereich dienen sie z.B. zum Dosieren von Schmerzmitteln, Diabetesmedikamenten u.a.</a:t>
            </a:r>
          </a:p>
          <a:p>
            <a:pPr marL="0" indent="0">
              <a:buNone/>
            </a:pPr>
            <a:endParaRPr lang="de-DE" sz="2400" dirty="0"/>
          </a:p>
        </p:txBody>
      </p:sp>
      <p:sp>
        <p:nvSpPr>
          <p:cNvPr id="6" name="Rechteck 5">
            <a:extLst>
              <a:ext uri="{FF2B5EF4-FFF2-40B4-BE49-F238E27FC236}">
                <a16:creationId xmlns:a16="http://schemas.microsoft.com/office/drawing/2014/main" id="{A1981A00-235D-A844-88A8-A6AE837CEF4F}"/>
              </a:ext>
            </a:extLst>
          </p:cNvPr>
          <p:cNvSpPr/>
          <p:nvPr/>
        </p:nvSpPr>
        <p:spPr>
          <a:xfrm>
            <a:off x="439616" y="5855470"/>
            <a:ext cx="3278462" cy="253916"/>
          </a:xfrm>
          <a:prstGeom prst="rect">
            <a:avLst/>
          </a:prstGeom>
        </p:spPr>
        <p:txBody>
          <a:bodyPr wrap="none">
            <a:spAutoFit/>
          </a:bodyPr>
          <a:lstStyle/>
          <a:p>
            <a:r>
              <a:rPr lang="de-DE" sz="1050" dirty="0">
                <a:hlinkClick r:id="rId2"/>
              </a:rPr>
              <a:t>https://www.mth-medical.com/glossar/spritzenpumpe/</a:t>
            </a:r>
            <a:r>
              <a:rPr lang="de-DE" sz="1050" dirty="0"/>
              <a:t> </a:t>
            </a:r>
          </a:p>
        </p:txBody>
      </p:sp>
      <p:pic>
        <p:nvPicPr>
          <p:cNvPr id="7" name="Grafik 6">
            <a:extLst>
              <a:ext uri="{FF2B5EF4-FFF2-40B4-BE49-F238E27FC236}">
                <a16:creationId xmlns:a16="http://schemas.microsoft.com/office/drawing/2014/main" id="{9754A76C-7CEE-B046-9E50-C6070FA6D1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82909" y="1212112"/>
            <a:ext cx="4226441" cy="2817628"/>
          </a:xfrm>
          <a:prstGeom prst="rect">
            <a:avLst/>
          </a:prstGeom>
        </p:spPr>
      </p:pic>
      <p:sp>
        <p:nvSpPr>
          <p:cNvPr id="2" name="Rechteck 1">
            <a:extLst>
              <a:ext uri="{FF2B5EF4-FFF2-40B4-BE49-F238E27FC236}">
                <a16:creationId xmlns:a16="http://schemas.microsoft.com/office/drawing/2014/main" id="{40350CAB-FC96-E54E-8CEF-822C668C93C0}"/>
              </a:ext>
            </a:extLst>
          </p:cNvPr>
          <p:cNvSpPr/>
          <p:nvPr/>
        </p:nvSpPr>
        <p:spPr>
          <a:xfrm>
            <a:off x="7614760" y="3986654"/>
            <a:ext cx="4523570" cy="369332"/>
          </a:xfrm>
          <a:prstGeom prst="rect">
            <a:avLst/>
          </a:prstGeom>
        </p:spPr>
        <p:txBody>
          <a:bodyPr wrap="square">
            <a:spAutoFit/>
          </a:bodyPr>
          <a:lstStyle/>
          <a:p>
            <a:r>
              <a:rPr lang="de-DE" sz="900" dirty="0">
                <a:hlinkClick r:id="rId4"/>
              </a:rPr>
              <a:t>https://www.bbraunusa.com/en/products-and-therapies/infusion-therapy/integrated-automated-infusion-platform.html#</a:t>
            </a:r>
            <a:endParaRPr lang="de-DE" sz="900" dirty="0"/>
          </a:p>
        </p:txBody>
      </p:sp>
    </p:spTree>
    <p:extLst>
      <p:ext uri="{BB962C8B-B14F-4D97-AF65-F5344CB8AC3E}">
        <p14:creationId xmlns:p14="http://schemas.microsoft.com/office/powerpoint/2010/main" val="488710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Digitaltechnik: Elektronik für Dummies ;-)"/>
          <p:cNvSpPr txBox="1">
            <a:spLocks noGrp="1"/>
          </p:cNvSpPr>
          <p:nvPr>
            <p:ph type="title"/>
          </p:nvPr>
        </p:nvSpPr>
        <p:spPr>
          <a:prstGeom prst="rect">
            <a:avLst/>
          </a:prstGeom>
        </p:spPr>
        <p:txBody>
          <a:bodyPr/>
          <a:lstStyle/>
          <a:p>
            <a:r>
              <a:t>Digitaltechnik: Elektronik für Dummies ;-)</a:t>
            </a:r>
          </a:p>
        </p:txBody>
      </p:sp>
      <p:sp>
        <p:nvSpPr>
          <p:cNvPr id="340" name="Kreis"/>
          <p:cNvSpPr/>
          <p:nvPr/>
        </p:nvSpPr>
        <p:spPr>
          <a:xfrm>
            <a:off x="3645676" y="1751459"/>
            <a:ext cx="892969" cy="892969"/>
          </a:xfrm>
          <a:prstGeom prst="ellipse">
            <a:avLst/>
          </a:prstGeom>
          <a:solidFill>
            <a:schemeClr val="accent1"/>
          </a:solidFill>
          <a:ln w="25400">
            <a:solidFill>
              <a:srgbClr val="000000"/>
            </a:solidFill>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41" name="Kreis"/>
          <p:cNvSpPr/>
          <p:nvPr/>
        </p:nvSpPr>
        <p:spPr>
          <a:xfrm>
            <a:off x="3645676" y="3912443"/>
            <a:ext cx="892969" cy="892969"/>
          </a:xfrm>
          <a:prstGeom prst="ellipse">
            <a:avLst/>
          </a:prstGeom>
          <a:solidFill>
            <a:srgbClr val="FF2600"/>
          </a:solidFill>
          <a:ln w="25400">
            <a:solidFill>
              <a:srgbClr val="000000"/>
            </a:solidFill>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42" name="An"/>
          <p:cNvSpPr/>
          <p:nvPr/>
        </p:nvSpPr>
        <p:spPr>
          <a:xfrm>
            <a:off x="1311473" y="3772949"/>
            <a:ext cx="1067601"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solidFill>
                  <a:srgbClr val="FF2500"/>
                </a:solidFill>
              </a:defRPr>
            </a:lvl1pPr>
          </a:lstStyle>
          <a:p>
            <a:r>
              <a:rPr sz="7031" dirty="0"/>
              <a:t>An</a:t>
            </a:r>
          </a:p>
        </p:txBody>
      </p:sp>
      <p:sp>
        <p:nvSpPr>
          <p:cNvPr id="343" name="Aus"/>
          <p:cNvSpPr/>
          <p:nvPr/>
        </p:nvSpPr>
        <p:spPr>
          <a:xfrm>
            <a:off x="1139925" y="1616430"/>
            <a:ext cx="1420262"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lvl1pPr>
          </a:lstStyle>
          <a:p>
            <a:r>
              <a:rPr sz="7031" dirty="0" err="1">
                <a:solidFill>
                  <a:schemeClr val="accent1"/>
                </a:solidFill>
              </a:rPr>
              <a:t>Aus</a:t>
            </a:r>
            <a:endParaRPr sz="7031" dirty="0">
              <a:solidFill>
                <a:schemeClr val="accent1"/>
              </a:solidFill>
            </a:endParaRPr>
          </a:p>
        </p:txBody>
      </p:sp>
      <p:sp>
        <p:nvSpPr>
          <p:cNvPr id="344" name="0"/>
          <p:cNvSpPr/>
          <p:nvPr/>
        </p:nvSpPr>
        <p:spPr>
          <a:xfrm>
            <a:off x="5481512" y="1616430"/>
            <a:ext cx="6050504"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lvl1pPr>
          </a:lstStyle>
          <a:p>
            <a:r>
              <a:rPr sz="7031" dirty="0">
                <a:solidFill>
                  <a:schemeClr val="accent1"/>
                </a:solidFill>
              </a:rPr>
              <a:t>0</a:t>
            </a:r>
            <a:r>
              <a:rPr lang="de-DE" sz="7031" dirty="0">
                <a:solidFill>
                  <a:schemeClr val="accent1"/>
                </a:solidFill>
              </a:rPr>
              <a:t> - LOW - Falsch</a:t>
            </a:r>
            <a:endParaRPr sz="7031" dirty="0">
              <a:solidFill>
                <a:schemeClr val="accent1"/>
              </a:solidFill>
            </a:endParaRPr>
          </a:p>
        </p:txBody>
      </p:sp>
      <p:sp>
        <p:nvSpPr>
          <p:cNvPr id="345" name="1"/>
          <p:cNvSpPr/>
          <p:nvPr/>
        </p:nvSpPr>
        <p:spPr>
          <a:xfrm>
            <a:off x="5479384" y="3777414"/>
            <a:ext cx="5976765"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solidFill>
                  <a:srgbClr val="FF2500"/>
                </a:solidFill>
              </a:defRPr>
            </a:lvl1pPr>
          </a:lstStyle>
          <a:p>
            <a:r>
              <a:rPr sz="7031" dirty="0"/>
              <a:t>1</a:t>
            </a:r>
            <a:r>
              <a:rPr lang="de-DE" sz="7031" dirty="0"/>
              <a:t> - HIGH - Wahr</a:t>
            </a:r>
            <a:endParaRPr sz="7031" dirty="0"/>
          </a:p>
        </p:txBody>
      </p:sp>
      <p:sp>
        <p:nvSpPr>
          <p:cNvPr id="346" name="mit dem Minus-Pol (0 V) verbunden"/>
          <p:cNvSpPr/>
          <p:nvPr/>
        </p:nvSpPr>
        <p:spPr>
          <a:xfrm>
            <a:off x="5535943" y="2608174"/>
            <a:ext cx="5701262"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nchor="ctr">
            <a:spAutoFit/>
          </a:bodyPr>
          <a:lstStyle>
            <a:lvl1pPr algn="r">
              <a:defRPr sz="3000"/>
            </a:lvl1pPr>
          </a:lstStyle>
          <a:p>
            <a:pPr algn="l"/>
            <a:r>
              <a:rPr lang="de-DE" sz="2109" dirty="0"/>
              <a:t>Elektronisch </a:t>
            </a:r>
            <a:r>
              <a:rPr sz="2109" dirty="0" err="1"/>
              <a:t>mit</a:t>
            </a:r>
            <a:r>
              <a:rPr sz="2109" dirty="0"/>
              <a:t> dem Minus-Pol (0 V) </a:t>
            </a:r>
            <a:r>
              <a:rPr sz="2109" dirty="0" err="1"/>
              <a:t>verbunden</a:t>
            </a:r>
            <a:endParaRPr sz="2109" dirty="0"/>
          </a:p>
        </p:txBody>
      </p:sp>
      <p:sp>
        <p:nvSpPr>
          <p:cNvPr id="347" name="mit dem Plus-Pol (+5 V) verbunden"/>
          <p:cNvSpPr/>
          <p:nvPr/>
        </p:nvSpPr>
        <p:spPr>
          <a:xfrm>
            <a:off x="5535942" y="4927047"/>
            <a:ext cx="5613127"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nchor="ctr">
            <a:spAutoFit/>
          </a:bodyPr>
          <a:lstStyle>
            <a:lvl1pPr algn="r">
              <a:defRPr sz="3000"/>
            </a:lvl1pPr>
          </a:lstStyle>
          <a:p>
            <a:pPr algn="l"/>
            <a:r>
              <a:rPr lang="de-DE" sz="2109" dirty="0"/>
              <a:t>Elektronisch </a:t>
            </a:r>
            <a:r>
              <a:rPr sz="2109" dirty="0" err="1"/>
              <a:t>mit</a:t>
            </a:r>
            <a:r>
              <a:rPr sz="2109" dirty="0"/>
              <a:t> dem Plus-Pol (+5 V) </a:t>
            </a:r>
            <a:r>
              <a:rPr sz="2109" dirty="0" err="1"/>
              <a:t>verbunden</a:t>
            </a:r>
            <a:endParaRPr sz="2109" dirty="0"/>
          </a:p>
        </p:txBody>
      </p:sp>
    </p:spTree>
    <p:extLst>
      <p:ext uri="{BB962C8B-B14F-4D97-AF65-F5344CB8AC3E}">
        <p14:creationId xmlns:p14="http://schemas.microsoft.com/office/powerpoint/2010/main" val="14857327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F4F3577-F043-C215-35C1-BC746E567C47}"/>
              </a:ext>
            </a:extLst>
          </p:cNvPr>
          <p:cNvSpPr>
            <a:spLocks noGrp="1"/>
          </p:cNvSpPr>
          <p:nvPr>
            <p:ph type="title"/>
          </p:nvPr>
        </p:nvSpPr>
        <p:spPr/>
        <p:txBody>
          <a:bodyPr/>
          <a:lstStyle/>
          <a:p>
            <a:r>
              <a:rPr lang="de-DE" dirty="0"/>
              <a:t>Medizintechnik studieren</a:t>
            </a:r>
          </a:p>
        </p:txBody>
      </p:sp>
      <p:pic>
        <p:nvPicPr>
          <p:cNvPr id="4" name="Grafik 3">
            <a:hlinkClick r:id="rId3"/>
            <a:extLst>
              <a:ext uri="{FF2B5EF4-FFF2-40B4-BE49-F238E27FC236}">
                <a16:creationId xmlns:a16="http://schemas.microsoft.com/office/drawing/2014/main" id="{96C5CF3C-2734-8AA3-E715-63D52D61B9D1}"/>
              </a:ext>
            </a:extLst>
          </p:cNvPr>
          <p:cNvPicPr>
            <a:picLocks noChangeAspect="1"/>
          </p:cNvPicPr>
          <p:nvPr/>
        </p:nvPicPr>
        <p:blipFill>
          <a:blip r:embed="rId4"/>
          <a:stretch>
            <a:fillRect/>
          </a:stretch>
        </p:blipFill>
        <p:spPr>
          <a:xfrm>
            <a:off x="2437772" y="822018"/>
            <a:ext cx="6817371" cy="5459222"/>
          </a:xfrm>
          <a:prstGeom prst="rect">
            <a:avLst/>
          </a:prstGeom>
        </p:spPr>
      </p:pic>
      <p:sp>
        <p:nvSpPr>
          <p:cNvPr id="6" name="Textfeld 5">
            <a:extLst>
              <a:ext uri="{FF2B5EF4-FFF2-40B4-BE49-F238E27FC236}">
                <a16:creationId xmlns:a16="http://schemas.microsoft.com/office/drawing/2014/main" id="{7CF3B7D8-7469-FFD6-056C-3D3AB1D11D51}"/>
              </a:ext>
            </a:extLst>
          </p:cNvPr>
          <p:cNvSpPr txBox="1"/>
          <p:nvPr/>
        </p:nvSpPr>
        <p:spPr>
          <a:xfrm>
            <a:off x="2617862" y="6281240"/>
            <a:ext cx="5685183" cy="276999"/>
          </a:xfrm>
          <a:prstGeom prst="rect">
            <a:avLst/>
          </a:prstGeom>
          <a:noFill/>
        </p:spPr>
        <p:txBody>
          <a:bodyPr wrap="square">
            <a:spAutoFit/>
          </a:bodyPr>
          <a:lstStyle/>
          <a:p>
            <a:r>
              <a:rPr lang="de-DE" sz="1200" dirty="0">
                <a:hlinkClick r:id="rId3"/>
              </a:rPr>
              <a:t>https://studieren.de/medizintechnik.hochschulliste.t-0.c-511.html</a:t>
            </a:r>
            <a:r>
              <a:rPr lang="de-DE" sz="1200" dirty="0"/>
              <a:t> </a:t>
            </a:r>
          </a:p>
        </p:txBody>
      </p:sp>
    </p:spTree>
    <p:extLst>
      <p:ext uri="{BB962C8B-B14F-4D97-AF65-F5344CB8AC3E}">
        <p14:creationId xmlns:p14="http://schemas.microsoft.com/office/powerpoint/2010/main" val="30659591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4F5924-04DD-650D-7ED5-96598D2B0FBA}"/>
              </a:ext>
            </a:extLst>
          </p:cNvPr>
          <p:cNvSpPr>
            <a:spLocks noGrp="1"/>
          </p:cNvSpPr>
          <p:nvPr>
            <p:ph type="title"/>
          </p:nvPr>
        </p:nvSpPr>
        <p:spPr/>
        <p:txBody>
          <a:bodyPr/>
          <a:lstStyle/>
          <a:p>
            <a:r>
              <a:rPr lang="de-DE" dirty="0"/>
              <a:t>Aus-/Fortbildungsberuf Techniker für Medizintechnik</a:t>
            </a:r>
          </a:p>
        </p:txBody>
      </p:sp>
      <p:pic>
        <p:nvPicPr>
          <p:cNvPr id="4" name="Grafik 3">
            <a:hlinkClick r:id="rId3"/>
            <a:extLst>
              <a:ext uri="{FF2B5EF4-FFF2-40B4-BE49-F238E27FC236}">
                <a16:creationId xmlns:a16="http://schemas.microsoft.com/office/drawing/2014/main" id="{B337FFFD-9C9F-C925-3282-31CD2C1A69A2}"/>
              </a:ext>
            </a:extLst>
          </p:cNvPr>
          <p:cNvPicPr>
            <a:picLocks noChangeAspect="1"/>
          </p:cNvPicPr>
          <p:nvPr/>
        </p:nvPicPr>
        <p:blipFill>
          <a:blip r:embed="rId4"/>
          <a:stretch>
            <a:fillRect/>
          </a:stretch>
        </p:blipFill>
        <p:spPr>
          <a:xfrm>
            <a:off x="1763248" y="961847"/>
            <a:ext cx="9160565" cy="5122813"/>
          </a:xfrm>
          <a:prstGeom prst="rect">
            <a:avLst/>
          </a:prstGeom>
        </p:spPr>
      </p:pic>
      <p:sp>
        <p:nvSpPr>
          <p:cNvPr id="6" name="Textfeld 5">
            <a:extLst>
              <a:ext uri="{FF2B5EF4-FFF2-40B4-BE49-F238E27FC236}">
                <a16:creationId xmlns:a16="http://schemas.microsoft.com/office/drawing/2014/main" id="{FD43F575-E73F-7CA8-20F9-4096895B5B52}"/>
              </a:ext>
            </a:extLst>
          </p:cNvPr>
          <p:cNvSpPr txBox="1"/>
          <p:nvPr/>
        </p:nvSpPr>
        <p:spPr>
          <a:xfrm>
            <a:off x="1763248" y="6074147"/>
            <a:ext cx="6102626" cy="338554"/>
          </a:xfrm>
          <a:prstGeom prst="rect">
            <a:avLst/>
          </a:prstGeom>
          <a:noFill/>
        </p:spPr>
        <p:txBody>
          <a:bodyPr wrap="square">
            <a:spAutoFit/>
          </a:bodyPr>
          <a:lstStyle/>
          <a:p>
            <a:r>
              <a:rPr lang="de-DE" sz="1600" dirty="0"/>
              <a:t>https://</a:t>
            </a:r>
            <a:r>
              <a:rPr lang="de-DE" sz="1600" dirty="0" err="1"/>
              <a:t>web.arbeitsagentur.de</a:t>
            </a:r>
            <a:r>
              <a:rPr lang="de-DE" sz="1600" dirty="0"/>
              <a:t>/</a:t>
            </a:r>
            <a:r>
              <a:rPr lang="de-DE" sz="1600" dirty="0" err="1"/>
              <a:t>berufenet</a:t>
            </a:r>
            <a:r>
              <a:rPr lang="de-DE" sz="1600" dirty="0"/>
              <a:t>/beruf/6047</a:t>
            </a:r>
          </a:p>
        </p:txBody>
      </p:sp>
    </p:spTree>
    <p:extLst>
      <p:ext uri="{BB962C8B-B14F-4D97-AF65-F5344CB8AC3E}">
        <p14:creationId xmlns:p14="http://schemas.microsoft.com/office/powerpoint/2010/main" val="41004094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Automatische Infusionsspritze - Spritzenpumpe (Perfusor)"/>
          <p:cNvSpPr txBox="1">
            <a:spLocks noGrp="1"/>
          </p:cNvSpPr>
          <p:nvPr>
            <p:ph type="title"/>
          </p:nvPr>
        </p:nvSpPr>
        <p:spPr>
          <a:prstGeom prst="rect">
            <a:avLst/>
          </a:prstGeom>
        </p:spPr>
        <p:txBody>
          <a:bodyPr/>
          <a:lstStyle/>
          <a:p>
            <a:r>
              <a:rPr sz="2400" dirty="0" err="1"/>
              <a:t>Automatische</a:t>
            </a:r>
            <a:r>
              <a:rPr sz="2400" dirty="0"/>
              <a:t> </a:t>
            </a:r>
            <a:r>
              <a:rPr sz="2400" dirty="0" err="1"/>
              <a:t>Infusionsspritze</a:t>
            </a:r>
            <a:r>
              <a:rPr sz="2400" dirty="0"/>
              <a:t> - </a:t>
            </a:r>
            <a:r>
              <a:rPr sz="2400" dirty="0" err="1"/>
              <a:t>Spritzenpumpe</a:t>
            </a:r>
            <a:r>
              <a:rPr sz="2400" dirty="0"/>
              <a:t> (</a:t>
            </a:r>
            <a:r>
              <a:rPr sz="2400" dirty="0" err="1"/>
              <a:t>Perfusor</a:t>
            </a:r>
            <a:r>
              <a:rPr sz="2400" dirty="0"/>
              <a:t>)</a:t>
            </a:r>
          </a:p>
        </p:txBody>
      </p:sp>
      <p:sp>
        <p:nvSpPr>
          <p:cNvPr id="158" name="Quelle: http://www.bbraun.com.my/cps/rde/xchg/cw-bbraun-en-my/hs.xsl/products.html?prid=PRID00001225"/>
          <p:cNvSpPr/>
          <p:nvPr/>
        </p:nvSpPr>
        <p:spPr>
          <a:xfrm>
            <a:off x="181023" y="6336392"/>
            <a:ext cx="3179126" cy="202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nchor="ctr">
            <a:spAutoFit/>
          </a:bodyPr>
          <a:lstStyle/>
          <a:p>
            <a:pPr>
              <a:defRPr sz="1200"/>
            </a:pPr>
            <a:r>
              <a:rPr sz="844" dirty="0"/>
              <a:t>Quelle</a:t>
            </a:r>
            <a:r>
              <a:rPr lang="de-DE" sz="844" dirty="0"/>
              <a:t> </a:t>
            </a:r>
            <a:r>
              <a:rPr lang="de-DE" sz="844" dirty="0">
                <a:hlinkClick r:id="rId3"/>
              </a:rPr>
              <a:t>https://www.bbraun.de/de/products/b0/perfusor-space.html</a:t>
            </a:r>
            <a:r>
              <a:rPr lang="de-DE" sz="844" dirty="0"/>
              <a:t>  </a:t>
            </a:r>
            <a:endParaRPr sz="844" u="sng" dirty="0">
              <a:hlinkClick r:id="rId4"/>
            </a:endParaRPr>
          </a:p>
        </p:txBody>
      </p:sp>
      <p:pic>
        <p:nvPicPr>
          <p:cNvPr id="8" name="Grafik 7" descr="Ein Bild, das Tisch enthält.&#10;&#10;Automatisch generierte Beschreibung">
            <a:extLst>
              <a:ext uri="{FF2B5EF4-FFF2-40B4-BE49-F238E27FC236}">
                <a16:creationId xmlns:a16="http://schemas.microsoft.com/office/drawing/2014/main" id="{306FA752-E53D-F240-85CA-0CEF7D1E442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24600" y="769748"/>
            <a:ext cx="5529549" cy="5644606"/>
          </a:xfrm>
          <a:prstGeom prst="rect">
            <a:avLst/>
          </a:prstGeom>
        </p:spPr>
      </p:pic>
      <p:pic>
        <p:nvPicPr>
          <p:cNvPr id="9" name="Grafik 8">
            <a:extLst>
              <a:ext uri="{FF2B5EF4-FFF2-40B4-BE49-F238E27FC236}">
                <a16:creationId xmlns:a16="http://schemas.microsoft.com/office/drawing/2014/main" id="{3CAA21A3-E157-2044-A62F-647345B4D5A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0" y="1308526"/>
            <a:ext cx="5379609" cy="2337724"/>
          </a:xfrm>
          <a:prstGeom prst="rect">
            <a:avLst/>
          </a:prstGeom>
        </p:spPr>
      </p:pic>
      <p:sp>
        <p:nvSpPr>
          <p:cNvPr id="11" name="Rechteck 10">
            <a:extLst>
              <a:ext uri="{FF2B5EF4-FFF2-40B4-BE49-F238E27FC236}">
                <a16:creationId xmlns:a16="http://schemas.microsoft.com/office/drawing/2014/main" id="{CE7794B9-3A27-6045-BC71-487B415E9AE4}"/>
              </a:ext>
            </a:extLst>
          </p:cNvPr>
          <p:cNvSpPr/>
          <p:nvPr/>
        </p:nvSpPr>
        <p:spPr>
          <a:xfrm>
            <a:off x="352658" y="819691"/>
            <a:ext cx="3633687" cy="707886"/>
          </a:xfrm>
          <a:prstGeom prst="rect">
            <a:avLst/>
          </a:prstGeom>
        </p:spPr>
        <p:txBody>
          <a:bodyPr wrap="none">
            <a:spAutoFit/>
          </a:bodyPr>
          <a:lstStyle/>
          <a:p>
            <a:r>
              <a:rPr lang="de-DE" sz="4000" dirty="0" err="1">
                <a:solidFill>
                  <a:srgbClr val="00B482"/>
                </a:solidFill>
                <a:latin typeface="Rotis Sans Serif W06 Regular"/>
              </a:rPr>
              <a:t>Perfusor</a:t>
            </a:r>
            <a:r>
              <a:rPr lang="de-DE" sz="4000" baseline="30000" dirty="0">
                <a:solidFill>
                  <a:srgbClr val="00B482"/>
                </a:solidFill>
                <a:latin typeface="Rotis Sans Serif W06 Regular"/>
              </a:rPr>
              <a:t>®</a:t>
            </a:r>
            <a:r>
              <a:rPr lang="de-DE" sz="4000" dirty="0">
                <a:solidFill>
                  <a:srgbClr val="00B482"/>
                </a:solidFill>
                <a:latin typeface="Rotis Sans Serif W06 Regular"/>
              </a:rPr>
              <a:t> Space</a:t>
            </a:r>
            <a:r>
              <a:rPr lang="de-DE" sz="4000" baseline="30000" dirty="0">
                <a:solidFill>
                  <a:srgbClr val="00B482"/>
                </a:solidFill>
                <a:latin typeface="Rotis Sans Serif W06 Regular"/>
              </a:rPr>
              <a:t>®</a:t>
            </a:r>
            <a:endParaRPr lang="de-DE" sz="4000" dirty="0"/>
          </a:p>
        </p:txBody>
      </p:sp>
      <p:sp>
        <p:nvSpPr>
          <p:cNvPr id="3" name="Abgerundetes Rechteck 2">
            <a:extLst>
              <a:ext uri="{FF2B5EF4-FFF2-40B4-BE49-F238E27FC236}">
                <a16:creationId xmlns:a16="http://schemas.microsoft.com/office/drawing/2014/main" id="{EB59C095-7E78-A273-78AC-09B1A5C176E7}"/>
              </a:ext>
            </a:extLst>
          </p:cNvPr>
          <p:cNvSpPr/>
          <p:nvPr/>
        </p:nvSpPr>
        <p:spPr>
          <a:xfrm>
            <a:off x="6324600" y="4597862"/>
            <a:ext cx="3205899" cy="159554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 name="Gruppieren 5">
            <a:extLst>
              <a:ext uri="{FF2B5EF4-FFF2-40B4-BE49-F238E27FC236}">
                <a16:creationId xmlns:a16="http://schemas.microsoft.com/office/drawing/2014/main" id="{2E8B3B65-C66F-A004-F8B6-80B8204A9161}"/>
              </a:ext>
            </a:extLst>
          </p:cNvPr>
          <p:cNvGrpSpPr/>
          <p:nvPr/>
        </p:nvGrpSpPr>
        <p:grpSpPr>
          <a:xfrm>
            <a:off x="1068962" y="3427199"/>
            <a:ext cx="5281344" cy="2698567"/>
            <a:chOff x="1043256" y="3528157"/>
            <a:chExt cx="5281344" cy="2698567"/>
          </a:xfrm>
        </p:grpSpPr>
        <p:pic>
          <p:nvPicPr>
            <p:cNvPr id="2" name="Grafik 1" descr="Ein Bild, das Tisch enthält.&#10;&#10;Automatisch generierte Beschreibung">
              <a:extLst>
                <a:ext uri="{FF2B5EF4-FFF2-40B4-BE49-F238E27FC236}">
                  <a16:creationId xmlns:a16="http://schemas.microsoft.com/office/drawing/2014/main" id="{110D024F-57E7-0EBD-C2EE-126A3C4F5E1B}"/>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1123720" y="3614726"/>
              <a:ext cx="5200880" cy="2611998"/>
            </a:xfrm>
            <a:prstGeom prst="rect">
              <a:avLst/>
            </a:prstGeom>
          </p:spPr>
        </p:pic>
        <p:sp>
          <p:nvSpPr>
            <p:cNvPr id="5" name="Abgerundetes Rechteck 4">
              <a:extLst>
                <a:ext uri="{FF2B5EF4-FFF2-40B4-BE49-F238E27FC236}">
                  <a16:creationId xmlns:a16="http://schemas.microsoft.com/office/drawing/2014/main" id="{4D5AD718-BD9E-A7BC-79B6-3915CB7C5989}"/>
                </a:ext>
              </a:extLst>
            </p:cNvPr>
            <p:cNvSpPr/>
            <p:nvPr/>
          </p:nvSpPr>
          <p:spPr>
            <a:xfrm>
              <a:off x="1043256" y="3528157"/>
              <a:ext cx="5281344" cy="265926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4" name="Stern mit 6 Zacken 3">
            <a:extLst>
              <a:ext uri="{FF2B5EF4-FFF2-40B4-BE49-F238E27FC236}">
                <a16:creationId xmlns:a16="http://schemas.microsoft.com/office/drawing/2014/main" id="{86903A80-137A-9F2E-FD45-8669C417247D}"/>
              </a:ext>
            </a:extLst>
          </p:cNvPr>
          <p:cNvSpPr/>
          <p:nvPr/>
        </p:nvSpPr>
        <p:spPr>
          <a:xfrm>
            <a:off x="4046111" y="718173"/>
            <a:ext cx="2666996" cy="2910454"/>
          </a:xfrm>
          <a:prstGeom prst="star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a:t>Was soll die Spritzenpumpe können?</a:t>
            </a:r>
          </a:p>
        </p:txBody>
      </p:sp>
    </p:spTree>
    <p:extLst>
      <p:ext uri="{BB962C8B-B14F-4D97-AF65-F5344CB8AC3E}">
        <p14:creationId xmlns:p14="http://schemas.microsoft.com/office/powerpoint/2010/main" val="2094522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5B44D6-8297-5BCD-6D86-6804D5AD00B9}"/>
              </a:ext>
            </a:extLst>
          </p:cNvPr>
          <p:cNvSpPr>
            <a:spLocks noGrp="1"/>
          </p:cNvSpPr>
          <p:nvPr>
            <p:ph type="title"/>
          </p:nvPr>
        </p:nvSpPr>
        <p:spPr/>
        <p:txBody>
          <a:bodyPr/>
          <a:lstStyle/>
          <a:p>
            <a:r>
              <a:rPr lang="de-DE" dirty="0"/>
              <a:t>Aufbau der Pumpe</a:t>
            </a:r>
          </a:p>
        </p:txBody>
      </p:sp>
      <p:pic>
        <p:nvPicPr>
          <p:cNvPr id="4" name="Grafik 3" descr="Ein Bild, das drinnen enthält.&#10;&#10;Automatisch generierte Beschreibung">
            <a:extLst>
              <a:ext uri="{FF2B5EF4-FFF2-40B4-BE49-F238E27FC236}">
                <a16:creationId xmlns:a16="http://schemas.microsoft.com/office/drawing/2014/main" id="{9740DCB5-5809-DF7A-0B66-7549D006656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7041" y="1534997"/>
            <a:ext cx="10845921" cy="2547649"/>
          </a:xfrm>
          <a:prstGeom prst="rect">
            <a:avLst/>
          </a:prstGeom>
        </p:spPr>
      </p:pic>
      <p:grpSp>
        <p:nvGrpSpPr>
          <p:cNvPr id="11" name="Gruppieren 10">
            <a:extLst>
              <a:ext uri="{FF2B5EF4-FFF2-40B4-BE49-F238E27FC236}">
                <a16:creationId xmlns:a16="http://schemas.microsoft.com/office/drawing/2014/main" id="{6CC8FC61-ED88-FD9B-51CE-A21A75EF3E0F}"/>
              </a:ext>
            </a:extLst>
          </p:cNvPr>
          <p:cNvGrpSpPr/>
          <p:nvPr/>
        </p:nvGrpSpPr>
        <p:grpSpPr>
          <a:xfrm>
            <a:off x="2028680" y="3079834"/>
            <a:ext cx="404662" cy="1702122"/>
            <a:chOff x="2040556" y="2877953"/>
            <a:chExt cx="404662" cy="1411914"/>
          </a:xfrm>
        </p:grpSpPr>
        <p:cxnSp>
          <p:nvCxnSpPr>
            <p:cNvPr id="9" name="Gerade Verbindung 8">
              <a:extLst>
                <a:ext uri="{FF2B5EF4-FFF2-40B4-BE49-F238E27FC236}">
                  <a16:creationId xmlns:a16="http://schemas.microsoft.com/office/drawing/2014/main" id="{5780A176-87D7-9CFF-80EA-B1AA8574E383}"/>
                </a:ext>
              </a:extLst>
            </p:cNvPr>
            <p:cNvCxnSpPr/>
            <p:nvPr/>
          </p:nvCxnSpPr>
          <p:spPr>
            <a:xfrm flipH="1">
              <a:off x="2040556" y="2877953"/>
              <a:ext cx="221381" cy="140400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0" name="Gerade Verbindung 9">
              <a:extLst>
                <a:ext uri="{FF2B5EF4-FFF2-40B4-BE49-F238E27FC236}">
                  <a16:creationId xmlns:a16="http://schemas.microsoft.com/office/drawing/2014/main" id="{540B2B46-DCEF-3D11-913C-5112051BF3A4}"/>
                </a:ext>
              </a:extLst>
            </p:cNvPr>
            <p:cNvCxnSpPr/>
            <p:nvPr/>
          </p:nvCxnSpPr>
          <p:spPr>
            <a:xfrm flipH="1">
              <a:off x="2223837" y="2885867"/>
              <a:ext cx="221381" cy="1404000"/>
            </a:xfrm>
            <a:prstGeom prst="line">
              <a:avLst/>
            </a:prstGeom>
            <a:ln w="22225"/>
          </p:spPr>
          <p:style>
            <a:lnRef idx="1">
              <a:schemeClr val="accent1"/>
            </a:lnRef>
            <a:fillRef idx="0">
              <a:schemeClr val="accent1"/>
            </a:fillRef>
            <a:effectRef idx="0">
              <a:schemeClr val="accent1"/>
            </a:effectRef>
            <a:fontRef idx="minor">
              <a:schemeClr val="tx1"/>
            </a:fontRef>
          </p:style>
        </p:cxnSp>
      </p:grpSp>
      <p:cxnSp>
        <p:nvCxnSpPr>
          <p:cNvPr id="13" name="Gerade Verbindung mit Pfeil 12">
            <a:extLst>
              <a:ext uri="{FF2B5EF4-FFF2-40B4-BE49-F238E27FC236}">
                <a16:creationId xmlns:a16="http://schemas.microsoft.com/office/drawing/2014/main" id="{AA53AB7D-3B09-4B77-FFF3-3AD411A98D96}"/>
              </a:ext>
            </a:extLst>
          </p:cNvPr>
          <p:cNvCxnSpPr>
            <a:cxnSpLocks/>
          </p:cNvCxnSpPr>
          <p:nvPr/>
        </p:nvCxnSpPr>
        <p:spPr>
          <a:xfrm flipH="1">
            <a:off x="2250061" y="4570681"/>
            <a:ext cx="478456" cy="0"/>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119B5A5E-BCA6-59DE-711E-2C0ED7D3D96B}"/>
              </a:ext>
            </a:extLst>
          </p:cNvPr>
          <p:cNvCxnSpPr>
            <a:cxnSpLocks/>
          </p:cNvCxnSpPr>
          <p:nvPr/>
        </p:nvCxnSpPr>
        <p:spPr>
          <a:xfrm>
            <a:off x="1551771" y="4570681"/>
            <a:ext cx="476909" cy="0"/>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E47B966D-1B25-E7BF-9B6C-0ECAFCE1F533}"/>
              </a:ext>
            </a:extLst>
          </p:cNvPr>
          <p:cNvSpPr>
            <a:spLocks noGrp="1"/>
          </p:cNvSpPr>
          <p:nvPr>
            <p:ph idx="13"/>
          </p:nvPr>
        </p:nvSpPr>
        <p:spPr>
          <a:xfrm>
            <a:off x="654560" y="4838413"/>
            <a:ext cx="4977261" cy="888352"/>
          </a:xfrm>
          <a:solidFill>
            <a:schemeClr val="accent5">
              <a:lumMod val="60000"/>
              <a:lumOff val="40000"/>
            </a:schemeClr>
          </a:solidFill>
        </p:spPr>
        <p:txBody>
          <a:bodyPr>
            <a:normAutofit fontScale="85000" lnSpcReduction="10000"/>
          </a:bodyPr>
          <a:lstStyle/>
          <a:p>
            <a:pPr marL="0" indent="0">
              <a:buNone/>
            </a:pPr>
            <a:r>
              <a:rPr lang="de-DE" dirty="0"/>
              <a:t>Volumenvorschub:</a:t>
            </a:r>
          </a:p>
          <a:p>
            <a:pPr marL="0" indent="0">
              <a:buNone/>
            </a:pPr>
            <a:r>
              <a:rPr lang="de-DE" dirty="0"/>
              <a:t>1ml Dosis entspricht 5mm Vorschub</a:t>
            </a:r>
          </a:p>
          <a:p>
            <a:pPr marL="0" indent="0">
              <a:buNone/>
            </a:pPr>
            <a:endParaRPr lang="de-DE" sz="4000" dirty="0"/>
          </a:p>
        </p:txBody>
      </p:sp>
      <p:sp>
        <p:nvSpPr>
          <p:cNvPr id="8" name="Inhaltsplatzhalter 2">
            <a:extLst>
              <a:ext uri="{FF2B5EF4-FFF2-40B4-BE49-F238E27FC236}">
                <a16:creationId xmlns:a16="http://schemas.microsoft.com/office/drawing/2014/main" id="{9A8FF013-174F-E647-7B64-B56B98E9A5A4}"/>
              </a:ext>
            </a:extLst>
          </p:cNvPr>
          <p:cNvSpPr txBox="1">
            <a:spLocks/>
          </p:cNvSpPr>
          <p:nvPr/>
        </p:nvSpPr>
        <p:spPr>
          <a:xfrm>
            <a:off x="4139860" y="1310519"/>
            <a:ext cx="3208883" cy="448955"/>
          </a:xfrm>
          <a:prstGeom prst="rect">
            <a:avLst/>
          </a:prstGeom>
          <a:solidFill>
            <a:schemeClr val="accent5">
              <a:lumMod val="60000"/>
              <a:lumOff val="40000"/>
            </a:schemeClr>
          </a:solid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dirty="0"/>
              <a:t>Schrittmotorantrieb</a:t>
            </a:r>
            <a:endParaRPr lang="de-DE" sz="4000" dirty="0"/>
          </a:p>
        </p:txBody>
      </p:sp>
      <p:sp>
        <p:nvSpPr>
          <p:cNvPr id="12" name="Inhaltsplatzhalter 2">
            <a:extLst>
              <a:ext uri="{FF2B5EF4-FFF2-40B4-BE49-F238E27FC236}">
                <a16:creationId xmlns:a16="http://schemas.microsoft.com/office/drawing/2014/main" id="{59065D7D-E17C-A374-4441-F207B9698639}"/>
              </a:ext>
            </a:extLst>
          </p:cNvPr>
          <p:cNvSpPr txBox="1">
            <a:spLocks/>
          </p:cNvSpPr>
          <p:nvPr/>
        </p:nvSpPr>
        <p:spPr>
          <a:xfrm>
            <a:off x="8535126" y="4557478"/>
            <a:ext cx="3208883" cy="448955"/>
          </a:xfrm>
          <a:prstGeom prst="rect">
            <a:avLst/>
          </a:prstGeom>
          <a:solidFill>
            <a:schemeClr val="accent5">
              <a:lumMod val="60000"/>
              <a:lumOff val="40000"/>
            </a:schemeClr>
          </a:solidFill>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dirty="0"/>
              <a:t>Zahnstangengetriebe</a:t>
            </a:r>
            <a:endParaRPr lang="de-DE" sz="4000" dirty="0"/>
          </a:p>
        </p:txBody>
      </p:sp>
    </p:spTree>
    <p:extLst>
      <p:ext uri="{BB962C8B-B14F-4D97-AF65-F5344CB8AC3E}">
        <p14:creationId xmlns:p14="http://schemas.microsoft.com/office/powerpoint/2010/main" val="26127961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289C7395-7878-6B3D-4CE6-E5E5A459CD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65947" y="1123720"/>
            <a:ext cx="3476983" cy="4471411"/>
          </a:xfrm>
          <a:prstGeom prst="rect">
            <a:avLst/>
          </a:prstGeom>
        </p:spPr>
      </p:pic>
      <p:sp>
        <p:nvSpPr>
          <p:cNvPr id="2" name="Titel 1">
            <a:extLst>
              <a:ext uri="{FF2B5EF4-FFF2-40B4-BE49-F238E27FC236}">
                <a16:creationId xmlns:a16="http://schemas.microsoft.com/office/drawing/2014/main" id="{EBC5776E-0C4F-6843-97FD-8FABF297ECE0}"/>
              </a:ext>
            </a:extLst>
          </p:cNvPr>
          <p:cNvSpPr>
            <a:spLocks noGrp="1"/>
          </p:cNvSpPr>
          <p:nvPr>
            <p:ph type="title"/>
          </p:nvPr>
        </p:nvSpPr>
        <p:spPr/>
        <p:txBody>
          <a:bodyPr/>
          <a:lstStyle/>
          <a:p>
            <a:r>
              <a:rPr lang="de-DE" dirty="0"/>
              <a:t>Einstellmöglichkeiten im Programm</a:t>
            </a:r>
          </a:p>
        </p:txBody>
      </p:sp>
      <p:sp>
        <p:nvSpPr>
          <p:cNvPr id="3" name="Inhaltsplatzhalter 2">
            <a:extLst>
              <a:ext uri="{FF2B5EF4-FFF2-40B4-BE49-F238E27FC236}">
                <a16:creationId xmlns:a16="http://schemas.microsoft.com/office/drawing/2014/main" id="{EC34314A-687F-ED4C-8388-25DBAC606A4B}"/>
              </a:ext>
            </a:extLst>
          </p:cNvPr>
          <p:cNvSpPr>
            <a:spLocks noGrp="1"/>
          </p:cNvSpPr>
          <p:nvPr>
            <p:ph idx="13"/>
          </p:nvPr>
        </p:nvSpPr>
        <p:spPr>
          <a:xfrm>
            <a:off x="439616" y="1173296"/>
            <a:ext cx="4977261" cy="4682174"/>
          </a:xfrm>
          <a:solidFill>
            <a:schemeClr val="accent5">
              <a:lumMod val="60000"/>
              <a:lumOff val="40000"/>
            </a:schemeClr>
          </a:solidFill>
        </p:spPr>
        <p:txBody>
          <a:bodyPr>
            <a:normAutofit/>
          </a:bodyPr>
          <a:lstStyle/>
          <a:p>
            <a:pPr marL="0" indent="0">
              <a:buNone/>
            </a:pPr>
            <a:r>
              <a:rPr lang="de-DE" sz="1800" b="1" dirty="0"/>
              <a:t>Manueller schneller Rücklauf</a:t>
            </a:r>
          </a:p>
          <a:p>
            <a:pPr>
              <a:buFont typeface="Symbol" pitchFamily="2" charset="2"/>
              <a:buChar char="-"/>
            </a:pPr>
            <a:r>
              <a:rPr lang="de-DE" sz="1800" dirty="0"/>
              <a:t>Längerer Rücklauf bei Tastendruck</a:t>
            </a:r>
          </a:p>
          <a:p>
            <a:pPr marL="0" indent="0">
              <a:buNone/>
            </a:pPr>
            <a:r>
              <a:rPr lang="de-DE" sz="1800" b="1" dirty="0"/>
              <a:t>Mindestdosis</a:t>
            </a:r>
          </a:p>
          <a:p>
            <a:pPr>
              <a:buFont typeface="Symbol" pitchFamily="2" charset="2"/>
              <a:buChar char="-"/>
            </a:pPr>
            <a:r>
              <a:rPr lang="de-DE" sz="1800" dirty="0"/>
              <a:t>Injektionen in 0,1 ml Schritten</a:t>
            </a:r>
          </a:p>
          <a:p>
            <a:pPr marL="0" indent="0">
              <a:buNone/>
            </a:pPr>
            <a:r>
              <a:rPr lang="de-DE" sz="1800" b="1" dirty="0" err="1"/>
              <a:t>Bolusgabe</a:t>
            </a:r>
            <a:r>
              <a:rPr lang="de-DE" sz="1800" b="1" dirty="0"/>
              <a:t> manuell </a:t>
            </a:r>
            <a:r>
              <a:rPr lang="de-DE" sz="1800" dirty="0"/>
              <a:t>mit Tastendruck</a:t>
            </a:r>
            <a:endParaRPr lang="de-DE" sz="1800" b="1" dirty="0"/>
          </a:p>
          <a:p>
            <a:pPr marL="0" indent="0">
              <a:buNone/>
            </a:pPr>
            <a:r>
              <a:rPr lang="de-DE" sz="1800" b="1" dirty="0" err="1"/>
              <a:t>Bolusgabe</a:t>
            </a:r>
            <a:r>
              <a:rPr lang="de-DE" sz="1800" b="1" dirty="0"/>
              <a:t> automatisch</a:t>
            </a:r>
          </a:p>
          <a:p>
            <a:pPr>
              <a:buFont typeface="Symbol" pitchFamily="2" charset="2"/>
              <a:buChar char="-"/>
            </a:pPr>
            <a:r>
              <a:rPr lang="de-DE" sz="1800" dirty="0"/>
              <a:t>Volumenvorgabe 1 ml</a:t>
            </a:r>
          </a:p>
          <a:p>
            <a:pPr>
              <a:buFont typeface="Symbol" pitchFamily="2" charset="2"/>
              <a:buChar char="-"/>
            </a:pPr>
            <a:r>
              <a:rPr lang="de-DE" sz="1800" dirty="0"/>
              <a:t>Volumenvorgabe 2 ml</a:t>
            </a:r>
          </a:p>
          <a:p>
            <a:pPr>
              <a:buFont typeface="Symbol" pitchFamily="2" charset="2"/>
              <a:buChar char="-"/>
            </a:pPr>
            <a:r>
              <a:rPr lang="de-DE" sz="1800" dirty="0"/>
              <a:t>Volumenvorgabe manuell mit Drehknopf</a:t>
            </a:r>
          </a:p>
          <a:p>
            <a:pPr>
              <a:buFont typeface="Symbol" pitchFamily="2" charset="2"/>
              <a:buChar char="-"/>
            </a:pPr>
            <a:r>
              <a:rPr lang="de-DE" sz="1800" dirty="0" err="1"/>
              <a:t>Bolusgabe</a:t>
            </a:r>
            <a:r>
              <a:rPr lang="de-DE" sz="1800" dirty="0"/>
              <a:t> auf Startbefehl mit Taster</a:t>
            </a:r>
          </a:p>
          <a:p>
            <a:pPr marL="0" indent="0">
              <a:buNone/>
            </a:pPr>
            <a:r>
              <a:rPr lang="de-DE" sz="1800" b="1" dirty="0"/>
              <a:t>Bolus automatisch mit Zeitvorgabe</a:t>
            </a:r>
          </a:p>
          <a:p>
            <a:pPr>
              <a:buFont typeface="Symbol" pitchFamily="2" charset="2"/>
              <a:buChar char="-"/>
            </a:pPr>
            <a:r>
              <a:rPr lang="de-DE" sz="1800" dirty="0"/>
              <a:t>Eingestelltes Volumen in 1 Minute verabreichen</a:t>
            </a:r>
          </a:p>
          <a:p>
            <a:pPr marL="0" indent="0">
              <a:buNone/>
            </a:pPr>
            <a:endParaRPr lang="de-DE" sz="1800" dirty="0"/>
          </a:p>
        </p:txBody>
      </p:sp>
      <p:sp>
        <p:nvSpPr>
          <p:cNvPr id="4" name="Textfeld 3">
            <a:extLst>
              <a:ext uri="{FF2B5EF4-FFF2-40B4-BE49-F238E27FC236}">
                <a16:creationId xmlns:a16="http://schemas.microsoft.com/office/drawing/2014/main" id="{2B47D278-85A7-8849-A705-DFFBE6F8F429}"/>
              </a:ext>
            </a:extLst>
          </p:cNvPr>
          <p:cNvSpPr txBox="1"/>
          <p:nvPr/>
        </p:nvSpPr>
        <p:spPr>
          <a:xfrm>
            <a:off x="838200" y="5949194"/>
            <a:ext cx="3644780" cy="369332"/>
          </a:xfrm>
          <a:prstGeom prst="rect">
            <a:avLst/>
          </a:prstGeom>
          <a:noFill/>
        </p:spPr>
        <p:txBody>
          <a:bodyPr wrap="none" rtlCol="0">
            <a:spAutoFit/>
          </a:bodyPr>
          <a:lstStyle/>
          <a:p>
            <a:r>
              <a:rPr lang="de-DE" dirty="0">
                <a:solidFill>
                  <a:srgbClr val="FF0000"/>
                </a:solidFill>
              </a:rPr>
              <a:t>Die Werte sind modellhaft angepasst</a:t>
            </a:r>
          </a:p>
        </p:txBody>
      </p:sp>
      <p:sp>
        <p:nvSpPr>
          <p:cNvPr id="5" name="Textfeld 4">
            <a:extLst>
              <a:ext uri="{FF2B5EF4-FFF2-40B4-BE49-F238E27FC236}">
                <a16:creationId xmlns:a16="http://schemas.microsoft.com/office/drawing/2014/main" id="{DCC4F8EB-6DA2-2973-4503-4D45EDB7061B}"/>
              </a:ext>
            </a:extLst>
          </p:cNvPr>
          <p:cNvSpPr txBox="1"/>
          <p:nvPr/>
        </p:nvSpPr>
        <p:spPr>
          <a:xfrm>
            <a:off x="10131147" y="4481735"/>
            <a:ext cx="1939895" cy="369332"/>
          </a:xfrm>
          <a:prstGeom prst="rect">
            <a:avLst/>
          </a:prstGeom>
          <a:solidFill>
            <a:srgbClr val="FFFF00"/>
          </a:solidFill>
        </p:spPr>
        <p:txBody>
          <a:bodyPr wrap="square" rtlCol="0">
            <a:spAutoFit/>
          </a:bodyPr>
          <a:lstStyle/>
          <a:p>
            <a:r>
              <a:rPr lang="de-DE" dirty="0">
                <a:highlight>
                  <a:srgbClr val="FFFF00"/>
                </a:highlight>
              </a:rPr>
              <a:t>Start der Injektion</a:t>
            </a:r>
          </a:p>
        </p:txBody>
      </p:sp>
      <p:sp>
        <p:nvSpPr>
          <p:cNvPr id="6" name="Textfeld 5">
            <a:extLst>
              <a:ext uri="{FF2B5EF4-FFF2-40B4-BE49-F238E27FC236}">
                <a16:creationId xmlns:a16="http://schemas.microsoft.com/office/drawing/2014/main" id="{2B5BD405-9A44-EC70-C12F-D0A30D1DAC46}"/>
              </a:ext>
            </a:extLst>
          </p:cNvPr>
          <p:cNvSpPr txBox="1"/>
          <p:nvPr/>
        </p:nvSpPr>
        <p:spPr>
          <a:xfrm>
            <a:off x="5999356" y="4847719"/>
            <a:ext cx="1939895" cy="369332"/>
          </a:xfrm>
          <a:prstGeom prst="rect">
            <a:avLst/>
          </a:prstGeom>
          <a:solidFill>
            <a:srgbClr val="FFFF00"/>
          </a:solidFill>
        </p:spPr>
        <p:txBody>
          <a:bodyPr wrap="square" rtlCol="0">
            <a:spAutoFit/>
          </a:bodyPr>
          <a:lstStyle/>
          <a:p>
            <a:r>
              <a:rPr lang="de-DE" dirty="0">
                <a:highlight>
                  <a:srgbClr val="FFFF00"/>
                </a:highlight>
              </a:rPr>
              <a:t>Manuelle Injektion</a:t>
            </a:r>
          </a:p>
        </p:txBody>
      </p:sp>
      <p:sp>
        <p:nvSpPr>
          <p:cNvPr id="7" name="Textfeld 6">
            <a:extLst>
              <a:ext uri="{FF2B5EF4-FFF2-40B4-BE49-F238E27FC236}">
                <a16:creationId xmlns:a16="http://schemas.microsoft.com/office/drawing/2014/main" id="{ED0A45E4-AE75-A976-23D3-B9B249BF2BA0}"/>
              </a:ext>
            </a:extLst>
          </p:cNvPr>
          <p:cNvSpPr txBox="1"/>
          <p:nvPr/>
        </p:nvSpPr>
        <p:spPr>
          <a:xfrm>
            <a:off x="8125730" y="4847605"/>
            <a:ext cx="1939895" cy="646331"/>
          </a:xfrm>
          <a:prstGeom prst="rect">
            <a:avLst/>
          </a:prstGeom>
          <a:solidFill>
            <a:srgbClr val="FFFF00"/>
          </a:solidFill>
        </p:spPr>
        <p:txBody>
          <a:bodyPr wrap="square" rtlCol="0">
            <a:spAutoFit/>
          </a:bodyPr>
          <a:lstStyle/>
          <a:p>
            <a:r>
              <a:rPr lang="de-DE" dirty="0">
                <a:highlight>
                  <a:srgbClr val="FFFF00"/>
                </a:highlight>
              </a:rPr>
              <a:t>Rücklauf des Spritzenkolbens</a:t>
            </a:r>
          </a:p>
        </p:txBody>
      </p:sp>
      <p:sp>
        <p:nvSpPr>
          <p:cNvPr id="8" name="Textfeld 7">
            <a:extLst>
              <a:ext uri="{FF2B5EF4-FFF2-40B4-BE49-F238E27FC236}">
                <a16:creationId xmlns:a16="http://schemas.microsoft.com/office/drawing/2014/main" id="{2B28C1E4-CA05-0F73-2017-C018194876C9}"/>
              </a:ext>
            </a:extLst>
          </p:cNvPr>
          <p:cNvSpPr txBox="1"/>
          <p:nvPr/>
        </p:nvSpPr>
        <p:spPr>
          <a:xfrm>
            <a:off x="5439210" y="3560035"/>
            <a:ext cx="2500041" cy="369332"/>
          </a:xfrm>
          <a:prstGeom prst="rect">
            <a:avLst/>
          </a:prstGeom>
          <a:solidFill>
            <a:srgbClr val="FFFF00"/>
          </a:solidFill>
        </p:spPr>
        <p:txBody>
          <a:bodyPr wrap="square" rtlCol="0">
            <a:spAutoFit/>
          </a:bodyPr>
          <a:lstStyle/>
          <a:p>
            <a:r>
              <a:rPr lang="de-DE" dirty="0">
                <a:highlight>
                  <a:srgbClr val="FFFF00"/>
                </a:highlight>
              </a:rPr>
              <a:t>Vorwahlen 1ml und 2ml</a:t>
            </a:r>
          </a:p>
        </p:txBody>
      </p:sp>
      <p:sp>
        <p:nvSpPr>
          <p:cNvPr id="9" name="Textfeld 8">
            <a:extLst>
              <a:ext uri="{FF2B5EF4-FFF2-40B4-BE49-F238E27FC236}">
                <a16:creationId xmlns:a16="http://schemas.microsoft.com/office/drawing/2014/main" id="{B5BBE946-2D09-D947-D008-976CE7CE97CC}"/>
              </a:ext>
            </a:extLst>
          </p:cNvPr>
          <p:cNvSpPr txBox="1"/>
          <p:nvPr/>
        </p:nvSpPr>
        <p:spPr>
          <a:xfrm>
            <a:off x="10283482" y="2967335"/>
            <a:ext cx="1790060" cy="923330"/>
          </a:xfrm>
          <a:prstGeom prst="rect">
            <a:avLst/>
          </a:prstGeom>
          <a:solidFill>
            <a:srgbClr val="FFFF00"/>
          </a:solidFill>
        </p:spPr>
        <p:txBody>
          <a:bodyPr wrap="square" rtlCol="0">
            <a:spAutoFit/>
          </a:bodyPr>
          <a:lstStyle/>
          <a:p>
            <a:r>
              <a:rPr lang="de-DE" dirty="0">
                <a:highlight>
                  <a:srgbClr val="FFFF00"/>
                </a:highlight>
              </a:rPr>
              <a:t>Einstellen der Dosis mit dem Potentiometer</a:t>
            </a:r>
          </a:p>
        </p:txBody>
      </p:sp>
    </p:spTree>
    <p:extLst>
      <p:ext uri="{BB962C8B-B14F-4D97-AF65-F5344CB8AC3E}">
        <p14:creationId xmlns:p14="http://schemas.microsoft.com/office/powerpoint/2010/main" val="72954042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2" name="Gruppieren"/>
          <p:cNvGrpSpPr/>
          <p:nvPr/>
        </p:nvGrpSpPr>
        <p:grpSpPr>
          <a:xfrm>
            <a:off x="5869822" y="1334060"/>
            <a:ext cx="4476711" cy="4761841"/>
            <a:chOff x="338297" y="11379"/>
            <a:chExt cx="6366875" cy="6772396"/>
          </a:xfrm>
        </p:grpSpPr>
        <p:pic>
          <p:nvPicPr>
            <p:cNvPr id="187" name="Bildschirmfoto 2013-11-08 um 21.51.58.png" descr="Bildschirmfoto 2013-11-08 um 21.51.58.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1371" y="514349"/>
              <a:ext cx="6273801" cy="5819624"/>
            </a:xfrm>
            <a:prstGeom prst="rect">
              <a:avLst/>
            </a:prstGeom>
            <a:ln w="12700" cap="flat">
              <a:noFill/>
              <a:miter lim="400000"/>
            </a:ln>
            <a:effectLst/>
          </p:spPr>
        </p:pic>
        <p:sp>
          <p:nvSpPr>
            <p:cNvPr id="188" name="A"/>
            <p:cNvSpPr/>
            <p:nvPr/>
          </p:nvSpPr>
          <p:spPr>
            <a:xfrm>
              <a:off x="3502083" y="11379"/>
              <a:ext cx="326016" cy="56421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numCol="1" anchor="ctr">
              <a:spAutoFit/>
            </a:bodyPr>
            <a:lstStyle>
              <a:lvl1pPr>
                <a:defRPr sz="3000"/>
              </a:lvl1pPr>
            </a:lstStyle>
            <a:p>
              <a:r>
                <a:rPr sz="2109" dirty="0"/>
                <a:t>A</a:t>
              </a:r>
            </a:p>
          </p:txBody>
        </p:sp>
        <p:sp>
          <p:nvSpPr>
            <p:cNvPr id="189" name="C"/>
            <p:cNvSpPr/>
            <p:nvPr/>
          </p:nvSpPr>
          <p:spPr>
            <a:xfrm>
              <a:off x="6397395" y="3142054"/>
              <a:ext cx="307777" cy="56421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numCol="1" anchor="ctr">
              <a:spAutoFit/>
            </a:bodyPr>
            <a:lstStyle>
              <a:lvl1pPr>
                <a:defRPr sz="3000"/>
              </a:lvl1pPr>
            </a:lstStyle>
            <a:p>
              <a:r>
                <a:rPr sz="2109" dirty="0"/>
                <a:t>C</a:t>
              </a:r>
            </a:p>
          </p:txBody>
        </p:sp>
        <p:sp>
          <p:nvSpPr>
            <p:cNvPr id="190" name="B"/>
            <p:cNvSpPr/>
            <p:nvPr/>
          </p:nvSpPr>
          <p:spPr>
            <a:xfrm>
              <a:off x="3429129" y="6219562"/>
              <a:ext cx="398970" cy="56421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numCol="1" anchor="ctr">
              <a:spAutoFit/>
            </a:bodyPr>
            <a:lstStyle>
              <a:lvl1pPr>
                <a:defRPr sz="3000"/>
              </a:lvl1pPr>
            </a:lstStyle>
            <a:p>
              <a:r>
                <a:rPr sz="2109" dirty="0"/>
                <a:t>B </a:t>
              </a:r>
            </a:p>
          </p:txBody>
        </p:sp>
        <p:sp>
          <p:nvSpPr>
            <p:cNvPr id="191" name="D"/>
            <p:cNvSpPr/>
            <p:nvPr/>
          </p:nvSpPr>
          <p:spPr>
            <a:xfrm>
              <a:off x="338297" y="3002337"/>
              <a:ext cx="426328" cy="56421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numCol="1" anchor="ctr">
              <a:spAutoFit/>
            </a:bodyPr>
            <a:lstStyle>
              <a:lvl1pPr>
                <a:defRPr sz="3000"/>
              </a:lvl1pPr>
            </a:lstStyle>
            <a:p>
              <a:r>
                <a:rPr sz="2109" dirty="0"/>
                <a:t>D </a:t>
              </a:r>
            </a:p>
          </p:txBody>
        </p:sp>
      </p:grpSp>
      <p:sp>
        <p:nvSpPr>
          <p:cNvPr id="193" name="Steppermotor:  Aufbau"/>
          <p:cNvSpPr txBox="1">
            <a:spLocks noGrp="1"/>
          </p:cNvSpPr>
          <p:nvPr>
            <p:ph type="title"/>
          </p:nvPr>
        </p:nvSpPr>
        <p:spPr>
          <a:prstGeom prst="rect">
            <a:avLst/>
          </a:prstGeom>
        </p:spPr>
        <p:txBody>
          <a:bodyPr/>
          <a:lstStyle/>
          <a:p>
            <a:r>
              <a:rPr lang="de-DE" dirty="0"/>
              <a:t>Schritt</a:t>
            </a:r>
            <a:r>
              <a:rPr dirty="0"/>
              <a:t>motor:  Aufbau</a:t>
            </a:r>
          </a:p>
        </p:txBody>
      </p:sp>
      <p:pic>
        <p:nvPicPr>
          <p:cNvPr id="194" name="Schrittmotorfoto.tiff" descr="Schrittmotorfoto.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88281" y="1982391"/>
            <a:ext cx="3946922" cy="3946922"/>
          </a:xfrm>
          <a:prstGeom prst="rect">
            <a:avLst/>
          </a:prstGeom>
          <a:ln w="12700">
            <a:miter lim="400000"/>
          </a:ln>
        </p:spPr>
      </p:pic>
      <p:sp>
        <p:nvSpPr>
          <p:cNvPr id="195" name="Stator"/>
          <p:cNvSpPr/>
          <p:nvPr/>
        </p:nvSpPr>
        <p:spPr>
          <a:xfrm>
            <a:off x="5362085" y="1764156"/>
            <a:ext cx="637227" cy="3491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p>
            <a:r>
              <a:rPr dirty="0"/>
              <a:t>Stator</a:t>
            </a:r>
          </a:p>
        </p:txBody>
      </p:sp>
      <p:sp>
        <p:nvSpPr>
          <p:cNvPr id="196" name="Rotor"/>
          <p:cNvSpPr/>
          <p:nvPr/>
        </p:nvSpPr>
        <p:spPr>
          <a:xfrm>
            <a:off x="5428771" y="4904497"/>
            <a:ext cx="590932" cy="3491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p>
            <a:r>
              <a:rPr dirty="0"/>
              <a:t>Rotor</a:t>
            </a:r>
          </a:p>
        </p:txBody>
      </p:sp>
      <p:sp>
        <p:nvSpPr>
          <p:cNvPr id="197" name="Gehäuse"/>
          <p:cNvSpPr/>
          <p:nvPr/>
        </p:nvSpPr>
        <p:spPr>
          <a:xfrm>
            <a:off x="5268395" y="1371445"/>
            <a:ext cx="892873" cy="3491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p>
            <a:r>
              <a:rPr dirty="0" err="1"/>
              <a:t>Gehäuse</a:t>
            </a:r>
            <a:endParaRPr sz="1600" dirty="0"/>
          </a:p>
        </p:txBody>
      </p:sp>
      <p:sp>
        <p:nvSpPr>
          <p:cNvPr id="198" name="Bildquelle:…"/>
          <p:cNvSpPr/>
          <p:nvPr/>
        </p:nvSpPr>
        <p:spPr>
          <a:xfrm>
            <a:off x="1488281" y="5871194"/>
            <a:ext cx="2803653" cy="4618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p>
            <a:pPr algn="l">
              <a:defRPr sz="1200"/>
            </a:pPr>
            <a:r>
              <a:rPr sz="844" dirty="0" err="1"/>
              <a:t>Bildquelle</a:t>
            </a:r>
            <a:r>
              <a:rPr sz="844" dirty="0"/>
              <a:t>:</a:t>
            </a:r>
          </a:p>
          <a:p>
            <a:pPr algn="l">
              <a:defRPr sz="1200"/>
            </a:pPr>
            <a:r>
              <a:rPr sz="844" u="sng" dirty="0">
                <a:hlinkClick r:id="rId4"/>
              </a:rPr>
              <a:t>http://commons.wikimedia.org/wiki/File:Schrittmotorfoto.jpg</a:t>
            </a:r>
          </a:p>
          <a:p>
            <a:pPr algn="l">
              <a:defRPr sz="1200"/>
            </a:pPr>
            <a:r>
              <a:rPr sz="844" dirty="0" err="1"/>
              <a:t>Urheber</a:t>
            </a:r>
            <a:r>
              <a:rPr sz="844" dirty="0"/>
              <a:t>: Nicolas Kruse 2007</a:t>
            </a:r>
          </a:p>
        </p:txBody>
      </p:sp>
      <p:sp>
        <p:nvSpPr>
          <p:cNvPr id="199" name="Elektromagnete"/>
          <p:cNvSpPr/>
          <p:nvPr/>
        </p:nvSpPr>
        <p:spPr>
          <a:xfrm>
            <a:off x="4841388" y="1971559"/>
            <a:ext cx="1818960"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a:lvl1pPr>
          </a:lstStyle>
          <a:p>
            <a:r>
              <a:rPr sz="2109"/>
              <a:t>Elektromagnete</a:t>
            </a:r>
          </a:p>
        </p:txBody>
      </p:sp>
      <p:sp>
        <p:nvSpPr>
          <p:cNvPr id="200" name="Permanentmagnet"/>
          <p:cNvSpPr/>
          <p:nvPr/>
        </p:nvSpPr>
        <p:spPr>
          <a:xfrm>
            <a:off x="4717588" y="5271078"/>
            <a:ext cx="2130648"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a:lvl1pPr>
          </a:lstStyle>
          <a:p>
            <a:r>
              <a:rPr sz="2109" dirty="0" err="1"/>
              <a:t>Permanentmagnet</a:t>
            </a:r>
            <a:endParaRPr sz="2109" dirty="0"/>
          </a:p>
        </p:txBody>
      </p:sp>
      <p:sp>
        <p:nvSpPr>
          <p:cNvPr id="201" name="Linie"/>
          <p:cNvSpPr/>
          <p:nvPr/>
        </p:nvSpPr>
        <p:spPr>
          <a:xfrm>
            <a:off x="6161268" y="1588113"/>
            <a:ext cx="1066944" cy="669564"/>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02" name="Linie"/>
          <p:cNvSpPr/>
          <p:nvPr/>
        </p:nvSpPr>
        <p:spPr>
          <a:xfrm flipH="1">
            <a:off x="4238623" y="1622972"/>
            <a:ext cx="1023975" cy="634705"/>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03" name="Linie"/>
          <p:cNvSpPr/>
          <p:nvPr/>
        </p:nvSpPr>
        <p:spPr>
          <a:xfrm>
            <a:off x="6622852" y="2232422"/>
            <a:ext cx="1296898" cy="484436"/>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04" name="Linie"/>
          <p:cNvSpPr/>
          <p:nvPr/>
        </p:nvSpPr>
        <p:spPr>
          <a:xfrm flipH="1">
            <a:off x="4405173" y="2232422"/>
            <a:ext cx="371327" cy="945524"/>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05" name="Linie"/>
          <p:cNvSpPr/>
          <p:nvPr/>
        </p:nvSpPr>
        <p:spPr>
          <a:xfrm flipH="1" flipV="1">
            <a:off x="4452938" y="4463309"/>
            <a:ext cx="955786" cy="546246"/>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06" name="Linie"/>
          <p:cNvSpPr/>
          <p:nvPr/>
        </p:nvSpPr>
        <p:spPr>
          <a:xfrm flipV="1">
            <a:off x="5981905" y="3939897"/>
            <a:ext cx="1902683" cy="1069657"/>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 name="Rechteck 1">
            <a:extLst>
              <a:ext uri="{FF2B5EF4-FFF2-40B4-BE49-F238E27FC236}">
                <a16:creationId xmlns:a16="http://schemas.microsoft.com/office/drawing/2014/main" id="{BFA873C6-5F78-F84D-9837-485A6613D48C}"/>
              </a:ext>
            </a:extLst>
          </p:cNvPr>
          <p:cNvSpPr/>
          <p:nvPr/>
        </p:nvSpPr>
        <p:spPr>
          <a:xfrm rot="18801973">
            <a:off x="7894174" y="3043302"/>
            <a:ext cx="693077" cy="14341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a:extLst>
              <a:ext uri="{FF2B5EF4-FFF2-40B4-BE49-F238E27FC236}">
                <a16:creationId xmlns:a16="http://schemas.microsoft.com/office/drawing/2014/main" id="{5B089802-FDD9-8E4F-A20F-AAE758D003ED}"/>
              </a:ext>
            </a:extLst>
          </p:cNvPr>
          <p:cNvSpPr/>
          <p:nvPr/>
        </p:nvSpPr>
        <p:spPr>
          <a:xfrm rot="18801973">
            <a:off x="8103137" y="3861669"/>
            <a:ext cx="693077" cy="313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a:extLst>
              <a:ext uri="{FF2B5EF4-FFF2-40B4-BE49-F238E27FC236}">
                <a16:creationId xmlns:a16="http://schemas.microsoft.com/office/drawing/2014/main" id="{29ED45D1-C350-0C48-B4CB-C702178B73F2}"/>
              </a:ext>
            </a:extLst>
          </p:cNvPr>
          <p:cNvSpPr/>
          <p:nvPr/>
        </p:nvSpPr>
        <p:spPr>
          <a:xfrm rot="18801973">
            <a:off x="7624232" y="3228163"/>
            <a:ext cx="392827" cy="313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Anker1.gif" descr="Anker1.gif">
            <a:extLst>
              <a:ext uri="{FF2B5EF4-FFF2-40B4-BE49-F238E27FC236}">
                <a16:creationId xmlns:a16="http://schemas.microsoft.com/office/drawing/2014/main" id="{34F605A9-67EF-BE44-A11F-8330A25E4324}"/>
              </a:ext>
            </a:extLst>
          </p:cNvPr>
          <p:cNvPicPr>
            <a:picLocks noChangeAspect="1"/>
          </p:cNvPicPr>
          <p:nvPr/>
        </p:nvPicPr>
        <p:blipFill>
          <a:blip r:embed="rId5"/>
          <a:stretch>
            <a:fillRect/>
          </a:stretch>
        </p:blipFill>
        <p:spPr>
          <a:xfrm rot="18832710">
            <a:off x="7840051" y="3047121"/>
            <a:ext cx="686551" cy="1373101"/>
          </a:xfrm>
          <a:prstGeom prst="rect">
            <a:avLst/>
          </a:prstGeom>
          <a:ln w="12700" cap="flat">
            <a:noFill/>
            <a:miter lim="400000"/>
          </a:ln>
          <a:effectLst/>
        </p:spPr>
      </p:pic>
    </p:spTree>
    <p:extLst>
      <p:ext uri="{BB962C8B-B14F-4D97-AF65-F5344CB8AC3E}">
        <p14:creationId xmlns:p14="http://schemas.microsoft.com/office/powerpoint/2010/main" val="6156049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Steppermotor: Schrittfolge Vollschrittbetrieb"/>
          <p:cNvSpPr txBox="1">
            <a:spLocks noGrp="1"/>
          </p:cNvSpPr>
          <p:nvPr>
            <p:ph type="title"/>
          </p:nvPr>
        </p:nvSpPr>
        <p:spPr>
          <a:prstGeom prst="rect">
            <a:avLst/>
          </a:prstGeom>
        </p:spPr>
        <p:txBody>
          <a:bodyPr/>
          <a:lstStyle/>
          <a:p>
            <a:r>
              <a:rPr sz="2400" dirty="0" err="1"/>
              <a:t>Steppermotor</a:t>
            </a:r>
            <a:r>
              <a:rPr sz="2400" dirty="0"/>
              <a:t>: </a:t>
            </a:r>
            <a:r>
              <a:rPr sz="2400" dirty="0" err="1"/>
              <a:t>Schrittfolge</a:t>
            </a:r>
            <a:r>
              <a:rPr sz="2400" dirty="0"/>
              <a:t> </a:t>
            </a:r>
            <a:r>
              <a:rPr sz="2400" dirty="0" err="1"/>
              <a:t>Vollschrittbetrieb</a:t>
            </a:r>
            <a:r>
              <a:rPr lang="de-DE" sz="2400" dirty="0"/>
              <a:t> unipolar</a:t>
            </a:r>
            <a:endParaRPr sz="2400" dirty="0"/>
          </a:p>
        </p:txBody>
      </p:sp>
      <p:grpSp>
        <p:nvGrpSpPr>
          <p:cNvPr id="2" name="Gruppieren 1">
            <a:extLst>
              <a:ext uri="{FF2B5EF4-FFF2-40B4-BE49-F238E27FC236}">
                <a16:creationId xmlns:a16="http://schemas.microsoft.com/office/drawing/2014/main" id="{5BCACABB-B42B-8D4B-B72E-CE848C92B2B7}"/>
              </a:ext>
            </a:extLst>
          </p:cNvPr>
          <p:cNvGrpSpPr/>
          <p:nvPr/>
        </p:nvGrpSpPr>
        <p:grpSpPr>
          <a:xfrm>
            <a:off x="1983880" y="1174254"/>
            <a:ext cx="8224240" cy="4509492"/>
            <a:chOff x="2140149" y="1589484"/>
            <a:chExt cx="8224240" cy="4509492"/>
          </a:xfrm>
        </p:grpSpPr>
        <p:grpSp>
          <p:nvGrpSpPr>
            <p:cNvPr id="290" name="Gruppieren"/>
            <p:cNvGrpSpPr/>
            <p:nvPr/>
          </p:nvGrpSpPr>
          <p:grpSpPr>
            <a:xfrm>
              <a:off x="2140149" y="1589484"/>
              <a:ext cx="5827280" cy="4509492"/>
              <a:chOff x="0" y="0"/>
              <a:chExt cx="8287686" cy="6413500"/>
            </a:xfrm>
          </p:grpSpPr>
          <p:pic>
            <p:nvPicPr>
              <p:cNvPr id="286" name="Gehause.gif" descr="Gehause.gif"/>
              <p:cNvPicPr>
                <a:picLocks noChangeAspect="1"/>
              </p:cNvPicPr>
              <p:nvPr/>
            </p:nvPicPr>
            <p:blipFill>
              <a:blip r:embed="rId3"/>
              <a:stretch>
                <a:fillRect/>
              </a:stretch>
            </p:blipFill>
            <p:spPr>
              <a:xfrm>
                <a:off x="0" y="0"/>
                <a:ext cx="8287687" cy="6413500"/>
              </a:xfrm>
              <a:prstGeom prst="rect">
                <a:avLst/>
              </a:prstGeom>
              <a:ln w="12700" cap="flat">
                <a:noFill/>
                <a:miter lim="400000"/>
              </a:ln>
              <a:effectLst/>
            </p:spPr>
          </p:pic>
          <p:pic>
            <p:nvPicPr>
              <p:cNvPr id="287" name="Anker1.gif" descr="Anker1.gif"/>
              <p:cNvPicPr>
                <a:picLocks noChangeAspect="1"/>
              </p:cNvPicPr>
              <p:nvPr/>
            </p:nvPicPr>
            <p:blipFill>
              <a:blip r:embed="rId4"/>
              <a:stretch>
                <a:fillRect/>
              </a:stretch>
            </p:blipFill>
            <p:spPr>
              <a:xfrm rot="2700000">
                <a:off x="2424638" y="2571044"/>
                <a:ext cx="730251" cy="1460501"/>
              </a:xfrm>
              <a:prstGeom prst="rect">
                <a:avLst/>
              </a:prstGeom>
              <a:ln w="12700" cap="flat">
                <a:noFill/>
                <a:miter lim="400000"/>
              </a:ln>
              <a:effectLst/>
            </p:spPr>
          </p:pic>
          <p:sp>
            <p:nvSpPr>
              <p:cNvPr id="288" name="Rechteck"/>
              <p:cNvSpPr/>
              <p:nvPr/>
            </p:nvSpPr>
            <p:spPr>
              <a:xfrm>
                <a:off x="2540000" y="2336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289" name="Rechteck"/>
              <p:cNvSpPr/>
              <p:nvPr/>
            </p:nvSpPr>
            <p:spPr>
              <a:xfrm rot="16200000">
                <a:off x="3416300" y="3225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grpSp>
        <p:graphicFrame>
          <p:nvGraphicFramePr>
            <p:cNvPr id="291" name="Tabelle"/>
            <p:cNvGraphicFramePr/>
            <p:nvPr/>
          </p:nvGraphicFramePr>
          <p:xfrm>
            <a:off x="8131969" y="2259211"/>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
          <p:nvSpPr>
            <p:cNvPr id="296" name="Rechteck"/>
            <p:cNvSpPr/>
            <p:nvPr/>
          </p:nvSpPr>
          <p:spPr>
            <a:xfrm rot="16200000">
              <a:off x="6939855" y="2969121"/>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297" name="Rechteck"/>
            <p:cNvSpPr/>
            <p:nvPr/>
          </p:nvSpPr>
          <p:spPr>
            <a:xfrm rot="16200000">
              <a:off x="6939855" y="355848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grpSp>
      <p:grpSp>
        <p:nvGrpSpPr>
          <p:cNvPr id="3" name="Gruppieren 2">
            <a:extLst>
              <a:ext uri="{FF2B5EF4-FFF2-40B4-BE49-F238E27FC236}">
                <a16:creationId xmlns:a16="http://schemas.microsoft.com/office/drawing/2014/main" id="{9F7C9D49-C9BA-3647-94B5-F149CAB4C455}"/>
              </a:ext>
            </a:extLst>
          </p:cNvPr>
          <p:cNvGrpSpPr/>
          <p:nvPr/>
        </p:nvGrpSpPr>
        <p:grpSpPr>
          <a:xfrm>
            <a:off x="1983880" y="1174254"/>
            <a:ext cx="8224240" cy="4509492"/>
            <a:chOff x="1944000" y="1401304"/>
            <a:chExt cx="8224240" cy="4509492"/>
          </a:xfrm>
        </p:grpSpPr>
        <p:grpSp>
          <p:nvGrpSpPr>
            <p:cNvPr id="16" name="Gruppieren 15">
              <a:extLst>
                <a:ext uri="{FF2B5EF4-FFF2-40B4-BE49-F238E27FC236}">
                  <a16:creationId xmlns:a16="http://schemas.microsoft.com/office/drawing/2014/main" id="{5EC53842-DD54-7046-B0B6-77FF1DAC7C12}"/>
                </a:ext>
              </a:extLst>
            </p:cNvPr>
            <p:cNvGrpSpPr/>
            <p:nvPr/>
          </p:nvGrpSpPr>
          <p:grpSpPr>
            <a:xfrm>
              <a:off x="1944000" y="1401304"/>
              <a:ext cx="8224240" cy="4509492"/>
              <a:chOff x="2140149" y="1589484"/>
              <a:chExt cx="8224240" cy="4509492"/>
            </a:xfrm>
          </p:grpSpPr>
          <p:grpSp>
            <p:nvGrpSpPr>
              <p:cNvPr id="17" name="Gruppieren">
                <a:extLst>
                  <a:ext uri="{FF2B5EF4-FFF2-40B4-BE49-F238E27FC236}">
                    <a16:creationId xmlns:a16="http://schemas.microsoft.com/office/drawing/2014/main" id="{73C9C8EA-8762-3540-9A5A-B1B8D7978B3D}"/>
                  </a:ext>
                </a:extLst>
              </p:cNvPr>
              <p:cNvGrpSpPr/>
              <p:nvPr/>
            </p:nvGrpSpPr>
            <p:grpSpPr>
              <a:xfrm>
                <a:off x="2140149" y="1589484"/>
                <a:ext cx="5827280" cy="4509492"/>
                <a:chOff x="0" y="0"/>
                <a:chExt cx="8287686" cy="6413500"/>
              </a:xfrm>
            </p:grpSpPr>
            <p:pic>
              <p:nvPicPr>
                <p:cNvPr id="19" name="Gehause.gif" descr="Gehause.gif">
                  <a:extLst>
                    <a:ext uri="{FF2B5EF4-FFF2-40B4-BE49-F238E27FC236}">
                      <a16:creationId xmlns:a16="http://schemas.microsoft.com/office/drawing/2014/main" id="{515BECD9-EA5A-554E-BFFA-295D9EDA272E}"/>
                    </a:ext>
                  </a:extLst>
                </p:cNvPr>
                <p:cNvPicPr>
                  <a:picLocks noChangeAspect="1"/>
                </p:cNvPicPr>
                <p:nvPr/>
              </p:nvPicPr>
              <p:blipFill>
                <a:blip r:embed="rId3"/>
                <a:stretch>
                  <a:fillRect/>
                </a:stretch>
              </p:blipFill>
              <p:spPr>
                <a:xfrm>
                  <a:off x="0" y="0"/>
                  <a:ext cx="8287687" cy="6413500"/>
                </a:xfrm>
                <a:prstGeom prst="rect">
                  <a:avLst/>
                </a:prstGeom>
                <a:ln w="12700" cap="flat">
                  <a:noFill/>
                  <a:miter lim="400000"/>
                </a:ln>
                <a:effectLst/>
              </p:spPr>
            </p:pic>
            <p:pic>
              <p:nvPicPr>
                <p:cNvPr id="20" name="Anker1.gif" descr="Anker1.gif">
                  <a:extLst>
                    <a:ext uri="{FF2B5EF4-FFF2-40B4-BE49-F238E27FC236}">
                      <a16:creationId xmlns:a16="http://schemas.microsoft.com/office/drawing/2014/main" id="{894C540E-B691-7643-BDDC-617B2C3E95FD}"/>
                    </a:ext>
                  </a:extLst>
                </p:cNvPr>
                <p:cNvPicPr>
                  <a:picLocks noChangeAspect="1"/>
                </p:cNvPicPr>
                <p:nvPr/>
              </p:nvPicPr>
              <p:blipFill>
                <a:blip r:embed="rId4"/>
                <a:stretch>
                  <a:fillRect/>
                </a:stretch>
              </p:blipFill>
              <p:spPr>
                <a:xfrm rot="8100000">
                  <a:off x="2424639" y="2571044"/>
                  <a:ext cx="730251" cy="1460501"/>
                </a:xfrm>
                <a:prstGeom prst="rect">
                  <a:avLst/>
                </a:prstGeom>
                <a:ln w="12700" cap="flat">
                  <a:noFill/>
                  <a:miter lim="400000"/>
                </a:ln>
                <a:effectLst/>
              </p:spPr>
            </p:pic>
            <p:sp>
              <p:nvSpPr>
                <p:cNvPr id="21" name="Rechteck">
                  <a:extLst>
                    <a:ext uri="{FF2B5EF4-FFF2-40B4-BE49-F238E27FC236}">
                      <a16:creationId xmlns:a16="http://schemas.microsoft.com/office/drawing/2014/main" id="{6D62FD32-AFB5-0B44-AEEC-B80AF109DD1E}"/>
                    </a:ext>
                  </a:extLst>
                </p:cNvPr>
                <p:cNvSpPr/>
                <p:nvPr/>
              </p:nvSpPr>
              <p:spPr>
                <a:xfrm>
                  <a:off x="2540000" y="4114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22" name="Rechteck">
                  <a:extLst>
                    <a:ext uri="{FF2B5EF4-FFF2-40B4-BE49-F238E27FC236}">
                      <a16:creationId xmlns:a16="http://schemas.microsoft.com/office/drawing/2014/main" id="{D2C8FE08-5052-3B4E-B833-1C7E25619AD9}"/>
                    </a:ext>
                  </a:extLst>
                </p:cNvPr>
                <p:cNvSpPr/>
                <p:nvPr/>
              </p:nvSpPr>
              <p:spPr>
                <a:xfrm rot="16200000">
                  <a:off x="3416300" y="3225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grpSp>
          <p:graphicFrame>
            <p:nvGraphicFramePr>
              <p:cNvPr id="18" name="Tabelle">
                <a:extLst>
                  <a:ext uri="{FF2B5EF4-FFF2-40B4-BE49-F238E27FC236}">
                    <a16:creationId xmlns:a16="http://schemas.microsoft.com/office/drawing/2014/main" id="{F176D38B-94BF-E646-BB49-D8C73D24D0FF}"/>
                  </a:ext>
                </a:extLst>
              </p:cNvPr>
              <p:cNvGraphicFramePr/>
              <p:nvPr/>
            </p:nvGraphicFramePr>
            <p:xfrm>
              <a:off x="8131969" y="2259211"/>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2753">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2753">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2753">
                    <a:tc>
                      <a:txBody>
                        <a:bodyPr/>
                        <a:lstStyle/>
                        <a:p>
                          <a:pPr algn="ctr" defTabSz="914400">
                            <a:tabLst>
                              <a:tab pos="914400" algn="l"/>
                            </a:tabLst>
                            <a:defRPr sz="1800"/>
                          </a:pPr>
                          <a:r>
                            <a:rPr sz="200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2753">
                    <a:tc>
                      <a:txBody>
                        <a:bodyPr/>
                        <a:lstStyle/>
                        <a:p>
                          <a:pPr algn="ctr" defTabSz="914400">
                            <a:tabLst>
                              <a:tab pos="914400" algn="l"/>
                            </a:tabLst>
                            <a:defRPr sz="1800"/>
                          </a:pPr>
                          <a:r>
                            <a:rPr sz="200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65139">
                    <a:tc>
                      <a:txBody>
                        <a:bodyPr/>
                        <a:lstStyle/>
                        <a:p>
                          <a:pPr algn="ctr" defTabSz="914400">
                            <a:tabLst>
                              <a:tab pos="914400" algn="l"/>
                            </a:tabLst>
                            <a:defRPr sz="1800"/>
                          </a:pPr>
                          <a:r>
                            <a:rPr sz="200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2753">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grpSp>
        <p:sp>
          <p:nvSpPr>
            <p:cNvPr id="62" name="Rechteck">
              <a:extLst>
                <a:ext uri="{FF2B5EF4-FFF2-40B4-BE49-F238E27FC236}">
                  <a16:creationId xmlns:a16="http://schemas.microsoft.com/office/drawing/2014/main" id="{3EB55AAF-F9E6-8842-A38C-E94B9DC99613}"/>
                </a:ext>
              </a:extLst>
            </p:cNvPr>
            <p:cNvSpPr/>
            <p:nvPr/>
          </p:nvSpPr>
          <p:spPr>
            <a:xfrm rot="16200000">
              <a:off x="6734224" y="3369076"/>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63" name="Rechteck">
              <a:extLst>
                <a:ext uri="{FF2B5EF4-FFF2-40B4-BE49-F238E27FC236}">
                  <a16:creationId xmlns:a16="http://schemas.microsoft.com/office/drawing/2014/main" id="{CADD88C9-D413-A242-831E-42B008E1E4F4}"/>
                </a:ext>
              </a:extLst>
            </p:cNvPr>
            <p:cNvSpPr/>
            <p:nvPr/>
          </p:nvSpPr>
          <p:spPr>
            <a:xfrm rot="16200000">
              <a:off x="6734224" y="3947803"/>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grpSp>
      <p:grpSp>
        <p:nvGrpSpPr>
          <p:cNvPr id="23" name="Gruppieren 22">
            <a:extLst>
              <a:ext uri="{FF2B5EF4-FFF2-40B4-BE49-F238E27FC236}">
                <a16:creationId xmlns:a16="http://schemas.microsoft.com/office/drawing/2014/main" id="{70BB9C4B-4B3C-7F49-83D7-D1A32276F491}"/>
              </a:ext>
            </a:extLst>
          </p:cNvPr>
          <p:cNvGrpSpPr/>
          <p:nvPr/>
        </p:nvGrpSpPr>
        <p:grpSpPr>
          <a:xfrm>
            <a:off x="1983880" y="1174255"/>
            <a:ext cx="8224240" cy="4509490"/>
            <a:chOff x="2140149" y="1589484"/>
            <a:chExt cx="8224240" cy="4509490"/>
          </a:xfrm>
        </p:grpSpPr>
        <p:grpSp>
          <p:nvGrpSpPr>
            <p:cNvPr id="24" name="Gruppieren">
              <a:extLst>
                <a:ext uri="{FF2B5EF4-FFF2-40B4-BE49-F238E27FC236}">
                  <a16:creationId xmlns:a16="http://schemas.microsoft.com/office/drawing/2014/main" id="{BA0DD2B2-8175-EB4F-90D1-56BBE064C1E7}"/>
                </a:ext>
              </a:extLst>
            </p:cNvPr>
            <p:cNvGrpSpPr/>
            <p:nvPr/>
          </p:nvGrpSpPr>
          <p:grpSpPr>
            <a:xfrm>
              <a:off x="2140149" y="1589484"/>
              <a:ext cx="5827281" cy="4509490"/>
              <a:chOff x="0" y="0"/>
              <a:chExt cx="8287687" cy="6413500"/>
            </a:xfrm>
          </p:grpSpPr>
          <p:pic>
            <p:nvPicPr>
              <p:cNvPr id="32" name="Gehause.gif" descr="Gehause.gif">
                <a:extLst>
                  <a:ext uri="{FF2B5EF4-FFF2-40B4-BE49-F238E27FC236}">
                    <a16:creationId xmlns:a16="http://schemas.microsoft.com/office/drawing/2014/main" id="{DC86F46F-C312-5F44-9C2D-3F11820283CF}"/>
                  </a:ext>
                </a:extLst>
              </p:cNvPr>
              <p:cNvPicPr>
                <a:picLocks noChangeAspect="1"/>
              </p:cNvPicPr>
              <p:nvPr/>
            </p:nvPicPr>
            <p:blipFill>
              <a:blip r:embed="rId3"/>
              <a:stretch>
                <a:fillRect/>
              </a:stretch>
            </p:blipFill>
            <p:spPr>
              <a:xfrm>
                <a:off x="0" y="0"/>
                <a:ext cx="8287687" cy="6413500"/>
              </a:xfrm>
              <a:prstGeom prst="rect">
                <a:avLst/>
              </a:prstGeom>
              <a:ln w="12700" cap="flat">
                <a:noFill/>
                <a:miter lim="400000"/>
              </a:ln>
              <a:effectLst/>
            </p:spPr>
          </p:pic>
          <p:pic>
            <p:nvPicPr>
              <p:cNvPr id="33" name="Anker1.gif" descr="Anker1.gif">
                <a:extLst>
                  <a:ext uri="{FF2B5EF4-FFF2-40B4-BE49-F238E27FC236}">
                    <a16:creationId xmlns:a16="http://schemas.microsoft.com/office/drawing/2014/main" id="{498737D7-C9C6-184B-83B9-DEC28AA10DAA}"/>
                  </a:ext>
                </a:extLst>
              </p:cNvPr>
              <p:cNvPicPr>
                <a:picLocks noChangeAspect="1"/>
              </p:cNvPicPr>
              <p:nvPr/>
            </p:nvPicPr>
            <p:blipFill>
              <a:blip r:embed="rId4"/>
              <a:stretch>
                <a:fillRect/>
              </a:stretch>
            </p:blipFill>
            <p:spPr>
              <a:xfrm rot="13500000">
                <a:off x="2424639" y="2571044"/>
                <a:ext cx="730251" cy="1460501"/>
              </a:xfrm>
              <a:prstGeom prst="rect">
                <a:avLst/>
              </a:prstGeom>
              <a:ln w="12700" cap="flat">
                <a:noFill/>
                <a:miter lim="400000"/>
              </a:ln>
              <a:effectLst/>
            </p:spPr>
          </p:pic>
          <p:sp>
            <p:nvSpPr>
              <p:cNvPr id="34" name="Rechteck">
                <a:extLst>
                  <a:ext uri="{FF2B5EF4-FFF2-40B4-BE49-F238E27FC236}">
                    <a16:creationId xmlns:a16="http://schemas.microsoft.com/office/drawing/2014/main" id="{7CB76BFC-4E0F-6442-BD27-D1583BD39890}"/>
                  </a:ext>
                </a:extLst>
              </p:cNvPr>
              <p:cNvSpPr/>
              <p:nvPr/>
            </p:nvSpPr>
            <p:spPr>
              <a:xfrm>
                <a:off x="2540000" y="41275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5" name="Rechteck">
                <a:extLst>
                  <a:ext uri="{FF2B5EF4-FFF2-40B4-BE49-F238E27FC236}">
                    <a16:creationId xmlns:a16="http://schemas.microsoft.com/office/drawing/2014/main" id="{CB34AF46-E365-BC47-B864-4E8ADA041708}"/>
                  </a:ext>
                </a:extLst>
              </p:cNvPr>
              <p:cNvSpPr/>
              <p:nvPr/>
            </p:nvSpPr>
            <p:spPr>
              <a:xfrm rot="16200000">
                <a:off x="1651000" y="32385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grpSp>
        <p:graphicFrame>
          <p:nvGraphicFramePr>
            <p:cNvPr id="25" name="Tabelle">
              <a:extLst>
                <a:ext uri="{FF2B5EF4-FFF2-40B4-BE49-F238E27FC236}">
                  <a16:creationId xmlns:a16="http://schemas.microsoft.com/office/drawing/2014/main" id="{F43C7169-2914-764A-8625-17C49B04E026}"/>
                </a:ext>
              </a:extLst>
            </p:cNvPr>
            <p:cNvGraphicFramePr/>
            <p:nvPr/>
          </p:nvGraphicFramePr>
          <p:xfrm>
            <a:off x="8131969" y="2259211"/>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
          <p:nvSpPr>
            <p:cNvPr id="30" name="Rechteck">
              <a:extLst>
                <a:ext uri="{FF2B5EF4-FFF2-40B4-BE49-F238E27FC236}">
                  <a16:creationId xmlns:a16="http://schemas.microsoft.com/office/drawing/2014/main" id="{B50C4AB5-FE4E-0F4F-AD77-AFF870DD852F}"/>
                </a:ext>
              </a:extLst>
            </p:cNvPr>
            <p:cNvSpPr/>
            <p:nvPr/>
          </p:nvSpPr>
          <p:spPr>
            <a:xfrm rot="16200000">
              <a:off x="6939855" y="412998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1" name="Rechteck">
              <a:extLst>
                <a:ext uri="{FF2B5EF4-FFF2-40B4-BE49-F238E27FC236}">
                  <a16:creationId xmlns:a16="http://schemas.microsoft.com/office/drawing/2014/main" id="{39999959-758C-FE41-8720-FC75D7BEACAB}"/>
                </a:ext>
              </a:extLst>
            </p:cNvPr>
            <p:cNvSpPr/>
            <p:nvPr/>
          </p:nvSpPr>
          <p:spPr>
            <a:xfrm rot="16200000">
              <a:off x="6939855" y="471934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grpSp>
      <p:grpSp>
        <p:nvGrpSpPr>
          <p:cNvPr id="36" name="Gruppieren 35">
            <a:extLst>
              <a:ext uri="{FF2B5EF4-FFF2-40B4-BE49-F238E27FC236}">
                <a16:creationId xmlns:a16="http://schemas.microsoft.com/office/drawing/2014/main" id="{0FC5A6B4-E437-C84A-86A1-094C5509429F}"/>
              </a:ext>
            </a:extLst>
          </p:cNvPr>
          <p:cNvGrpSpPr/>
          <p:nvPr/>
        </p:nvGrpSpPr>
        <p:grpSpPr>
          <a:xfrm>
            <a:off x="1983880" y="1174254"/>
            <a:ext cx="8224240" cy="4509492"/>
            <a:chOff x="2140149" y="1589484"/>
            <a:chExt cx="8224240" cy="4509492"/>
          </a:xfrm>
        </p:grpSpPr>
        <p:grpSp>
          <p:nvGrpSpPr>
            <p:cNvPr id="37" name="Gruppieren">
              <a:extLst>
                <a:ext uri="{FF2B5EF4-FFF2-40B4-BE49-F238E27FC236}">
                  <a16:creationId xmlns:a16="http://schemas.microsoft.com/office/drawing/2014/main" id="{859E8ADE-5B7F-A64F-AF81-CC86B1B280D1}"/>
                </a:ext>
              </a:extLst>
            </p:cNvPr>
            <p:cNvGrpSpPr/>
            <p:nvPr/>
          </p:nvGrpSpPr>
          <p:grpSpPr>
            <a:xfrm>
              <a:off x="2140149" y="1589484"/>
              <a:ext cx="5827280" cy="4509492"/>
              <a:chOff x="0" y="0"/>
              <a:chExt cx="8287686" cy="6413500"/>
            </a:xfrm>
          </p:grpSpPr>
          <p:pic>
            <p:nvPicPr>
              <p:cNvPr id="45" name="Gehause.gif" descr="Gehause.gif">
                <a:extLst>
                  <a:ext uri="{FF2B5EF4-FFF2-40B4-BE49-F238E27FC236}">
                    <a16:creationId xmlns:a16="http://schemas.microsoft.com/office/drawing/2014/main" id="{51C25F6C-26C9-A04E-B65F-0A581C31C396}"/>
                  </a:ext>
                </a:extLst>
              </p:cNvPr>
              <p:cNvPicPr>
                <a:picLocks noChangeAspect="1"/>
              </p:cNvPicPr>
              <p:nvPr/>
            </p:nvPicPr>
            <p:blipFill>
              <a:blip r:embed="rId3"/>
              <a:stretch>
                <a:fillRect/>
              </a:stretch>
            </p:blipFill>
            <p:spPr>
              <a:xfrm>
                <a:off x="0" y="0"/>
                <a:ext cx="8287687" cy="6413500"/>
              </a:xfrm>
              <a:prstGeom prst="rect">
                <a:avLst/>
              </a:prstGeom>
              <a:ln w="12700" cap="flat">
                <a:noFill/>
                <a:miter lim="400000"/>
              </a:ln>
              <a:effectLst/>
            </p:spPr>
          </p:pic>
          <p:pic>
            <p:nvPicPr>
              <p:cNvPr id="46" name="Anker1.gif" descr="Anker1.gif">
                <a:extLst>
                  <a:ext uri="{FF2B5EF4-FFF2-40B4-BE49-F238E27FC236}">
                    <a16:creationId xmlns:a16="http://schemas.microsoft.com/office/drawing/2014/main" id="{9793F6DB-D2CB-FF48-909D-AE8CB33DE5D8}"/>
                  </a:ext>
                </a:extLst>
              </p:cNvPr>
              <p:cNvPicPr>
                <a:picLocks noChangeAspect="1"/>
              </p:cNvPicPr>
              <p:nvPr/>
            </p:nvPicPr>
            <p:blipFill>
              <a:blip r:embed="rId4"/>
              <a:stretch>
                <a:fillRect/>
              </a:stretch>
            </p:blipFill>
            <p:spPr>
              <a:xfrm rot="18900000">
                <a:off x="2424639" y="2571044"/>
                <a:ext cx="730251" cy="1460501"/>
              </a:xfrm>
              <a:prstGeom prst="rect">
                <a:avLst/>
              </a:prstGeom>
              <a:ln w="12700" cap="flat">
                <a:noFill/>
                <a:miter lim="400000"/>
              </a:ln>
              <a:effectLst/>
            </p:spPr>
          </p:pic>
          <p:sp>
            <p:nvSpPr>
              <p:cNvPr id="47" name="Rechteck">
                <a:extLst>
                  <a:ext uri="{FF2B5EF4-FFF2-40B4-BE49-F238E27FC236}">
                    <a16:creationId xmlns:a16="http://schemas.microsoft.com/office/drawing/2014/main" id="{AA559F9A-1329-B04B-A0A2-36734A370DEF}"/>
                  </a:ext>
                </a:extLst>
              </p:cNvPr>
              <p:cNvSpPr/>
              <p:nvPr/>
            </p:nvSpPr>
            <p:spPr>
              <a:xfrm>
                <a:off x="2540000" y="2336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48" name="Rechteck">
                <a:extLst>
                  <a:ext uri="{FF2B5EF4-FFF2-40B4-BE49-F238E27FC236}">
                    <a16:creationId xmlns:a16="http://schemas.microsoft.com/office/drawing/2014/main" id="{819F44B0-D5B6-AE45-8010-B738B3693306}"/>
                  </a:ext>
                </a:extLst>
              </p:cNvPr>
              <p:cNvSpPr/>
              <p:nvPr/>
            </p:nvSpPr>
            <p:spPr>
              <a:xfrm rot="16200000">
                <a:off x="1651000" y="32385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grpSp>
        <p:graphicFrame>
          <p:nvGraphicFramePr>
            <p:cNvPr id="38" name="Tabelle">
              <a:extLst>
                <a:ext uri="{FF2B5EF4-FFF2-40B4-BE49-F238E27FC236}">
                  <a16:creationId xmlns:a16="http://schemas.microsoft.com/office/drawing/2014/main" id="{7D373EC9-000B-3040-BA94-9E441026A0E6}"/>
                </a:ext>
              </a:extLst>
            </p:cNvPr>
            <p:cNvGraphicFramePr/>
            <p:nvPr/>
          </p:nvGraphicFramePr>
          <p:xfrm>
            <a:off x="8131969" y="2259211"/>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
          <p:nvSpPr>
            <p:cNvPr id="43" name="Rechteck">
              <a:extLst>
                <a:ext uri="{FF2B5EF4-FFF2-40B4-BE49-F238E27FC236}">
                  <a16:creationId xmlns:a16="http://schemas.microsoft.com/office/drawing/2014/main" id="{7542C7B1-1834-7C43-B19F-7CF03C504212}"/>
                </a:ext>
              </a:extLst>
            </p:cNvPr>
            <p:cNvSpPr/>
            <p:nvPr/>
          </p:nvSpPr>
          <p:spPr>
            <a:xfrm rot="16200000">
              <a:off x="6939855" y="2969121"/>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44" name="Rechteck">
              <a:extLst>
                <a:ext uri="{FF2B5EF4-FFF2-40B4-BE49-F238E27FC236}">
                  <a16:creationId xmlns:a16="http://schemas.microsoft.com/office/drawing/2014/main" id="{62D5655E-2FE3-3C41-B05F-3068E31CC85D}"/>
                </a:ext>
              </a:extLst>
            </p:cNvPr>
            <p:cNvSpPr/>
            <p:nvPr/>
          </p:nvSpPr>
          <p:spPr>
            <a:xfrm rot="16200000">
              <a:off x="6939855" y="471934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grpSp>
      <p:grpSp>
        <p:nvGrpSpPr>
          <p:cNvPr id="49" name="Gruppieren 48">
            <a:extLst>
              <a:ext uri="{FF2B5EF4-FFF2-40B4-BE49-F238E27FC236}">
                <a16:creationId xmlns:a16="http://schemas.microsoft.com/office/drawing/2014/main" id="{82310BE8-F681-6043-B3D4-8904A6B8CC51}"/>
              </a:ext>
            </a:extLst>
          </p:cNvPr>
          <p:cNvGrpSpPr/>
          <p:nvPr/>
        </p:nvGrpSpPr>
        <p:grpSpPr>
          <a:xfrm>
            <a:off x="1983880" y="1174254"/>
            <a:ext cx="8224240" cy="4509492"/>
            <a:chOff x="2140149" y="1589484"/>
            <a:chExt cx="8224240" cy="4509492"/>
          </a:xfrm>
        </p:grpSpPr>
        <p:grpSp>
          <p:nvGrpSpPr>
            <p:cNvPr id="50" name="Gruppieren">
              <a:extLst>
                <a:ext uri="{FF2B5EF4-FFF2-40B4-BE49-F238E27FC236}">
                  <a16:creationId xmlns:a16="http://schemas.microsoft.com/office/drawing/2014/main" id="{52738DCE-2F57-554D-91DE-B788CF0BEC24}"/>
                </a:ext>
              </a:extLst>
            </p:cNvPr>
            <p:cNvGrpSpPr/>
            <p:nvPr/>
          </p:nvGrpSpPr>
          <p:grpSpPr>
            <a:xfrm>
              <a:off x="2140149" y="1589484"/>
              <a:ext cx="5827281" cy="4509492"/>
              <a:chOff x="0" y="0"/>
              <a:chExt cx="8287687" cy="6413500"/>
            </a:xfrm>
          </p:grpSpPr>
          <p:pic>
            <p:nvPicPr>
              <p:cNvPr id="58" name="Gehause.gif" descr="Gehause.gif">
                <a:extLst>
                  <a:ext uri="{FF2B5EF4-FFF2-40B4-BE49-F238E27FC236}">
                    <a16:creationId xmlns:a16="http://schemas.microsoft.com/office/drawing/2014/main" id="{9CEDD88E-7F4E-E44A-9A12-2B3013D633E1}"/>
                  </a:ext>
                </a:extLst>
              </p:cNvPr>
              <p:cNvPicPr>
                <a:picLocks noChangeAspect="1"/>
              </p:cNvPicPr>
              <p:nvPr/>
            </p:nvPicPr>
            <p:blipFill>
              <a:blip r:embed="rId3"/>
              <a:stretch>
                <a:fillRect/>
              </a:stretch>
            </p:blipFill>
            <p:spPr>
              <a:xfrm>
                <a:off x="0" y="0"/>
                <a:ext cx="8287687" cy="6413500"/>
              </a:xfrm>
              <a:prstGeom prst="rect">
                <a:avLst/>
              </a:prstGeom>
              <a:ln w="12700" cap="flat">
                <a:noFill/>
                <a:miter lim="400000"/>
              </a:ln>
              <a:effectLst/>
            </p:spPr>
          </p:pic>
          <p:pic>
            <p:nvPicPr>
              <p:cNvPr id="59" name="Anker1.gif" descr="Anker1.gif">
                <a:extLst>
                  <a:ext uri="{FF2B5EF4-FFF2-40B4-BE49-F238E27FC236}">
                    <a16:creationId xmlns:a16="http://schemas.microsoft.com/office/drawing/2014/main" id="{929F9938-DEC8-5B48-A851-CF23ADA56465}"/>
                  </a:ext>
                </a:extLst>
              </p:cNvPr>
              <p:cNvPicPr>
                <a:picLocks noChangeAspect="1"/>
              </p:cNvPicPr>
              <p:nvPr/>
            </p:nvPicPr>
            <p:blipFill>
              <a:blip r:embed="rId4"/>
              <a:stretch>
                <a:fillRect/>
              </a:stretch>
            </p:blipFill>
            <p:spPr>
              <a:xfrm rot="2700000">
                <a:off x="2424638" y="2571044"/>
                <a:ext cx="730251" cy="1460501"/>
              </a:xfrm>
              <a:prstGeom prst="rect">
                <a:avLst/>
              </a:prstGeom>
              <a:ln w="12700" cap="flat">
                <a:noFill/>
                <a:miter lim="400000"/>
              </a:ln>
              <a:effectLst/>
            </p:spPr>
          </p:pic>
          <p:sp>
            <p:nvSpPr>
              <p:cNvPr id="60" name="Rechteck">
                <a:extLst>
                  <a:ext uri="{FF2B5EF4-FFF2-40B4-BE49-F238E27FC236}">
                    <a16:creationId xmlns:a16="http://schemas.microsoft.com/office/drawing/2014/main" id="{FD43FB03-4D75-8349-9840-741C2659158C}"/>
                  </a:ext>
                </a:extLst>
              </p:cNvPr>
              <p:cNvSpPr/>
              <p:nvPr/>
            </p:nvSpPr>
            <p:spPr>
              <a:xfrm>
                <a:off x="2540000" y="2336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61" name="Rechteck">
                <a:extLst>
                  <a:ext uri="{FF2B5EF4-FFF2-40B4-BE49-F238E27FC236}">
                    <a16:creationId xmlns:a16="http://schemas.microsoft.com/office/drawing/2014/main" id="{BBF2A2FC-0E45-AC46-8D4C-A9871C4D0AE5}"/>
                  </a:ext>
                </a:extLst>
              </p:cNvPr>
              <p:cNvSpPr/>
              <p:nvPr/>
            </p:nvSpPr>
            <p:spPr>
              <a:xfrm rot="16200000">
                <a:off x="3416300" y="3225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grpSp>
        <p:graphicFrame>
          <p:nvGraphicFramePr>
            <p:cNvPr id="51" name="Tabelle">
              <a:extLst>
                <a:ext uri="{FF2B5EF4-FFF2-40B4-BE49-F238E27FC236}">
                  <a16:creationId xmlns:a16="http://schemas.microsoft.com/office/drawing/2014/main" id="{5E6688AE-9091-F74D-8058-257BD1FF639E}"/>
                </a:ext>
              </a:extLst>
            </p:cNvPr>
            <p:cNvGraphicFramePr/>
            <p:nvPr/>
          </p:nvGraphicFramePr>
          <p:xfrm>
            <a:off x="8131969" y="2259211"/>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dirty="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dirty="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dirty="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
          <p:nvSpPr>
            <p:cNvPr id="56" name="Rechteck">
              <a:extLst>
                <a:ext uri="{FF2B5EF4-FFF2-40B4-BE49-F238E27FC236}">
                  <a16:creationId xmlns:a16="http://schemas.microsoft.com/office/drawing/2014/main" id="{33166485-953B-624C-893B-195D732CD51E}"/>
                </a:ext>
              </a:extLst>
            </p:cNvPr>
            <p:cNvSpPr/>
            <p:nvPr/>
          </p:nvSpPr>
          <p:spPr>
            <a:xfrm rot="16200000">
              <a:off x="6939855" y="300484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57" name="Rechteck">
              <a:extLst>
                <a:ext uri="{FF2B5EF4-FFF2-40B4-BE49-F238E27FC236}">
                  <a16:creationId xmlns:a16="http://schemas.microsoft.com/office/drawing/2014/main" id="{550534F5-DB80-0544-8E5E-0EEECC2F83EC}"/>
                </a:ext>
              </a:extLst>
            </p:cNvPr>
            <p:cNvSpPr/>
            <p:nvPr/>
          </p:nvSpPr>
          <p:spPr>
            <a:xfrm rot="16200000">
              <a:off x="6939855" y="355848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grpSp>
      <p:grpSp>
        <p:nvGrpSpPr>
          <p:cNvPr id="5" name="Gruppieren 4">
            <a:extLst>
              <a:ext uri="{FF2B5EF4-FFF2-40B4-BE49-F238E27FC236}">
                <a16:creationId xmlns:a16="http://schemas.microsoft.com/office/drawing/2014/main" id="{0A9DE850-8A9F-6049-8B75-4C637E01EF37}"/>
              </a:ext>
            </a:extLst>
          </p:cNvPr>
          <p:cNvGrpSpPr/>
          <p:nvPr/>
        </p:nvGrpSpPr>
        <p:grpSpPr>
          <a:xfrm>
            <a:off x="2517962" y="2006098"/>
            <a:ext cx="2741065" cy="2933644"/>
            <a:chOff x="2805023" y="2114009"/>
            <a:chExt cx="2741065" cy="2933644"/>
          </a:xfrm>
        </p:grpSpPr>
        <p:sp>
          <p:nvSpPr>
            <p:cNvPr id="66" name="A">
              <a:extLst>
                <a:ext uri="{FF2B5EF4-FFF2-40B4-BE49-F238E27FC236}">
                  <a16:creationId xmlns:a16="http://schemas.microsoft.com/office/drawing/2014/main" id="{720E6542-02DC-CF41-B087-66EE8463F6DF}"/>
                </a:ext>
              </a:extLst>
            </p:cNvPr>
            <p:cNvSpPr/>
            <p:nvPr/>
          </p:nvSpPr>
          <p:spPr>
            <a:xfrm>
              <a:off x="4129754" y="2114009"/>
              <a:ext cx="258084" cy="4414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b="1">
                  <a:solidFill>
                    <a:srgbClr val="0433FF"/>
                  </a:solidFill>
                </a:defRPr>
              </a:lvl1pPr>
            </a:lstStyle>
            <a:p>
              <a:r>
                <a:rPr sz="2400" dirty="0"/>
                <a:t>A</a:t>
              </a:r>
            </a:p>
          </p:txBody>
        </p:sp>
        <p:sp>
          <p:nvSpPr>
            <p:cNvPr id="67" name="B">
              <a:extLst>
                <a:ext uri="{FF2B5EF4-FFF2-40B4-BE49-F238E27FC236}">
                  <a16:creationId xmlns:a16="http://schemas.microsoft.com/office/drawing/2014/main" id="{F0740F2A-CA1B-C44B-84AA-73591BCAE0EF}"/>
                </a:ext>
              </a:extLst>
            </p:cNvPr>
            <p:cNvSpPr/>
            <p:nvPr/>
          </p:nvSpPr>
          <p:spPr>
            <a:xfrm>
              <a:off x="4105686" y="4606185"/>
              <a:ext cx="245260" cy="4414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b="1">
                  <a:solidFill>
                    <a:srgbClr val="0433FF"/>
                  </a:solidFill>
                </a:defRPr>
              </a:lvl1pPr>
            </a:lstStyle>
            <a:p>
              <a:r>
                <a:rPr sz="2400" dirty="0"/>
                <a:t>B</a:t>
              </a:r>
            </a:p>
          </p:txBody>
        </p:sp>
        <p:sp>
          <p:nvSpPr>
            <p:cNvPr id="68" name="C">
              <a:extLst>
                <a:ext uri="{FF2B5EF4-FFF2-40B4-BE49-F238E27FC236}">
                  <a16:creationId xmlns:a16="http://schemas.microsoft.com/office/drawing/2014/main" id="{C0A5B2DE-F416-4B47-8CE2-FC6BD0B31774}"/>
                </a:ext>
              </a:extLst>
            </p:cNvPr>
            <p:cNvSpPr/>
            <p:nvPr/>
          </p:nvSpPr>
          <p:spPr>
            <a:xfrm>
              <a:off x="5310446" y="3392116"/>
              <a:ext cx="235642" cy="4414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b="1">
                  <a:solidFill>
                    <a:srgbClr val="AA7942"/>
                  </a:solidFill>
                </a:defRPr>
              </a:lvl1pPr>
            </a:lstStyle>
            <a:p>
              <a:r>
                <a:rPr sz="2400" dirty="0"/>
                <a:t>C</a:t>
              </a:r>
            </a:p>
          </p:txBody>
        </p:sp>
        <p:sp>
          <p:nvSpPr>
            <p:cNvPr id="69" name="D">
              <a:extLst>
                <a:ext uri="{FF2B5EF4-FFF2-40B4-BE49-F238E27FC236}">
                  <a16:creationId xmlns:a16="http://schemas.microsoft.com/office/drawing/2014/main" id="{E613B9E1-38E6-F14F-A96D-8CB91375067B}"/>
                </a:ext>
              </a:extLst>
            </p:cNvPr>
            <p:cNvSpPr/>
            <p:nvPr/>
          </p:nvSpPr>
          <p:spPr>
            <a:xfrm>
              <a:off x="2805023" y="3362620"/>
              <a:ext cx="266099" cy="4414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b="1">
                  <a:solidFill>
                    <a:srgbClr val="AA7942"/>
                  </a:solidFill>
                </a:defRPr>
              </a:lvl1pPr>
            </a:lstStyle>
            <a:p>
              <a:r>
                <a:rPr sz="2400" dirty="0"/>
                <a:t>D</a:t>
              </a:r>
            </a:p>
          </p:txBody>
        </p:sp>
      </p:grpSp>
    </p:spTree>
    <p:extLst>
      <p:ext uri="{BB962C8B-B14F-4D97-AF65-F5344CB8AC3E}">
        <p14:creationId xmlns:p14="http://schemas.microsoft.com/office/powerpoint/2010/main" val="2784983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11F56E-C4C5-0E43-B6E6-ABCE3EA86776}"/>
              </a:ext>
            </a:extLst>
          </p:cNvPr>
          <p:cNvSpPr>
            <a:spLocks noGrp="1"/>
          </p:cNvSpPr>
          <p:nvPr>
            <p:ph type="title"/>
          </p:nvPr>
        </p:nvSpPr>
        <p:spPr/>
        <p:txBody>
          <a:bodyPr/>
          <a:lstStyle/>
          <a:p>
            <a:r>
              <a:rPr lang="de-DE" dirty="0" err="1"/>
              <a:t>Steppertreiber</a:t>
            </a:r>
            <a:endParaRPr lang="de-DE" dirty="0"/>
          </a:p>
        </p:txBody>
      </p:sp>
      <p:pic>
        <p:nvPicPr>
          <p:cNvPr id="7" name="Grafik 6" descr="Glühbirne Elektrisches Licht · Kostenlose Vektorgrafik auf ...">
            <a:extLst>
              <a:ext uri="{FF2B5EF4-FFF2-40B4-BE49-F238E27FC236}">
                <a16:creationId xmlns:a16="http://schemas.microsoft.com/office/drawing/2014/main" id="{029DCC59-FE5A-7B48-B158-A2D25C425D1B}"/>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199288" y="1318002"/>
            <a:ext cx="997149" cy="934827"/>
          </a:xfrm>
          <a:prstGeom prst="rect">
            <a:avLst/>
          </a:prstGeom>
        </p:spPr>
      </p:pic>
      <p:pic>
        <p:nvPicPr>
          <p:cNvPr id="21" name="Grafik 20">
            <a:extLst>
              <a:ext uri="{FF2B5EF4-FFF2-40B4-BE49-F238E27FC236}">
                <a16:creationId xmlns:a16="http://schemas.microsoft.com/office/drawing/2014/main" id="{A9D29A69-2E9A-B84B-A363-81F83AE1039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894463" y="3760296"/>
            <a:ext cx="1765858" cy="2544998"/>
          </a:xfrm>
          <a:prstGeom prst="rect">
            <a:avLst/>
          </a:prstGeom>
        </p:spPr>
      </p:pic>
      <p:grpSp>
        <p:nvGrpSpPr>
          <p:cNvPr id="28" name="Gruppieren 27">
            <a:extLst>
              <a:ext uri="{FF2B5EF4-FFF2-40B4-BE49-F238E27FC236}">
                <a16:creationId xmlns:a16="http://schemas.microsoft.com/office/drawing/2014/main" id="{9A652967-25B6-4C4A-8785-19C2854C0492}"/>
              </a:ext>
            </a:extLst>
          </p:cNvPr>
          <p:cNvGrpSpPr/>
          <p:nvPr/>
        </p:nvGrpSpPr>
        <p:grpSpPr>
          <a:xfrm>
            <a:off x="521926" y="1043401"/>
            <a:ext cx="6456554" cy="4563386"/>
            <a:chOff x="1563811" y="1668702"/>
            <a:chExt cx="6456554" cy="4563386"/>
          </a:xfrm>
        </p:grpSpPr>
        <p:grpSp>
          <p:nvGrpSpPr>
            <p:cNvPr id="11" name="Gruppieren 10">
              <a:extLst>
                <a:ext uri="{FF2B5EF4-FFF2-40B4-BE49-F238E27FC236}">
                  <a16:creationId xmlns:a16="http://schemas.microsoft.com/office/drawing/2014/main" id="{8CD9AB10-42F6-BD49-AD32-BCF0DFC3798C}"/>
                </a:ext>
              </a:extLst>
            </p:cNvPr>
            <p:cNvGrpSpPr/>
            <p:nvPr/>
          </p:nvGrpSpPr>
          <p:grpSpPr>
            <a:xfrm>
              <a:off x="1563811" y="1668702"/>
              <a:ext cx="6456554" cy="3866549"/>
              <a:chOff x="5466324" y="1943847"/>
              <a:chExt cx="6456554" cy="3866549"/>
            </a:xfrm>
          </p:grpSpPr>
          <p:pic>
            <p:nvPicPr>
              <p:cNvPr id="5" name="Grafik 4" descr="Ein Bild, das Elektronik enthält.&#10;&#10;Automatisch generierte Beschreibung">
                <a:extLst>
                  <a:ext uri="{FF2B5EF4-FFF2-40B4-BE49-F238E27FC236}">
                    <a16:creationId xmlns:a16="http://schemas.microsoft.com/office/drawing/2014/main" id="{878F8FF2-C90F-A343-9DA3-315A862E8B0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385678" y="1943847"/>
                <a:ext cx="5537200" cy="3866549"/>
              </a:xfrm>
              <a:prstGeom prst="rect">
                <a:avLst/>
              </a:prstGeom>
            </p:spPr>
          </p:pic>
          <p:sp>
            <p:nvSpPr>
              <p:cNvPr id="6" name="Textfeld 5">
                <a:extLst>
                  <a:ext uri="{FF2B5EF4-FFF2-40B4-BE49-F238E27FC236}">
                    <a16:creationId xmlns:a16="http://schemas.microsoft.com/office/drawing/2014/main" id="{83E3110F-3EA2-D442-A7D4-A8DFF171A9B4}"/>
                  </a:ext>
                </a:extLst>
              </p:cNvPr>
              <p:cNvSpPr txBox="1"/>
              <p:nvPr/>
            </p:nvSpPr>
            <p:spPr>
              <a:xfrm>
                <a:off x="9313452" y="4520469"/>
                <a:ext cx="1263872" cy="338554"/>
              </a:xfrm>
              <a:prstGeom prst="rect">
                <a:avLst/>
              </a:prstGeom>
              <a:solidFill>
                <a:srgbClr val="00B0F0"/>
              </a:solidFill>
            </p:spPr>
            <p:txBody>
              <a:bodyPr wrap="none" rtlCol="0">
                <a:spAutoFit/>
              </a:bodyPr>
              <a:lstStyle/>
              <a:p>
                <a:r>
                  <a:rPr lang="de-DE" sz="1600" dirty="0"/>
                  <a:t>Zum </a:t>
                </a:r>
                <a:r>
                  <a:rPr lang="de-DE" sz="1600" dirty="0" err="1"/>
                  <a:t>Arduino</a:t>
                </a:r>
                <a:endParaRPr lang="de-DE" sz="1600" dirty="0"/>
              </a:p>
            </p:txBody>
          </p:sp>
          <p:sp>
            <p:nvSpPr>
              <p:cNvPr id="8" name="Textfeld 7">
                <a:extLst>
                  <a:ext uri="{FF2B5EF4-FFF2-40B4-BE49-F238E27FC236}">
                    <a16:creationId xmlns:a16="http://schemas.microsoft.com/office/drawing/2014/main" id="{78010E43-9792-4144-A1DF-4DE846954683}"/>
                  </a:ext>
                </a:extLst>
              </p:cNvPr>
              <p:cNvSpPr txBox="1"/>
              <p:nvPr/>
            </p:nvSpPr>
            <p:spPr>
              <a:xfrm>
                <a:off x="5466324" y="4520469"/>
                <a:ext cx="1838708" cy="338554"/>
              </a:xfrm>
              <a:prstGeom prst="rect">
                <a:avLst/>
              </a:prstGeom>
              <a:solidFill>
                <a:srgbClr val="00B0F0"/>
              </a:solidFill>
            </p:spPr>
            <p:txBody>
              <a:bodyPr wrap="none" rtlCol="0">
                <a:spAutoFit/>
              </a:bodyPr>
              <a:lstStyle/>
              <a:p>
                <a:r>
                  <a:rPr lang="de-DE" sz="1600" dirty="0"/>
                  <a:t>Schrittmotorstecker</a:t>
                </a:r>
              </a:p>
            </p:txBody>
          </p:sp>
          <p:sp>
            <p:nvSpPr>
              <p:cNvPr id="9" name="Textfeld 8">
                <a:extLst>
                  <a:ext uri="{FF2B5EF4-FFF2-40B4-BE49-F238E27FC236}">
                    <a16:creationId xmlns:a16="http://schemas.microsoft.com/office/drawing/2014/main" id="{5054B0FC-AC2B-7146-80B1-22F46A307C38}"/>
                  </a:ext>
                </a:extLst>
              </p:cNvPr>
              <p:cNvSpPr txBox="1"/>
              <p:nvPr/>
            </p:nvSpPr>
            <p:spPr>
              <a:xfrm>
                <a:off x="9060822" y="3462192"/>
                <a:ext cx="2198422" cy="338554"/>
              </a:xfrm>
              <a:prstGeom prst="rect">
                <a:avLst/>
              </a:prstGeom>
              <a:solidFill>
                <a:srgbClr val="00B0F0"/>
              </a:solidFill>
            </p:spPr>
            <p:txBody>
              <a:bodyPr wrap="none" rtlCol="0">
                <a:spAutoFit/>
              </a:bodyPr>
              <a:lstStyle/>
              <a:p>
                <a:r>
                  <a:rPr lang="de-DE" sz="1600" dirty="0"/>
                  <a:t>+5V, GND - zum </a:t>
                </a:r>
                <a:r>
                  <a:rPr lang="de-DE" sz="1600" dirty="0" err="1"/>
                  <a:t>Arduino</a:t>
                </a:r>
                <a:endParaRPr lang="de-DE" sz="1600" dirty="0"/>
              </a:p>
            </p:txBody>
          </p:sp>
        </p:grpSp>
        <p:cxnSp>
          <p:nvCxnSpPr>
            <p:cNvPr id="13" name="Gerade Verbindung 12">
              <a:extLst>
                <a:ext uri="{FF2B5EF4-FFF2-40B4-BE49-F238E27FC236}">
                  <a16:creationId xmlns:a16="http://schemas.microsoft.com/office/drawing/2014/main" id="{B5B0ADCC-B6E3-564D-BE48-269EF8B425F1}"/>
                </a:ext>
              </a:extLst>
            </p:cNvPr>
            <p:cNvCxnSpPr/>
            <p:nvPr/>
          </p:nvCxnSpPr>
          <p:spPr>
            <a:xfrm>
              <a:off x="4475003" y="4790555"/>
              <a:ext cx="771243" cy="636997"/>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Gerade Verbindung 13">
              <a:extLst>
                <a:ext uri="{FF2B5EF4-FFF2-40B4-BE49-F238E27FC236}">
                  <a16:creationId xmlns:a16="http://schemas.microsoft.com/office/drawing/2014/main" id="{4C5D05EA-D7B9-D84B-83EF-B7BC108BC52F}"/>
                </a:ext>
              </a:extLst>
            </p:cNvPr>
            <p:cNvCxnSpPr/>
            <p:nvPr/>
          </p:nvCxnSpPr>
          <p:spPr>
            <a:xfrm>
              <a:off x="4599962" y="4682855"/>
              <a:ext cx="771243" cy="636997"/>
            </a:xfrm>
            <a:prstGeom prst="line">
              <a:avLst/>
            </a:prstGeom>
            <a:ln w="57150">
              <a:solidFill>
                <a:srgbClr val="EC1CD3"/>
              </a:solidFill>
            </a:ln>
          </p:spPr>
          <p:style>
            <a:lnRef idx="1">
              <a:schemeClr val="accent1"/>
            </a:lnRef>
            <a:fillRef idx="0">
              <a:schemeClr val="accent1"/>
            </a:fillRef>
            <a:effectRef idx="0">
              <a:schemeClr val="accent1"/>
            </a:effectRef>
            <a:fontRef idx="minor">
              <a:schemeClr val="tx1"/>
            </a:fontRef>
          </p:style>
        </p:cxnSp>
        <p:cxnSp>
          <p:nvCxnSpPr>
            <p:cNvPr id="15" name="Gerade Verbindung 14">
              <a:extLst>
                <a:ext uri="{FF2B5EF4-FFF2-40B4-BE49-F238E27FC236}">
                  <a16:creationId xmlns:a16="http://schemas.microsoft.com/office/drawing/2014/main" id="{371B1877-D5C9-6B4E-AD22-9E0862DA4B87}"/>
                </a:ext>
              </a:extLst>
            </p:cNvPr>
            <p:cNvCxnSpPr/>
            <p:nvPr/>
          </p:nvCxnSpPr>
          <p:spPr>
            <a:xfrm>
              <a:off x="4717251" y="4583878"/>
              <a:ext cx="771243" cy="636997"/>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6" name="Gerade Verbindung 15">
              <a:extLst>
                <a:ext uri="{FF2B5EF4-FFF2-40B4-BE49-F238E27FC236}">
                  <a16:creationId xmlns:a16="http://schemas.microsoft.com/office/drawing/2014/main" id="{AE33D478-F7E1-E646-B6AF-A11CEB77561A}"/>
                </a:ext>
              </a:extLst>
            </p:cNvPr>
            <p:cNvCxnSpPr/>
            <p:nvPr/>
          </p:nvCxnSpPr>
          <p:spPr>
            <a:xfrm>
              <a:off x="4811997" y="4448537"/>
              <a:ext cx="771243" cy="636997"/>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feld 16">
              <a:extLst>
                <a:ext uri="{FF2B5EF4-FFF2-40B4-BE49-F238E27FC236}">
                  <a16:creationId xmlns:a16="http://schemas.microsoft.com/office/drawing/2014/main" id="{D1FABA66-B09C-DA4A-BDCF-A0372412BD67}"/>
                </a:ext>
              </a:extLst>
            </p:cNvPr>
            <p:cNvSpPr txBox="1"/>
            <p:nvPr/>
          </p:nvSpPr>
          <p:spPr>
            <a:xfrm>
              <a:off x="4830947" y="5719907"/>
              <a:ext cx="542136" cy="253916"/>
            </a:xfrm>
            <a:prstGeom prst="rect">
              <a:avLst/>
            </a:prstGeom>
            <a:solidFill>
              <a:srgbClr val="0132FE"/>
            </a:solidFill>
          </p:spPr>
          <p:txBody>
            <a:bodyPr wrap="none" rtlCol="0">
              <a:spAutoFit/>
            </a:bodyPr>
            <a:lstStyle/>
            <a:p>
              <a:r>
                <a:rPr lang="de-DE" sz="1050" dirty="0">
                  <a:solidFill>
                    <a:schemeClr val="bg1"/>
                  </a:solidFill>
                </a:rPr>
                <a:t>PIN 10</a:t>
              </a:r>
            </a:p>
          </p:txBody>
        </p:sp>
        <p:sp>
          <p:nvSpPr>
            <p:cNvPr id="18" name="Textfeld 17">
              <a:extLst>
                <a:ext uri="{FF2B5EF4-FFF2-40B4-BE49-F238E27FC236}">
                  <a16:creationId xmlns:a16="http://schemas.microsoft.com/office/drawing/2014/main" id="{F95775C1-902F-9541-85C7-DA61E2D9D5FF}"/>
                </a:ext>
              </a:extLst>
            </p:cNvPr>
            <p:cNvSpPr txBox="1"/>
            <p:nvPr/>
          </p:nvSpPr>
          <p:spPr>
            <a:xfrm>
              <a:off x="5339423" y="5458297"/>
              <a:ext cx="542136" cy="253916"/>
            </a:xfrm>
            <a:prstGeom prst="rect">
              <a:avLst/>
            </a:prstGeom>
            <a:solidFill>
              <a:srgbClr val="EC1CD3"/>
            </a:solidFill>
          </p:spPr>
          <p:txBody>
            <a:bodyPr wrap="none" rtlCol="0">
              <a:spAutoFit/>
            </a:bodyPr>
            <a:lstStyle/>
            <a:p>
              <a:r>
                <a:rPr lang="de-DE" sz="1050" dirty="0">
                  <a:solidFill>
                    <a:schemeClr val="bg1"/>
                  </a:solidFill>
                </a:rPr>
                <a:t>PIN 11</a:t>
              </a:r>
            </a:p>
          </p:txBody>
        </p:sp>
        <p:sp>
          <p:nvSpPr>
            <p:cNvPr id="19" name="Textfeld 18">
              <a:extLst>
                <a:ext uri="{FF2B5EF4-FFF2-40B4-BE49-F238E27FC236}">
                  <a16:creationId xmlns:a16="http://schemas.microsoft.com/office/drawing/2014/main" id="{0413812D-8A3A-744F-9950-F1BAE94BBB6D}"/>
                </a:ext>
              </a:extLst>
            </p:cNvPr>
            <p:cNvSpPr txBox="1"/>
            <p:nvPr/>
          </p:nvSpPr>
          <p:spPr>
            <a:xfrm>
              <a:off x="5568754" y="5147182"/>
              <a:ext cx="542136" cy="253916"/>
            </a:xfrm>
            <a:prstGeom prst="rect">
              <a:avLst/>
            </a:prstGeom>
            <a:solidFill>
              <a:srgbClr val="FFFF00"/>
            </a:solidFill>
          </p:spPr>
          <p:txBody>
            <a:bodyPr wrap="none" rtlCol="0">
              <a:spAutoFit/>
            </a:bodyPr>
            <a:lstStyle/>
            <a:p>
              <a:r>
                <a:rPr lang="de-DE" sz="1050" dirty="0"/>
                <a:t>PIN 12</a:t>
              </a:r>
            </a:p>
          </p:txBody>
        </p:sp>
        <p:sp>
          <p:nvSpPr>
            <p:cNvPr id="20" name="Textfeld 19">
              <a:extLst>
                <a:ext uri="{FF2B5EF4-FFF2-40B4-BE49-F238E27FC236}">
                  <a16:creationId xmlns:a16="http://schemas.microsoft.com/office/drawing/2014/main" id="{35B6F617-FC33-3746-B499-1D94C2FBF2FE}"/>
                </a:ext>
              </a:extLst>
            </p:cNvPr>
            <p:cNvSpPr txBox="1"/>
            <p:nvPr/>
          </p:nvSpPr>
          <p:spPr>
            <a:xfrm>
              <a:off x="5805357" y="4805649"/>
              <a:ext cx="542136" cy="253916"/>
            </a:xfrm>
            <a:prstGeom prst="rect">
              <a:avLst/>
            </a:prstGeom>
            <a:solidFill>
              <a:schemeClr val="accent2"/>
            </a:solidFill>
          </p:spPr>
          <p:txBody>
            <a:bodyPr wrap="none" rtlCol="0">
              <a:spAutoFit/>
            </a:bodyPr>
            <a:lstStyle/>
            <a:p>
              <a:r>
                <a:rPr lang="de-DE" sz="1050" dirty="0">
                  <a:solidFill>
                    <a:schemeClr val="bg1"/>
                  </a:solidFill>
                </a:rPr>
                <a:t>PIN 13</a:t>
              </a:r>
            </a:p>
          </p:txBody>
        </p:sp>
        <p:sp>
          <p:nvSpPr>
            <p:cNvPr id="22" name="A">
              <a:extLst>
                <a:ext uri="{FF2B5EF4-FFF2-40B4-BE49-F238E27FC236}">
                  <a16:creationId xmlns:a16="http://schemas.microsoft.com/office/drawing/2014/main" id="{A2B9A1FF-FBB1-1A4E-B0A4-139C6BD8F06B}"/>
                </a:ext>
              </a:extLst>
            </p:cNvPr>
            <p:cNvSpPr/>
            <p:nvPr/>
          </p:nvSpPr>
          <p:spPr>
            <a:xfrm>
              <a:off x="6315388" y="4750470"/>
              <a:ext cx="235642"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0433FF"/>
                  </a:solidFill>
                </a:defRPr>
              </a:lvl1pPr>
            </a:lstStyle>
            <a:p>
              <a:r>
                <a:rPr sz="2109" dirty="0">
                  <a:solidFill>
                    <a:schemeClr val="accent2">
                      <a:lumMod val="75000"/>
                    </a:schemeClr>
                  </a:solidFill>
                </a:rPr>
                <a:t>A</a:t>
              </a:r>
            </a:p>
          </p:txBody>
        </p:sp>
        <p:sp>
          <p:nvSpPr>
            <p:cNvPr id="23" name="C">
              <a:extLst>
                <a:ext uri="{FF2B5EF4-FFF2-40B4-BE49-F238E27FC236}">
                  <a16:creationId xmlns:a16="http://schemas.microsoft.com/office/drawing/2014/main" id="{AC1CAB99-656A-F84B-8565-2FA5CF1164A6}"/>
                </a:ext>
              </a:extLst>
            </p:cNvPr>
            <p:cNvSpPr/>
            <p:nvPr/>
          </p:nvSpPr>
          <p:spPr>
            <a:xfrm>
              <a:off x="5303537" y="5835376"/>
              <a:ext cx="214803"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AA7942"/>
                  </a:solidFill>
                </a:defRPr>
              </a:lvl1pPr>
            </a:lstStyle>
            <a:p>
              <a:r>
                <a:rPr sz="2109" dirty="0">
                  <a:solidFill>
                    <a:srgbClr val="0132FE"/>
                  </a:solidFill>
                </a:rPr>
                <a:t>C</a:t>
              </a:r>
            </a:p>
          </p:txBody>
        </p:sp>
        <p:sp>
          <p:nvSpPr>
            <p:cNvPr id="24" name="B">
              <a:extLst>
                <a:ext uri="{FF2B5EF4-FFF2-40B4-BE49-F238E27FC236}">
                  <a16:creationId xmlns:a16="http://schemas.microsoft.com/office/drawing/2014/main" id="{A0C33401-5A88-BB44-8BFF-3833C3F61F15}"/>
                </a:ext>
              </a:extLst>
            </p:cNvPr>
            <p:cNvSpPr/>
            <p:nvPr/>
          </p:nvSpPr>
          <p:spPr>
            <a:xfrm>
              <a:off x="5828903" y="5493589"/>
              <a:ext cx="224421"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0433FF"/>
                  </a:solidFill>
                </a:defRPr>
              </a:lvl1pPr>
            </a:lstStyle>
            <a:p>
              <a:r>
                <a:rPr sz="2109" dirty="0">
                  <a:solidFill>
                    <a:srgbClr val="EC1CD3"/>
                  </a:solidFill>
                </a:rPr>
                <a:t>B</a:t>
              </a:r>
            </a:p>
          </p:txBody>
        </p:sp>
        <p:sp>
          <p:nvSpPr>
            <p:cNvPr id="25" name="D">
              <a:extLst>
                <a:ext uri="{FF2B5EF4-FFF2-40B4-BE49-F238E27FC236}">
                  <a16:creationId xmlns:a16="http://schemas.microsoft.com/office/drawing/2014/main" id="{6B52F7D8-A7E6-1540-89C4-FB9831EE4E4A}"/>
                </a:ext>
              </a:extLst>
            </p:cNvPr>
            <p:cNvSpPr/>
            <p:nvPr/>
          </p:nvSpPr>
          <p:spPr>
            <a:xfrm>
              <a:off x="6157536" y="5105245"/>
              <a:ext cx="242054"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AA7942"/>
                  </a:solidFill>
                </a:defRPr>
              </a:lvl1pPr>
            </a:lstStyle>
            <a:p>
              <a:r>
                <a:rPr sz="2109" dirty="0">
                  <a:solidFill>
                    <a:schemeClr val="accent4">
                      <a:lumMod val="60000"/>
                      <a:lumOff val="40000"/>
                    </a:schemeClr>
                  </a:solidFill>
                </a:rPr>
                <a:t>D</a:t>
              </a:r>
            </a:p>
          </p:txBody>
        </p:sp>
      </p:grpSp>
      <p:graphicFrame>
        <p:nvGraphicFramePr>
          <p:cNvPr id="27" name="Tabelle">
            <a:extLst>
              <a:ext uri="{FF2B5EF4-FFF2-40B4-BE49-F238E27FC236}">
                <a16:creationId xmlns:a16="http://schemas.microsoft.com/office/drawing/2014/main" id="{6BEBBCFF-A33F-374A-867E-618B402E8C42}"/>
              </a:ext>
            </a:extLst>
          </p:cNvPr>
          <p:cNvGraphicFramePr/>
          <p:nvPr>
            <p:extLst>
              <p:ext uri="{D42A27DB-BD31-4B8C-83A1-F6EECF244321}">
                <p14:modId xmlns:p14="http://schemas.microsoft.com/office/powerpoint/2010/main" val="1025620277"/>
              </p:ext>
            </p:extLst>
          </p:nvPr>
        </p:nvGraphicFramePr>
        <p:xfrm>
          <a:off x="7497816" y="1106520"/>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dirty="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dirty="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dirty="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
        <p:nvSpPr>
          <p:cNvPr id="32" name="Textfeld 31">
            <a:extLst>
              <a:ext uri="{FF2B5EF4-FFF2-40B4-BE49-F238E27FC236}">
                <a16:creationId xmlns:a16="http://schemas.microsoft.com/office/drawing/2014/main" id="{730F7FFA-5AB9-3A45-A388-D854622C0350}"/>
              </a:ext>
            </a:extLst>
          </p:cNvPr>
          <p:cNvSpPr txBox="1"/>
          <p:nvPr/>
        </p:nvSpPr>
        <p:spPr>
          <a:xfrm>
            <a:off x="2952337" y="5606787"/>
            <a:ext cx="4262681" cy="646331"/>
          </a:xfrm>
          <a:prstGeom prst="rect">
            <a:avLst/>
          </a:prstGeom>
          <a:solidFill>
            <a:srgbClr val="FFC000"/>
          </a:solidFill>
        </p:spPr>
        <p:txBody>
          <a:bodyPr wrap="square" rtlCol="0">
            <a:spAutoFit/>
          </a:bodyPr>
          <a:lstStyle/>
          <a:p>
            <a:r>
              <a:rPr lang="de-DE" dirty="0"/>
              <a:t>Schließe den </a:t>
            </a:r>
            <a:r>
              <a:rPr lang="de-DE" dirty="0" err="1"/>
              <a:t>Steppertreiber</a:t>
            </a:r>
            <a:r>
              <a:rPr lang="de-DE" dirty="0"/>
              <a:t> und den Motor an die bisherige </a:t>
            </a:r>
            <a:r>
              <a:rPr lang="de-DE" dirty="0" err="1"/>
              <a:t>Arduinoschaltung</a:t>
            </a:r>
            <a:r>
              <a:rPr lang="de-DE" dirty="0"/>
              <a:t> an.</a:t>
            </a:r>
          </a:p>
        </p:txBody>
      </p:sp>
      <p:sp>
        <p:nvSpPr>
          <p:cNvPr id="33" name="Oval 32">
            <a:extLst>
              <a:ext uri="{FF2B5EF4-FFF2-40B4-BE49-F238E27FC236}">
                <a16:creationId xmlns:a16="http://schemas.microsoft.com/office/drawing/2014/main" id="{3BF20B3A-3881-D249-9F1B-AE192B5421D2}"/>
              </a:ext>
            </a:extLst>
          </p:cNvPr>
          <p:cNvSpPr/>
          <p:nvPr/>
        </p:nvSpPr>
        <p:spPr>
          <a:xfrm>
            <a:off x="2509431" y="560974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graphicFrame>
        <p:nvGraphicFramePr>
          <p:cNvPr id="34" name="Tabelle">
            <a:extLst>
              <a:ext uri="{FF2B5EF4-FFF2-40B4-BE49-F238E27FC236}">
                <a16:creationId xmlns:a16="http://schemas.microsoft.com/office/drawing/2014/main" id="{A81D3A02-4FCE-D844-928F-4A622E675C6C}"/>
              </a:ext>
            </a:extLst>
          </p:cNvPr>
          <p:cNvGraphicFramePr/>
          <p:nvPr>
            <p:extLst>
              <p:ext uri="{D42A27DB-BD31-4B8C-83A1-F6EECF244321}">
                <p14:modId xmlns:p14="http://schemas.microsoft.com/office/powerpoint/2010/main" val="2700071246"/>
              </p:ext>
            </p:extLst>
          </p:nvPr>
        </p:nvGraphicFramePr>
        <p:xfrm>
          <a:off x="9832874" y="1106520"/>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0433FF"/>
                          </a:solidFill>
                          <a:latin typeface="+mn-lt"/>
                          <a:ea typeface="+mn-ea"/>
                          <a:cs typeface="+mn-cs"/>
                        </a:rPr>
                        <a:t>C</a:t>
                      </a:r>
                      <a:endParaRPr sz="2400" b="1" dirty="0">
                        <a:solidFill>
                          <a:srgbClr val="0433FF"/>
                        </a:solidFill>
                        <a:latin typeface="+mn-lt"/>
                        <a:ea typeface="+mn-ea"/>
                        <a:cs typeface="+mn-cs"/>
                      </a:endParaRP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EC1CD3"/>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ED966"/>
                          </a:solidFill>
                          <a:latin typeface="+mn-lt"/>
                          <a:ea typeface="+mn-ea"/>
                          <a:cs typeface="+mn-cs"/>
                        </a:rPr>
                        <a:t>D</a:t>
                      </a:r>
                      <a:endParaRPr sz="2400" b="1" dirty="0">
                        <a:solidFill>
                          <a:srgbClr val="FED966"/>
                        </a:solidFill>
                        <a:latin typeface="+mn-lt"/>
                        <a:ea typeface="+mn-ea"/>
                        <a:cs typeface="+mn-cs"/>
                      </a:endParaRP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AA7942"/>
                          </a:solidFill>
                          <a:latin typeface="+mn-lt"/>
                          <a:ea typeface="+mn-ea"/>
                          <a:cs typeface="+mn-cs"/>
                        </a:rPr>
                        <a:t>A</a:t>
                      </a:r>
                      <a:endParaRPr sz="2400" b="1" dirty="0">
                        <a:solidFill>
                          <a:srgbClr val="AA7942"/>
                        </a:solidFill>
                        <a:latin typeface="+mn-lt"/>
                        <a:ea typeface="+mn-ea"/>
                        <a:cs typeface="+mn-cs"/>
                      </a:endParaRP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dirty="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dirty="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dirty="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endParaRPr sz="2400" dirty="0">
                        <a:latin typeface="+mn-lt"/>
                        <a:ea typeface="+mn-ea"/>
                        <a:cs typeface="+mn-cs"/>
                      </a:endParaRP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3396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Grafik 24">
            <a:extLst>
              <a:ext uri="{FF2B5EF4-FFF2-40B4-BE49-F238E27FC236}">
                <a16:creationId xmlns:a16="http://schemas.microsoft.com/office/drawing/2014/main" id="{2A02A9B1-7DB3-8650-799A-BCD29892CED6}"/>
              </a:ext>
            </a:extLst>
          </p:cNvPr>
          <p:cNvPicPr>
            <a:picLocks noChangeAspect="1"/>
          </p:cNvPicPr>
          <p:nvPr/>
        </p:nvPicPr>
        <p:blipFill>
          <a:blip r:embed="rId2"/>
          <a:stretch>
            <a:fillRect/>
          </a:stretch>
        </p:blipFill>
        <p:spPr>
          <a:xfrm>
            <a:off x="4564198" y="2009645"/>
            <a:ext cx="5943600" cy="3771900"/>
          </a:xfrm>
          <a:prstGeom prst="rect">
            <a:avLst/>
          </a:prstGeom>
        </p:spPr>
      </p:pic>
      <p:sp>
        <p:nvSpPr>
          <p:cNvPr id="3" name="Titel 2">
            <a:extLst>
              <a:ext uri="{FF2B5EF4-FFF2-40B4-BE49-F238E27FC236}">
                <a16:creationId xmlns:a16="http://schemas.microsoft.com/office/drawing/2014/main" id="{3FE6C524-2F3D-7BAE-AC18-27B78F4481FC}"/>
              </a:ext>
            </a:extLst>
          </p:cNvPr>
          <p:cNvSpPr>
            <a:spLocks noGrp="1"/>
          </p:cNvSpPr>
          <p:nvPr>
            <p:ph type="title"/>
          </p:nvPr>
        </p:nvSpPr>
        <p:spPr/>
        <p:txBody>
          <a:bodyPr/>
          <a:lstStyle/>
          <a:p>
            <a:r>
              <a:rPr lang="de-DE" dirty="0"/>
              <a:t>Anschlüsse Schrittmotortreiber</a:t>
            </a:r>
          </a:p>
        </p:txBody>
      </p:sp>
      <p:sp>
        <p:nvSpPr>
          <p:cNvPr id="6" name="Rechteck 5">
            <a:extLst>
              <a:ext uri="{FF2B5EF4-FFF2-40B4-BE49-F238E27FC236}">
                <a16:creationId xmlns:a16="http://schemas.microsoft.com/office/drawing/2014/main" id="{F8612D1F-5828-485C-8780-90C01CD8790F}"/>
              </a:ext>
            </a:extLst>
          </p:cNvPr>
          <p:cNvSpPr/>
          <p:nvPr/>
        </p:nvSpPr>
        <p:spPr>
          <a:xfrm>
            <a:off x="3341674" y="1195631"/>
            <a:ext cx="7455967" cy="369332"/>
          </a:xfrm>
          <a:prstGeom prst="rect">
            <a:avLst/>
          </a:prstGeom>
          <a:solidFill>
            <a:srgbClr val="B6E4F4"/>
          </a:solidFill>
        </p:spPr>
        <p:txBody>
          <a:bodyPr wrap="square">
            <a:spAutoFit/>
          </a:bodyPr>
          <a:lstStyle/>
          <a:p>
            <a:r>
              <a:rPr lang="de-DE" dirty="0"/>
              <a:t>Der Treiber für den Schrittmotor wird mit den PINs 13,12,11,10 verbunden.</a:t>
            </a:r>
          </a:p>
        </p:txBody>
      </p:sp>
      <p:pic>
        <p:nvPicPr>
          <p:cNvPr id="7" name="Grafik 6" descr="Glühbirne Elektrisches Licht · Kostenlose Vektorgrafik auf ...">
            <a:extLst>
              <a:ext uri="{FF2B5EF4-FFF2-40B4-BE49-F238E27FC236}">
                <a16:creationId xmlns:a16="http://schemas.microsoft.com/office/drawing/2014/main" id="{22CC35AD-6D25-778A-D7D0-B779F8C4ABD1}"/>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327689" y="932364"/>
            <a:ext cx="1248214" cy="1170200"/>
          </a:xfrm>
          <a:prstGeom prst="rect">
            <a:avLst/>
          </a:prstGeom>
        </p:spPr>
      </p:pic>
      <p:cxnSp>
        <p:nvCxnSpPr>
          <p:cNvPr id="8" name="Gerade Verbindung mit Pfeil 7">
            <a:extLst>
              <a:ext uri="{FF2B5EF4-FFF2-40B4-BE49-F238E27FC236}">
                <a16:creationId xmlns:a16="http://schemas.microsoft.com/office/drawing/2014/main" id="{98F94A36-FB25-A2CB-E580-EBAF4E221B61}"/>
              </a:ext>
            </a:extLst>
          </p:cNvPr>
          <p:cNvCxnSpPr>
            <a:cxnSpLocks/>
          </p:cNvCxnSpPr>
          <p:nvPr/>
        </p:nvCxnSpPr>
        <p:spPr>
          <a:xfrm flipH="1">
            <a:off x="5973375" y="1496522"/>
            <a:ext cx="2493643" cy="137004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C1642A30-38EC-1137-5738-07760AF907C7}"/>
              </a:ext>
            </a:extLst>
          </p:cNvPr>
          <p:cNvCxnSpPr>
            <a:cxnSpLocks/>
          </p:cNvCxnSpPr>
          <p:nvPr/>
        </p:nvCxnSpPr>
        <p:spPr>
          <a:xfrm>
            <a:off x="8589643" y="1517464"/>
            <a:ext cx="488256" cy="1911536"/>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3" name="Rechteck 12">
            <a:extLst>
              <a:ext uri="{FF2B5EF4-FFF2-40B4-BE49-F238E27FC236}">
                <a16:creationId xmlns:a16="http://schemas.microsoft.com/office/drawing/2014/main" id="{BCA193EF-16A3-F3EC-3958-1AE186877C89}"/>
              </a:ext>
            </a:extLst>
          </p:cNvPr>
          <p:cNvSpPr/>
          <p:nvPr/>
        </p:nvSpPr>
        <p:spPr>
          <a:xfrm>
            <a:off x="6145840" y="5889764"/>
            <a:ext cx="4651801" cy="369332"/>
          </a:xfrm>
          <a:prstGeom prst="rect">
            <a:avLst/>
          </a:prstGeom>
          <a:solidFill>
            <a:srgbClr val="B6E4F4"/>
          </a:solidFill>
        </p:spPr>
        <p:txBody>
          <a:bodyPr wrap="square">
            <a:spAutoFit/>
          </a:bodyPr>
          <a:lstStyle/>
          <a:p>
            <a:r>
              <a:rPr lang="de-DE" dirty="0"/>
              <a:t>Ebenso werden GND und </a:t>
            </a:r>
            <a:r>
              <a:rPr lang="de-DE" dirty="0" err="1"/>
              <a:t>Vcc</a:t>
            </a:r>
            <a:r>
              <a:rPr lang="de-DE" dirty="0"/>
              <a:t> verbunden </a:t>
            </a:r>
          </a:p>
        </p:txBody>
      </p:sp>
      <p:cxnSp>
        <p:nvCxnSpPr>
          <p:cNvPr id="14" name="Gerade Verbindung mit Pfeil 13">
            <a:extLst>
              <a:ext uri="{FF2B5EF4-FFF2-40B4-BE49-F238E27FC236}">
                <a16:creationId xmlns:a16="http://schemas.microsoft.com/office/drawing/2014/main" id="{7BA30B9D-F518-C13A-9663-C4F347C04E19}"/>
              </a:ext>
            </a:extLst>
          </p:cNvPr>
          <p:cNvCxnSpPr>
            <a:cxnSpLocks/>
          </p:cNvCxnSpPr>
          <p:nvPr/>
        </p:nvCxnSpPr>
        <p:spPr>
          <a:xfrm flipV="1">
            <a:off x="8030817" y="4596484"/>
            <a:ext cx="1608942" cy="1205718"/>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7" name="Gerade Verbindung mit Pfeil 16">
            <a:extLst>
              <a:ext uri="{FF2B5EF4-FFF2-40B4-BE49-F238E27FC236}">
                <a16:creationId xmlns:a16="http://schemas.microsoft.com/office/drawing/2014/main" id="{3CE775F7-6E7A-3CBD-9001-1DC5174DC862}"/>
              </a:ext>
            </a:extLst>
          </p:cNvPr>
          <p:cNvCxnSpPr>
            <a:cxnSpLocks/>
          </p:cNvCxnSpPr>
          <p:nvPr/>
        </p:nvCxnSpPr>
        <p:spPr>
          <a:xfrm flipV="1">
            <a:off x="7795295" y="4596484"/>
            <a:ext cx="1552017" cy="1249499"/>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2" name="Grafik 1" descr="Ein Bild, das Elektronik enthält.&#10;&#10;Automatisch generierte Beschreibung">
            <a:extLst>
              <a:ext uri="{FF2B5EF4-FFF2-40B4-BE49-F238E27FC236}">
                <a16:creationId xmlns:a16="http://schemas.microsoft.com/office/drawing/2014/main" id="{05C984A7-A1FB-038A-150B-6A7896FD403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9519" y="2885320"/>
            <a:ext cx="2052768" cy="1433419"/>
          </a:xfrm>
          <a:prstGeom prst="rect">
            <a:avLst/>
          </a:prstGeom>
        </p:spPr>
      </p:pic>
      <p:cxnSp>
        <p:nvCxnSpPr>
          <p:cNvPr id="4" name="Gerade Verbindung 3">
            <a:extLst>
              <a:ext uri="{FF2B5EF4-FFF2-40B4-BE49-F238E27FC236}">
                <a16:creationId xmlns:a16="http://schemas.microsoft.com/office/drawing/2014/main" id="{A64B02A6-1D3A-9405-92DD-B991A215302E}"/>
              </a:ext>
            </a:extLst>
          </p:cNvPr>
          <p:cNvCxnSpPr/>
          <p:nvPr/>
        </p:nvCxnSpPr>
        <p:spPr>
          <a:xfrm>
            <a:off x="1361026" y="4237233"/>
            <a:ext cx="771243" cy="636997"/>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Gerade Verbindung 8">
            <a:extLst>
              <a:ext uri="{FF2B5EF4-FFF2-40B4-BE49-F238E27FC236}">
                <a16:creationId xmlns:a16="http://schemas.microsoft.com/office/drawing/2014/main" id="{53229BC6-E397-9358-8C61-F10F54EA4D32}"/>
              </a:ext>
            </a:extLst>
          </p:cNvPr>
          <p:cNvCxnSpPr/>
          <p:nvPr/>
        </p:nvCxnSpPr>
        <p:spPr>
          <a:xfrm>
            <a:off x="1405572" y="4194255"/>
            <a:ext cx="771243" cy="636997"/>
          </a:xfrm>
          <a:prstGeom prst="line">
            <a:avLst/>
          </a:prstGeom>
          <a:ln w="25400">
            <a:solidFill>
              <a:srgbClr val="EC1CD3"/>
            </a:solidFill>
          </a:ln>
        </p:spPr>
        <p:style>
          <a:lnRef idx="1">
            <a:schemeClr val="accent1"/>
          </a:lnRef>
          <a:fillRef idx="0">
            <a:schemeClr val="accent1"/>
          </a:fillRef>
          <a:effectRef idx="0">
            <a:schemeClr val="accent1"/>
          </a:effectRef>
          <a:fontRef idx="minor">
            <a:schemeClr val="tx1"/>
          </a:fontRef>
        </p:style>
      </p:cxnSp>
      <p:cxnSp>
        <p:nvCxnSpPr>
          <p:cNvPr id="11" name="Gerade Verbindung 10">
            <a:extLst>
              <a:ext uri="{FF2B5EF4-FFF2-40B4-BE49-F238E27FC236}">
                <a16:creationId xmlns:a16="http://schemas.microsoft.com/office/drawing/2014/main" id="{1FAA95DA-A6FA-E694-B7E7-22EEB337127A}"/>
              </a:ext>
            </a:extLst>
          </p:cNvPr>
          <p:cNvCxnSpPr/>
          <p:nvPr/>
        </p:nvCxnSpPr>
        <p:spPr>
          <a:xfrm>
            <a:off x="1446322" y="4146418"/>
            <a:ext cx="771243" cy="636997"/>
          </a:xfrm>
          <a:prstGeom prst="line">
            <a:avLst/>
          </a:prstGeom>
          <a:ln w="254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 name="Gerade Verbindung 11">
            <a:extLst>
              <a:ext uri="{FF2B5EF4-FFF2-40B4-BE49-F238E27FC236}">
                <a16:creationId xmlns:a16="http://schemas.microsoft.com/office/drawing/2014/main" id="{A8527FEE-42C9-C196-4C28-C7349F7FDA3E}"/>
              </a:ext>
            </a:extLst>
          </p:cNvPr>
          <p:cNvCxnSpPr/>
          <p:nvPr/>
        </p:nvCxnSpPr>
        <p:spPr>
          <a:xfrm>
            <a:off x="1480843" y="4100311"/>
            <a:ext cx="771243" cy="636997"/>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Textfeld 14">
            <a:extLst>
              <a:ext uri="{FF2B5EF4-FFF2-40B4-BE49-F238E27FC236}">
                <a16:creationId xmlns:a16="http://schemas.microsoft.com/office/drawing/2014/main" id="{E13EAB39-A7D9-96F5-9B0F-A46F2687F3EB}"/>
              </a:ext>
            </a:extLst>
          </p:cNvPr>
          <p:cNvSpPr txBox="1"/>
          <p:nvPr/>
        </p:nvSpPr>
        <p:spPr>
          <a:xfrm>
            <a:off x="1716970" y="5166585"/>
            <a:ext cx="459845" cy="200055"/>
          </a:xfrm>
          <a:prstGeom prst="rect">
            <a:avLst/>
          </a:prstGeom>
          <a:solidFill>
            <a:srgbClr val="0132FE"/>
          </a:solidFill>
        </p:spPr>
        <p:txBody>
          <a:bodyPr wrap="square" rtlCol="0">
            <a:spAutoFit/>
          </a:bodyPr>
          <a:lstStyle/>
          <a:p>
            <a:r>
              <a:rPr lang="de-DE" sz="700" dirty="0">
                <a:solidFill>
                  <a:schemeClr val="bg1"/>
                </a:solidFill>
              </a:rPr>
              <a:t>PIN 10</a:t>
            </a:r>
          </a:p>
        </p:txBody>
      </p:sp>
      <p:sp>
        <p:nvSpPr>
          <p:cNvPr id="16" name="Textfeld 15">
            <a:extLst>
              <a:ext uri="{FF2B5EF4-FFF2-40B4-BE49-F238E27FC236}">
                <a16:creationId xmlns:a16="http://schemas.microsoft.com/office/drawing/2014/main" id="{DAA9E6DA-3B57-4B80-C8D7-2CF83C2A7CE2}"/>
              </a:ext>
            </a:extLst>
          </p:cNvPr>
          <p:cNvSpPr txBox="1"/>
          <p:nvPr/>
        </p:nvSpPr>
        <p:spPr>
          <a:xfrm>
            <a:off x="2100141" y="4933439"/>
            <a:ext cx="421910" cy="200055"/>
          </a:xfrm>
          <a:prstGeom prst="rect">
            <a:avLst/>
          </a:prstGeom>
          <a:solidFill>
            <a:srgbClr val="EC1CD3"/>
          </a:solidFill>
        </p:spPr>
        <p:txBody>
          <a:bodyPr wrap="none" rtlCol="0">
            <a:spAutoFit/>
          </a:bodyPr>
          <a:lstStyle/>
          <a:p>
            <a:r>
              <a:rPr lang="de-DE" sz="700" dirty="0">
                <a:solidFill>
                  <a:schemeClr val="bg1"/>
                </a:solidFill>
              </a:rPr>
              <a:t>PIN 11</a:t>
            </a:r>
          </a:p>
        </p:txBody>
      </p:sp>
      <p:sp>
        <p:nvSpPr>
          <p:cNvPr id="18" name="Textfeld 17">
            <a:extLst>
              <a:ext uri="{FF2B5EF4-FFF2-40B4-BE49-F238E27FC236}">
                <a16:creationId xmlns:a16="http://schemas.microsoft.com/office/drawing/2014/main" id="{E58ECA4D-78CF-F86F-41F3-2E5AB5354F47}"/>
              </a:ext>
            </a:extLst>
          </p:cNvPr>
          <p:cNvSpPr txBox="1"/>
          <p:nvPr/>
        </p:nvSpPr>
        <p:spPr>
          <a:xfrm>
            <a:off x="2348277" y="4682290"/>
            <a:ext cx="421910" cy="200055"/>
          </a:xfrm>
          <a:prstGeom prst="rect">
            <a:avLst/>
          </a:prstGeom>
          <a:solidFill>
            <a:srgbClr val="FFFF00"/>
          </a:solidFill>
        </p:spPr>
        <p:txBody>
          <a:bodyPr wrap="none" rtlCol="0">
            <a:spAutoFit/>
          </a:bodyPr>
          <a:lstStyle/>
          <a:p>
            <a:r>
              <a:rPr lang="de-DE" sz="700" dirty="0"/>
              <a:t>PIN 12</a:t>
            </a:r>
          </a:p>
        </p:txBody>
      </p:sp>
      <p:sp>
        <p:nvSpPr>
          <p:cNvPr id="19" name="Textfeld 18">
            <a:extLst>
              <a:ext uri="{FF2B5EF4-FFF2-40B4-BE49-F238E27FC236}">
                <a16:creationId xmlns:a16="http://schemas.microsoft.com/office/drawing/2014/main" id="{10B4219B-4915-A16D-755E-81864056478E}"/>
              </a:ext>
            </a:extLst>
          </p:cNvPr>
          <p:cNvSpPr txBox="1"/>
          <p:nvPr/>
        </p:nvSpPr>
        <p:spPr>
          <a:xfrm>
            <a:off x="2489448" y="4396429"/>
            <a:ext cx="421910" cy="200055"/>
          </a:xfrm>
          <a:prstGeom prst="rect">
            <a:avLst/>
          </a:prstGeom>
          <a:solidFill>
            <a:schemeClr val="accent2"/>
          </a:solidFill>
        </p:spPr>
        <p:txBody>
          <a:bodyPr wrap="none" rtlCol="0">
            <a:spAutoFit/>
          </a:bodyPr>
          <a:lstStyle/>
          <a:p>
            <a:r>
              <a:rPr lang="de-DE" sz="700" dirty="0">
                <a:solidFill>
                  <a:schemeClr val="bg1"/>
                </a:solidFill>
              </a:rPr>
              <a:t>PIN 13</a:t>
            </a:r>
          </a:p>
        </p:txBody>
      </p:sp>
      <p:sp>
        <p:nvSpPr>
          <p:cNvPr id="20" name="A">
            <a:extLst>
              <a:ext uri="{FF2B5EF4-FFF2-40B4-BE49-F238E27FC236}">
                <a16:creationId xmlns:a16="http://schemas.microsoft.com/office/drawing/2014/main" id="{39C19CD1-1FB6-0630-9A2F-BACC4729E71F}"/>
              </a:ext>
            </a:extLst>
          </p:cNvPr>
          <p:cNvSpPr/>
          <p:nvPr/>
        </p:nvSpPr>
        <p:spPr>
          <a:xfrm>
            <a:off x="2788293" y="4555731"/>
            <a:ext cx="165110"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0433FF"/>
                </a:solidFill>
              </a:defRPr>
            </a:lvl1pPr>
          </a:lstStyle>
          <a:p>
            <a:r>
              <a:rPr sz="1200" dirty="0">
                <a:solidFill>
                  <a:schemeClr val="accent2">
                    <a:lumMod val="75000"/>
                  </a:schemeClr>
                </a:solidFill>
              </a:rPr>
              <a:t>A</a:t>
            </a:r>
          </a:p>
        </p:txBody>
      </p:sp>
      <p:sp>
        <p:nvSpPr>
          <p:cNvPr id="21" name="C">
            <a:extLst>
              <a:ext uri="{FF2B5EF4-FFF2-40B4-BE49-F238E27FC236}">
                <a16:creationId xmlns:a16="http://schemas.microsoft.com/office/drawing/2014/main" id="{4E0CB8C3-C33F-9F25-ED3E-B5F4EFF6CA32}"/>
              </a:ext>
            </a:extLst>
          </p:cNvPr>
          <p:cNvSpPr/>
          <p:nvPr/>
        </p:nvSpPr>
        <p:spPr>
          <a:xfrm>
            <a:off x="2055324" y="5352008"/>
            <a:ext cx="153889"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AA7942"/>
                </a:solidFill>
              </a:defRPr>
            </a:lvl1pPr>
          </a:lstStyle>
          <a:p>
            <a:r>
              <a:rPr sz="1200" dirty="0">
                <a:solidFill>
                  <a:srgbClr val="0132FE"/>
                </a:solidFill>
              </a:rPr>
              <a:t>C</a:t>
            </a:r>
          </a:p>
        </p:txBody>
      </p:sp>
      <p:sp>
        <p:nvSpPr>
          <p:cNvPr id="22" name="B">
            <a:extLst>
              <a:ext uri="{FF2B5EF4-FFF2-40B4-BE49-F238E27FC236}">
                <a16:creationId xmlns:a16="http://schemas.microsoft.com/office/drawing/2014/main" id="{A58C76A0-0F92-23E8-9909-95A2EBFF1E0F}"/>
              </a:ext>
            </a:extLst>
          </p:cNvPr>
          <p:cNvSpPr/>
          <p:nvPr/>
        </p:nvSpPr>
        <p:spPr>
          <a:xfrm>
            <a:off x="2399060" y="5092621"/>
            <a:ext cx="15869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0433FF"/>
                </a:solidFill>
              </a:defRPr>
            </a:lvl1pPr>
          </a:lstStyle>
          <a:p>
            <a:r>
              <a:rPr sz="1200" dirty="0">
                <a:solidFill>
                  <a:srgbClr val="EC1CD3"/>
                </a:solidFill>
              </a:rPr>
              <a:t>B</a:t>
            </a:r>
          </a:p>
        </p:txBody>
      </p:sp>
      <p:sp>
        <p:nvSpPr>
          <p:cNvPr id="23" name="D">
            <a:extLst>
              <a:ext uri="{FF2B5EF4-FFF2-40B4-BE49-F238E27FC236}">
                <a16:creationId xmlns:a16="http://schemas.microsoft.com/office/drawing/2014/main" id="{4BCC8A39-BEB8-91EA-B821-B7C91CB7A844}"/>
              </a:ext>
            </a:extLst>
          </p:cNvPr>
          <p:cNvSpPr/>
          <p:nvPr/>
        </p:nvSpPr>
        <p:spPr>
          <a:xfrm>
            <a:off x="2662645" y="4831252"/>
            <a:ext cx="169919"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AA7942"/>
                </a:solidFill>
              </a:defRPr>
            </a:lvl1pPr>
          </a:lstStyle>
          <a:p>
            <a:r>
              <a:rPr sz="1200" dirty="0">
                <a:solidFill>
                  <a:schemeClr val="accent4">
                    <a:lumMod val="60000"/>
                    <a:lumOff val="40000"/>
                  </a:schemeClr>
                </a:solidFill>
              </a:rPr>
              <a:t>D</a:t>
            </a:r>
          </a:p>
        </p:txBody>
      </p:sp>
    </p:spTree>
    <p:extLst>
      <p:ext uri="{BB962C8B-B14F-4D97-AF65-F5344CB8AC3E}">
        <p14:creationId xmlns:p14="http://schemas.microsoft.com/office/powerpoint/2010/main" val="32129182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D9CF03B-6676-514A-13EE-C1C80746F045}"/>
              </a:ext>
            </a:extLst>
          </p:cNvPr>
          <p:cNvSpPr>
            <a:spLocks noGrp="1"/>
          </p:cNvSpPr>
          <p:nvPr>
            <p:ph type="title"/>
          </p:nvPr>
        </p:nvSpPr>
        <p:spPr/>
        <p:txBody>
          <a:bodyPr/>
          <a:lstStyle/>
          <a:p>
            <a:r>
              <a:rPr lang="de-DE" dirty="0"/>
              <a:t>Konfiguration Schrittmotor (Stepper)</a:t>
            </a:r>
          </a:p>
        </p:txBody>
      </p:sp>
      <p:sp>
        <p:nvSpPr>
          <p:cNvPr id="5" name="Textfeld 4">
            <a:extLst>
              <a:ext uri="{FF2B5EF4-FFF2-40B4-BE49-F238E27FC236}">
                <a16:creationId xmlns:a16="http://schemas.microsoft.com/office/drawing/2014/main" id="{364018ED-1A3C-3FAE-D005-AC9B851D0582}"/>
              </a:ext>
            </a:extLst>
          </p:cNvPr>
          <p:cNvSpPr txBox="1"/>
          <p:nvPr/>
        </p:nvSpPr>
        <p:spPr>
          <a:xfrm>
            <a:off x="6862779" y="1009840"/>
            <a:ext cx="4892217" cy="1477328"/>
          </a:xfrm>
          <a:prstGeom prst="rect">
            <a:avLst/>
          </a:prstGeom>
          <a:solidFill>
            <a:srgbClr val="FFC000"/>
          </a:solidFill>
        </p:spPr>
        <p:txBody>
          <a:bodyPr wrap="square" rtlCol="0">
            <a:spAutoFit/>
          </a:bodyPr>
          <a:lstStyle/>
          <a:p>
            <a:r>
              <a:rPr lang="de-DE" dirty="0"/>
              <a:t>Ziehe in der Roboterkonfiguration aus dem Bereich „Aktion“ den Anschlussblock für den Schrittmotor zum Arduino.</a:t>
            </a:r>
          </a:p>
          <a:p>
            <a:r>
              <a:rPr lang="de-DE" dirty="0"/>
              <a:t>Verändere, wie im Bild zu sehen, die PINs in 13, 12, 11, 10.</a:t>
            </a:r>
          </a:p>
        </p:txBody>
      </p:sp>
      <p:sp>
        <p:nvSpPr>
          <p:cNvPr id="6" name="Oval 5">
            <a:extLst>
              <a:ext uri="{FF2B5EF4-FFF2-40B4-BE49-F238E27FC236}">
                <a16:creationId xmlns:a16="http://schemas.microsoft.com/office/drawing/2014/main" id="{BF60A7EE-1A47-01E6-DDD4-E6C2940DA7C7}"/>
              </a:ext>
            </a:extLst>
          </p:cNvPr>
          <p:cNvSpPr/>
          <p:nvPr/>
        </p:nvSpPr>
        <p:spPr>
          <a:xfrm>
            <a:off x="6342607" y="100984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cxnSp>
        <p:nvCxnSpPr>
          <p:cNvPr id="7" name="Gerade Verbindung mit Pfeil 6">
            <a:extLst>
              <a:ext uri="{FF2B5EF4-FFF2-40B4-BE49-F238E27FC236}">
                <a16:creationId xmlns:a16="http://schemas.microsoft.com/office/drawing/2014/main" id="{DE2A79A9-322A-6A26-1035-2D46DB403BF1}"/>
              </a:ext>
            </a:extLst>
          </p:cNvPr>
          <p:cNvCxnSpPr>
            <a:cxnSpLocks/>
          </p:cNvCxnSpPr>
          <p:nvPr/>
        </p:nvCxnSpPr>
        <p:spPr>
          <a:xfrm flipH="1">
            <a:off x="5504912" y="2027104"/>
            <a:ext cx="1357868"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97420C67-8501-01E5-70BA-06A4F1F63125}"/>
              </a:ext>
            </a:extLst>
          </p:cNvPr>
          <p:cNvSpPr txBox="1"/>
          <p:nvPr/>
        </p:nvSpPr>
        <p:spPr>
          <a:xfrm>
            <a:off x="6862780" y="2594756"/>
            <a:ext cx="4892218" cy="1200329"/>
          </a:xfrm>
          <a:prstGeom prst="rect">
            <a:avLst/>
          </a:prstGeom>
          <a:solidFill>
            <a:srgbClr val="FFC000"/>
          </a:solidFill>
        </p:spPr>
        <p:txBody>
          <a:bodyPr wrap="square" rtlCol="0">
            <a:spAutoFit/>
          </a:bodyPr>
          <a:lstStyle/>
          <a:p>
            <a:r>
              <a:rPr lang="de-DE" dirty="0"/>
              <a:t>Baue die rote LED wieder ab (und alle Kabelverbindungen dazu).</a:t>
            </a:r>
          </a:p>
          <a:p>
            <a:r>
              <a:rPr lang="de-DE" dirty="0"/>
              <a:t>Lösche den Block „</a:t>
            </a:r>
            <a:r>
              <a:rPr lang="de-DE" dirty="0" err="1"/>
              <a:t>L_rot</a:t>
            </a:r>
            <a:r>
              <a:rPr lang="de-DE" dirty="0"/>
              <a:t>“. </a:t>
            </a:r>
            <a:br>
              <a:rPr lang="de-DE" dirty="0"/>
            </a:br>
            <a:r>
              <a:rPr lang="de-DE" dirty="0"/>
              <a:t>(rechter Mausklick -&gt; „Block löschen“)</a:t>
            </a:r>
          </a:p>
        </p:txBody>
      </p:sp>
      <p:sp>
        <p:nvSpPr>
          <p:cNvPr id="11" name="Oval 10">
            <a:extLst>
              <a:ext uri="{FF2B5EF4-FFF2-40B4-BE49-F238E27FC236}">
                <a16:creationId xmlns:a16="http://schemas.microsoft.com/office/drawing/2014/main" id="{071D30FB-B155-D04C-E9AF-6032A69606C0}"/>
              </a:ext>
            </a:extLst>
          </p:cNvPr>
          <p:cNvSpPr/>
          <p:nvPr/>
        </p:nvSpPr>
        <p:spPr>
          <a:xfrm>
            <a:off x="6342607" y="2594756"/>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2" name="Textfeld 1">
            <a:extLst>
              <a:ext uri="{FF2B5EF4-FFF2-40B4-BE49-F238E27FC236}">
                <a16:creationId xmlns:a16="http://schemas.microsoft.com/office/drawing/2014/main" id="{69F4756E-BEE0-4E6D-873C-DB7CA8C612F1}"/>
              </a:ext>
            </a:extLst>
          </p:cNvPr>
          <p:cNvSpPr txBox="1"/>
          <p:nvPr/>
        </p:nvSpPr>
        <p:spPr>
          <a:xfrm>
            <a:off x="6862780" y="3893620"/>
            <a:ext cx="4892218" cy="1200329"/>
          </a:xfrm>
          <a:prstGeom prst="rect">
            <a:avLst/>
          </a:prstGeom>
          <a:solidFill>
            <a:srgbClr val="FFC000"/>
          </a:solidFill>
        </p:spPr>
        <p:txBody>
          <a:bodyPr wrap="square" rtlCol="0">
            <a:spAutoFit/>
          </a:bodyPr>
          <a:lstStyle/>
          <a:p>
            <a:r>
              <a:rPr lang="de-DE" dirty="0"/>
              <a:t>Entferne ebenso die grüne LED (und alle Kabelverbindungen dazu).</a:t>
            </a:r>
          </a:p>
          <a:p>
            <a:r>
              <a:rPr lang="de-DE" dirty="0"/>
              <a:t>Lösche den Block „</a:t>
            </a:r>
            <a:r>
              <a:rPr lang="de-DE" dirty="0" err="1"/>
              <a:t>L_grün</a:t>
            </a:r>
            <a:r>
              <a:rPr lang="de-DE" dirty="0"/>
              <a:t>“. </a:t>
            </a:r>
            <a:br>
              <a:rPr lang="de-DE" dirty="0"/>
            </a:br>
            <a:r>
              <a:rPr lang="de-DE" dirty="0"/>
              <a:t>(rechter Mausklick -&gt; „Block löschen“)</a:t>
            </a:r>
          </a:p>
        </p:txBody>
      </p:sp>
      <p:sp>
        <p:nvSpPr>
          <p:cNvPr id="8" name="Oval 7">
            <a:extLst>
              <a:ext uri="{FF2B5EF4-FFF2-40B4-BE49-F238E27FC236}">
                <a16:creationId xmlns:a16="http://schemas.microsoft.com/office/drawing/2014/main" id="{809B5823-753A-DBE7-3C9D-6CDB98DFC918}"/>
              </a:ext>
            </a:extLst>
          </p:cNvPr>
          <p:cNvSpPr/>
          <p:nvPr/>
        </p:nvSpPr>
        <p:spPr>
          <a:xfrm>
            <a:off x="6371183" y="389362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9" name="Rechteck 8">
            <a:extLst>
              <a:ext uri="{FF2B5EF4-FFF2-40B4-BE49-F238E27FC236}">
                <a16:creationId xmlns:a16="http://schemas.microsoft.com/office/drawing/2014/main" id="{8E19057F-C929-C835-7E1A-241E95D51FDB}"/>
              </a:ext>
            </a:extLst>
          </p:cNvPr>
          <p:cNvSpPr/>
          <p:nvPr/>
        </p:nvSpPr>
        <p:spPr>
          <a:xfrm>
            <a:off x="1113575" y="1683942"/>
            <a:ext cx="1484769" cy="8484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a:extLst>
              <a:ext uri="{FF2B5EF4-FFF2-40B4-BE49-F238E27FC236}">
                <a16:creationId xmlns:a16="http://schemas.microsoft.com/office/drawing/2014/main" id="{E3B0C8D6-ECE9-5C2F-1170-8B1BCF4AE0F4}"/>
              </a:ext>
            </a:extLst>
          </p:cNvPr>
          <p:cNvSpPr txBox="1"/>
          <p:nvPr/>
        </p:nvSpPr>
        <p:spPr>
          <a:xfrm>
            <a:off x="6834204" y="5192484"/>
            <a:ext cx="4892218" cy="1200329"/>
          </a:xfrm>
          <a:prstGeom prst="rect">
            <a:avLst/>
          </a:prstGeom>
          <a:solidFill>
            <a:srgbClr val="FFC000"/>
          </a:solidFill>
        </p:spPr>
        <p:txBody>
          <a:bodyPr wrap="square" rtlCol="0">
            <a:spAutoFit/>
          </a:bodyPr>
          <a:lstStyle/>
          <a:p>
            <a:r>
              <a:rPr lang="de-DE" dirty="0"/>
              <a:t>Benenne die Taste „T“ in „</a:t>
            </a:r>
            <a:r>
              <a:rPr lang="de-DE" dirty="0" err="1"/>
              <a:t>T_Vorlauf</a:t>
            </a:r>
            <a:r>
              <a:rPr lang="de-DE" dirty="0"/>
              <a:t>“ um (weiße Taste),</a:t>
            </a:r>
          </a:p>
          <a:p>
            <a:r>
              <a:rPr lang="de-DE" dirty="0"/>
              <a:t>die Taste „T2“ in Taste „</a:t>
            </a:r>
            <a:r>
              <a:rPr lang="de-DE" dirty="0" err="1"/>
              <a:t>T_Ruecklauf</a:t>
            </a:r>
            <a:r>
              <a:rPr lang="de-DE" dirty="0"/>
              <a:t>“ (schwarze Taste)</a:t>
            </a:r>
          </a:p>
        </p:txBody>
      </p:sp>
      <p:sp>
        <p:nvSpPr>
          <p:cNvPr id="13" name="Oval 12">
            <a:extLst>
              <a:ext uri="{FF2B5EF4-FFF2-40B4-BE49-F238E27FC236}">
                <a16:creationId xmlns:a16="http://schemas.microsoft.com/office/drawing/2014/main" id="{38184DD0-1A91-0468-4BF8-5D2C34C49D91}"/>
              </a:ext>
            </a:extLst>
          </p:cNvPr>
          <p:cNvSpPr/>
          <p:nvPr/>
        </p:nvSpPr>
        <p:spPr>
          <a:xfrm>
            <a:off x="6342607" y="5192484"/>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4</a:t>
            </a:r>
          </a:p>
        </p:txBody>
      </p:sp>
      <p:pic>
        <p:nvPicPr>
          <p:cNvPr id="14" name="Grafik 13">
            <a:extLst>
              <a:ext uri="{FF2B5EF4-FFF2-40B4-BE49-F238E27FC236}">
                <a16:creationId xmlns:a16="http://schemas.microsoft.com/office/drawing/2014/main" id="{15D59C27-596D-6950-C92B-B2D3E578DB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578" y="875198"/>
            <a:ext cx="4955922" cy="5587371"/>
          </a:xfrm>
          <a:prstGeom prst="rect">
            <a:avLst/>
          </a:prstGeom>
        </p:spPr>
      </p:pic>
    </p:spTree>
    <p:extLst>
      <p:ext uri="{BB962C8B-B14F-4D97-AF65-F5344CB8AC3E}">
        <p14:creationId xmlns:p14="http://schemas.microsoft.com/office/powerpoint/2010/main" val="1077641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0D7840-578C-B549-8449-E260B656D7E7}"/>
              </a:ext>
            </a:extLst>
          </p:cNvPr>
          <p:cNvSpPr>
            <a:spLocks noGrp="1"/>
          </p:cNvSpPr>
          <p:nvPr>
            <p:ph type="title"/>
          </p:nvPr>
        </p:nvSpPr>
        <p:spPr/>
        <p:txBody>
          <a:bodyPr/>
          <a:lstStyle/>
          <a:p>
            <a:r>
              <a:rPr lang="de-DE" dirty="0"/>
              <a:t>Analog und Digital</a:t>
            </a:r>
          </a:p>
        </p:txBody>
      </p:sp>
      <p:sp>
        <p:nvSpPr>
          <p:cNvPr id="7" name="Textfeld 6">
            <a:extLst>
              <a:ext uri="{FF2B5EF4-FFF2-40B4-BE49-F238E27FC236}">
                <a16:creationId xmlns:a16="http://schemas.microsoft.com/office/drawing/2014/main" id="{2B9F975B-ED51-8D40-822F-1E8481AF40FD}"/>
              </a:ext>
            </a:extLst>
          </p:cNvPr>
          <p:cNvSpPr txBox="1"/>
          <p:nvPr/>
        </p:nvSpPr>
        <p:spPr>
          <a:xfrm>
            <a:off x="439616" y="2066949"/>
            <a:ext cx="5339951"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400" b="1" dirty="0">
                <a:solidFill>
                  <a:schemeClr val="accent6">
                    <a:lumMod val="75000"/>
                  </a:schemeClr>
                </a:solidFill>
                <a:cs typeface="Calibri"/>
              </a:rPr>
              <a:t>Analog</a:t>
            </a:r>
          </a:p>
          <a:p>
            <a:r>
              <a:rPr lang="de-DE" sz="2400" dirty="0">
                <a:cs typeface="Calibri"/>
              </a:rPr>
              <a:t>Die Welt ist analog.</a:t>
            </a:r>
          </a:p>
          <a:p>
            <a:r>
              <a:rPr lang="de-DE" sz="2400" dirty="0">
                <a:cs typeface="Calibri"/>
              </a:rPr>
              <a:t>Analoge Werte können jeden Zwischenzustand annehmen</a:t>
            </a:r>
          </a:p>
          <a:p>
            <a:r>
              <a:rPr lang="de-DE" sz="2400" i="1" dirty="0">
                <a:cs typeface="Calibri"/>
              </a:rPr>
              <a:t>Beispiele: Temperatur, Luftdruck…</a:t>
            </a:r>
          </a:p>
        </p:txBody>
      </p:sp>
      <p:sp>
        <p:nvSpPr>
          <p:cNvPr id="8" name="Textfeld 7">
            <a:extLst>
              <a:ext uri="{FF2B5EF4-FFF2-40B4-BE49-F238E27FC236}">
                <a16:creationId xmlns:a16="http://schemas.microsoft.com/office/drawing/2014/main" id="{11C1BCE3-4DAA-5246-B61B-8FFCDC06719C}"/>
              </a:ext>
            </a:extLst>
          </p:cNvPr>
          <p:cNvSpPr txBox="1"/>
          <p:nvPr/>
        </p:nvSpPr>
        <p:spPr>
          <a:xfrm>
            <a:off x="6348774" y="2066949"/>
            <a:ext cx="5339951"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400" b="1" dirty="0">
                <a:solidFill>
                  <a:schemeClr val="accent5">
                    <a:lumMod val="50000"/>
                  </a:schemeClr>
                </a:solidFill>
                <a:cs typeface="Calibri"/>
              </a:rPr>
              <a:t>Digital</a:t>
            </a:r>
          </a:p>
          <a:p>
            <a:r>
              <a:rPr lang="de-DE" sz="2400" dirty="0">
                <a:cs typeface="Calibri"/>
              </a:rPr>
              <a:t>Computer arbeiten digital</a:t>
            </a:r>
          </a:p>
          <a:p>
            <a:r>
              <a:rPr lang="de-DE" sz="2400" dirty="0">
                <a:cs typeface="Calibri"/>
              </a:rPr>
              <a:t>Es gibt auf jeder Leitung nur 2 Zustände:</a:t>
            </a:r>
          </a:p>
          <a:p>
            <a:r>
              <a:rPr lang="de-DE" sz="2400" b="1" dirty="0">
                <a:solidFill>
                  <a:schemeClr val="accent5">
                    <a:lumMod val="50000"/>
                  </a:schemeClr>
                </a:solidFill>
                <a:cs typeface="Calibri"/>
              </a:rPr>
              <a:t>     0	</a:t>
            </a:r>
            <a:r>
              <a:rPr lang="de-DE" sz="2400" dirty="0">
                <a:cs typeface="Calibri"/>
              </a:rPr>
              <a:t>oder        </a:t>
            </a:r>
            <a:r>
              <a:rPr lang="de-DE" sz="2400" b="1" dirty="0">
                <a:solidFill>
                  <a:srgbClr val="FF0000"/>
                </a:solidFill>
                <a:cs typeface="Calibri"/>
              </a:rPr>
              <a:t>1</a:t>
            </a:r>
          </a:p>
          <a:p>
            <a:r>
              <a:rPr lang="de-DE" sz="2400" b="1" dirty="0">
                <a:solidFill>
                  <a:schemeClr val="accent5">
                    <a:lumMod val="50000"/>
                  </a:schemeClr>
                </a:solidFill>
                <a:cs typeface="Calibri"/>
              </a:rPr>
              <a:t>Falsch</a:t>
            </a:r>
            <a:r>
              <a:rPr lang="de-DE" sz="2400" dirty="0">
                <a:cs typeface="Calibri"/>
              </a:rPr>
              <a:t> 	oder     </a:t>
            </a:r>
            <a:r>
              <a:rPr lang="de-DE" sz="2400" b="1" dirty="0">
                <a:solidFill>
                  <a:srgbClr val="FF0000"/>
                </a:solidFill>
                <a:cs typeface="Calibri"/>
              </a:rPr>
              <a:t>Wahr</a:t>
            </a:r>
          </a:p>
          <a:p>
            <a:r>
              <a:rPr lang="de-DE" sz="2400" b="1" dirty="0">
                <a:solidFill>
                  <a:schemeClr val="accent5">
                    <a:lumMod val="50000"/>
                  </a:schemeClr>
                </a:solidFill>
                <a:cs typeface="Calibri"/>
              </a:rPr>
              <a:t>LOW</a:t>
            </a:r>
            <a:r>
              <a:rPr lang="de-DE" sz="2400" b="1" dirty="0">
                <a:solidFill>
                  <a:srgbClr val="FF0000"/>
                </a:solidFill>
                <a:cs typeface="Calibri"/>
              </a:rPr>
              <a:t> 	</a:t>
            </a:r>
            <a:r>
              <a:rPr lang="de-DE" sz="2400" dirty="0">
                <a:cs typeface="Calibri"/>
              </a:rPr>
              <a:t>oder     </a:t>
            </a:r>
            <a:r>
              <a:rPr lang="de-DE" sz="2400" b="1" dirty="0">
                <a:solidFill>
                  <a:srgbClr val="FF0000"/>
                </a:solidFill>
                <a:cs typeface="Calibri"/>
              </a:rPr>
              <a:t>HIGH</a:t>
            </a:r>
          </a:p>
        </p:txBody>
      </p:sp>
    </p:spTree>
    <p:extLst>
      <p:ext uri="{BB962C8B-B14F-4D97-AF65-F5344CB8AC3E}">
        <p14:creationId xmlns:p14="http://schemas.microsoft.com/office/powerpoint/2010/main" val="21753308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D9CF03B-6676-514A-13EE-C1C80746F045}"/>
              </a:ext>
            </a:extLst>
          </p:cNvPr>
          <p:cNvSpPr>
            <a:spLocks noGrp="1"/>
          </p:cNvSpPr>
          <p:nvPr>
            <p:ph type="title"/>
          </p:nvPr>
        </p:nvSpPr>
        <p:spPr/>
        <p:txBody>
          <a:bodyPr/>
          <a:lstStyle/>
          <a:p>
            <a:r>
              <a:rPr lang="de-DE" dirty="0"/>
              <a:t>Der Schrittmotor im Vorwärtsgang</a:t>
            </a:r>
          </a:p>
        </p:txBody>
      </p:sp>
      <p:sp>
        <p:nvSpPr>
          <p:cNvPr id="5" name="Textfeld 4">
            <a:extLst>
              <a:ext uri="{FF2B5EF4-FFF2-40B4-BE49-F238E27FC236}">
                <a16:creationId xmlns:a16="http://schemas.microsoft.com/office/drawing/2014/main" id="{364018ED-1A3C-3FAE-D005-AC9B851D0582}"/>
              </a:ext>
            </a:extLst>
          </p:cNvPr>
          <p:cNvSpPr txBox="1"/>
          <p:nvPr/>
        </p:nvSpPr>
        <p:spPr>
          <a:xfrm>
            <a:off x="869604" y="1020456"/>
            <a:ext cx="4682898" cy="830997"/>
          </a:xfrm>
          <a:prstGeom prst="rect">
            <a:avLst/>
          </a:prstGeom>
          <a:solidFill>
            <a:srgbClr val="FFC000"/>
          </a:solidFill>
        </p:spPr>
        <p:txBody>
          <a:bodyPr wrap="square" rtlCol="0">
            <a:spAutoFit/>
          </a:bodyPr>
          <a:lstStyle/>
          <a:p>
            <a:r>
              <a:rPr lang="de-DE" sz="1600" dirty="0"/>
              <a:t>Um auf die Schrittmotorbefehle zugreifen zu können, musst du aus dem </a:t>
            </a:r>
            <a:r>
              <a:rPr lang="de-DE" sz="1600" b="1" dirty="0"/>
              <a:t>Anfängermodus</a:t>
            </a:r>
            <a:r>
              <a:rPr lang="de-DE" sz="1600" dirty="0"/>
              <a:t> in den </a:t>
            </a:r>
            <a:r>
              <a:rPr lang="de-DE" sz="1600" b="1" dirty="0"/>
              <a:t>Expertenmodus</a:t>
            </a:r>
            <a:r>
              <a:rPr lang="de-DE" sz="1600" dirty="0"/>
              <a:t> umschalten.</a:t>
            </a:r>
          </a:p>
        </p:txBody>
      </p:sp>
      <p:sp>
        <p:nvSpPr>
          <p:cNvPr id="6" name="Oval 5">
            <a:extLst>
              <a:ext uri="{FF2B5EF4-FFF2-40B4-BE49-F238E27FC236}">
                <a16:creationId xmlns:a16="http://schemas.microsoft.com/office/drawing/2014/main" id="{BF60A7EE-1A47-01E6-DDD4-E6C2940DA7C7}"/>
              </a:ext>
            </a:extLst>
          </p:cNvPr>
          <p:cNvSpPr/>
          <p:nvPr/>
        </p:nvSpPr>
        <p:spPr>
          <a:xfrm>
            <a:off x="349431" y="1020456"/>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pic>
        <p:nvPicPr>
          <p:cNvPr id="2" name="Grafik 1">
            <a:extLst>
              <a:ext uri="{FF2B5EF4-FFF2-40B4-BE49-F238E27FC236}">
                <a16:creationId xmlns:a16="http://schemas.microsoft.com/office/drawing/2014/main" id="{1999F097-B546-8D8B-BC46-FC00F864EFB9}"/>
              </a:ext>
            </a:extLst>
          </p:cNvPr>
          <p:cNvPicPr>
            <a:picLocks noChangeAspect="1"/>
          </p:cNvPicPr>
          <p:nvPr/>
        </p:nvPicPr>
        <p:blipFill>
          <a:blip r:embed="rId2"/>
          <a:stretch>
            <a:fillRect/>
          </a:stretch>
        </p:blipFill>
        <p:spPr>
          <a:xfrm>
            <a:off x="882326" y="2774402"/>
            <a:ext cx="4682897" cy="3438076"/>
          </a:xfrm>
          <a:prstGeom prst="rect">
            <a:avLst/>
          </a:prstGeom>
        </p:spPr>
      </p:pic>
      <p:cxnSp>
        <p:nvCxnSpPr>
          <p:cNvPr id="8" name="Gerade Verbindung mit Pfeil 7">
            <a:extLst>
              <a:ext uri="{FF2B5EF4-FFF2-40B4-BE49-F238E27FC236}">
                <a16:creationId xmlns:a16="http://schemas.microsoft.com/office/drawing/2014/main" id="{C8DD783A-8DD7-4683-FD73-DA99F7B1DAA4}"/>
              </a:ext>
            </a:extLst>
          </p:cNvPr>
          <p:cNvCxnSpPr>
            <a:cxnSpLocks/>
          </p:cNvCxnSpPr>
          <p:nvPr/>
        </p:nvCxnSpPr>
        <p:spPr>
          <a:xfrm>
            <a:off x="1817783" y="1943786"/>
            <a:ext cx="0" cy="1273278"/>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1" name="Textfeld 10">
            <a:extLst>
              <a:ext uri="{FF2B5EF4-FFF2-40B4-BE49-F238E27FC236}">
                <a16:creationId xmlns:a16="http://schemas.microsoft.com/office/drawing/2014/main" id="{5E1F7FE7-2B15-8E0C-0C80-23C8EFBAF351}"/>
              </a:ext>
            </a:extLst>
          </p:cNvPr>
          <p:cNvSpPr txBox="1"/>
          <p:nvPr/>
        </p:nvSpPr>
        <p:spPr>
          <a:xfrm>
            <a:off x="6639497" y="1020456"/>
            <a:ext cx="5324819" cy="584775"/>
          </a:xfrm>
          <a:prstGeom prst="rect">
            <a:avLst/>
          </a:prstGeom>
          <a:solidFill>
            <a:srgbClr val="FFC000"/>
          </a:solidFill>
        </p:spPr>
        <p:txBody>
          <a:bodyPr wrap="square" rtlCol="0">
            <a:spAutoFit/>
          </a:bodyPr>
          <a:lstStyle/>
          <a:p>
            <a:r>
              <a:rPr lang="de-DE" sz="1600" dirty="0"/>
              <a:t>Entferne die bisherige Programmierung für die rote LED an PIN 13 aus der wenn…mache-Entscheidung.</a:t>
            </a:r>
          </a:p>
        </p:txBody>
      </p:sp>
      <p:sp>
        <p:nvSpPr>
          <p:cNvPr id="12" name="Oval 11">
            <a:extLst>
              <a:ext uri="{FF2B5EF4-FFF2-40B4-BE49-F238E27FC236}">
                <a16:creationId xmlns:a16="http://schemas.microsoft.com/office/drawing/2014/main" id="{317B42FA-A395-80AF-A055-4F251C77AB0C}"/>
              </a:ext>
            </a:extLst>
          </p:cNvPr>
          <p:cNvSpPr/>
          <p:nvPr/>
        </p:nvSpPr>
        <p:spPr>
          <a:xfrm>
            <a:off x="6119325" y="1020456"/>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15" name="Textfeld 14">
            <a:extLst>
              <a:ext uri="{FF2B5EF4-FFF2-40B4-BE49-F238E27FC236}">
                <a16:creationId xmlns:a16="http://schemas.microsoft.com/office/drawing/2014/main" id="{6E3E932C-8151-1B7B-EFF4-B6134DF3113C}"/>
              </a:ext>
            </a:extLst>
          </p:cNvPr>
          <p:cNvSpPr txBox="1"/>
          <p:nvPr/>
        </p:nvSpPr>
        <p:spPr>
          <a:xfrm>
            <a:off x="6639496" y="1730612"/>
            <a:ext cx="5324815" cy="584775"/>
          </a:xfrm>
          <a:prstGeom prst="rect">
            <a:avLst/>
          </a:prstGeom>
          <a:solidFill>
            <a:srgbClr val="FFC000"/>
          </a:solidFill>
        </p:spPr>
        <p:txBody>
          <a:bodyPr wrap="square" rtlCol="0">
            <a:spAutoFit/>
          </a:bodyPr>
          <a:lstStyle/>
          <a:p>
            <a:r>
              <a:rPr lang="de-DE" sz="1600" dirty="0"/>
              <a:t>Füge den Schrittmotorblock in die Wenn-Abfrage des weißen Tasters ein und startet das Programm</a:t>
            </a:r>
          </a:p>
        </p:txBody>
      </p:sp>
      <p:sp>
        <p:nvSpPr>
          <p:cNvPr id="16" name="Oval 15">
            <a:extLst>
              <a:ext uri="{FF2B5EF4-FFF2-40B4-BE49-F238E27FC236}">
                <a16:creationId xmlns:a16="http://schemas.microsoft.com/office/drawing/2014/main" id="{B084E254-DA40-08EA-494F-D40CFB967967}"/>
              </a:ext>
            </a:extLst>
          </p:cNvPr>
          <p:cNvSpPr/>
          <p:nvPr/>
        </p:nvSpPr>
        <p:spPr>
          <a:xfrm>
            <a:off x="6119323" y="173061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17" name="Rechteck 16">
            <a:extLst>
              <a:ext uri="{FF2B5EF4-FFF2-40B4-BE49-F238E27FC236}">
                <a16:creationId xmlns:a16="http://schemas.microsoft.com/office/drawing/2014/main" id="{5B5A0206-A9C5-D2F2-8D7A-F9CDDF92556F}"/>
              </a:ext>
            </a:extLst>
          </p:cNvPr>
          <p:cNvSpPr/>
          <p:nvPr/>
        </p:nvSpPr>
        <p:spPr>
          <a:xfrm>
            <a:off x="6513741" y="5161639"/>
            <a:ext cx="5450576" cy="1169551"/>
          </a:xfrm>
          <a:prstGeom prst="rect">
            <a:avLst/>
          </a:prstGeom>
          <a:solidFill>
            <a:srgbClr val="B6E4F4"/>
          </a:solidFill>
        </p:spPr>
        <p:txBody>
          <a:bodyPr wrap="square">
            <a:spAutoFit/>
          </a:bodyPr>
          <a:lstStyle/>
          <a:p>
            <a:r>
              <a:rPr lang="de-DE" sz="1400" b="1" dirty="0"/>
              <a:t>„</a:t>
            </a:r>
            <a:r>
              <a:rPr lang="de-DE" sz="1400" b="1" dirty="0" err="1"/>
              <a:t>rpm</a:t>
            </a:r>
            <a:r>
              <a:rPr lang="de-DE" sz="1400" b="1" dirty="0"/>
              <a:t>“ </a:t>
            </a:r>
            <a:r>
              <a:rPr lang="de-DE" sz="1400" dirty="0"/>
              <a:t>(</a:t>
            </a:r>
            <a:r>
              <a:rPr lang="de-DE" sz="1400" dirty="0" err="1"/>
              <a:t>rounds</a:t>
            </a:r>
            <a:r>
              <a:rPr lang="de-DE" sz="1400" dirty="0"/>
              <a:t> per </a:t>
            </a:r>
            <a:r>
              <a:rPr lang="de-DE" sz="1400" dirty="0" err="1"/>
              <a:t>minute</a:t>
            </a:r>
            <a:r>
              <a:rPr lang="de-DE" sz="1400" dirty="0"/>
              <a:t>) gibt die Geschwindigkeit vor , möglich sind Werte bis max. 15.</a:t>
            </a:r>
          </a:p>
          <a:p>
            <a:r>
              <a:rPr lang="de-DE" sz="1400" b="1" dirty="0"/>
              <a:t>„Umdrehungen“</a:t>
            </a:r>
            <a:r>
              <a:rPr lang="de-DE" sz="1400" dirty="0"/>
              <a:t> gibt die Anzahl der Vollumdrehungen der Motorwelle an. Umstellbar auf Angabe „Grad“. Hier sind auch kleine Werte &lt; 1  möglich und oft sinnvoll. Darstellung mit Punkt, z.B. 0.1.</a:t>
            </a:r>
          </a:p>
        </p:txBody>
      </p:sp>
      <p:pic>
        <p:nvPicPr>
          <p:cNvPr id="18" name="Grafik 17" descr="Glühbirne Elektrisches Licht · Kostenlose Vektorgrafik auf ...">
            <a:extLst>
              <a:ext uri="{FF2B5EF4-FFF2-40B4-BE49-F238E27FC236}">
                <a16:creationId xmlns:a16="http://schemas.microsoft.com/office/drawing/2014/main" id="{4054CF45-4220-FB48-5532-63E5A7E36BA2}"/>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6088083" y="4984579"/>
            <a:ext cx="633993" cy="594368"/>
          </a:xfrm>
          <a:prstGeom prst="rect">
            <a:avLst/>
          </a:prstGeom>
        </p:spPr>
      </p:pic>
      <p:sp>
        <p:nvSpPr>
          <p:cNvPr id="20" name="Textfeld 19">
            <a:extLst>
              <a:ext uri="{FF2B5EF4-FFF2-40B4-BE49-F238E27FC236}">
                <a16:creationId xmlns:a16="http://schemas.microsoft.com/office/drawing/2014/main" id="{3DB20190-75E7-0435-2D30-700D9B191E8F}"/>
              </a:ext>
            </a:extLst>
          </p:cNvPr>
          <p:cNvSpPr txBox="1"/>
          <p:nvPr/>
        </p:nvSpPr>
        <p:spPr>
          <a:xfrm>
            <a:off x="6639497" y="2418399"/>
            <a:ext cx="5324814" cy="584775"/>
          </a:xfrm>
          <a:prstGeom prst="rect">
            <a:avLst/>
          </a:prstGeom>
          <a:solidFill>
            <a:srgbClr val="FFC000"/>
          </a:solidFill>
        </p:spPr>
        <p:txBody>
          <a:bodyPr wrap="square" rtlCol="0">
            <a:spAutoFit/>
          </a:bodyPr>
          <a:lstStyle/>
          <a:p>
            <a:r>
              <a:rPr lang="de-DE" sz="1600" dirty="0"/>
              <a:t>Verändere die Werte von “</a:t>
            </a:r>
            <a:r>
              <a:rPr lang="de-DE" sz="1600" dirty="0" err="1"/>
              <a:t>rpm</a:t>
            </a:r>
            <a:r>
              <a:rPr lang="de-DE" sz="1600" dirty="0"/>
              <a:t>“ und „Umdrehungen“, starte das Programm und beobachte die Auswirkungen. </a:t>
            </a:r>
          </a:p>
        </p:txBody>
      </p:sp>
      <p:sp>
        <p:nvSpPr>
          <p:cNvPr id="21" name="Oval 20">
            <a:extLst>
              <a:ext uri="{FF2B5EF4-FFF2-40B4-BE49-F238E27FC236}">
                <a16:creationId xmlns:a16="http://schemas.microsoft.com/office/drawing/2014/main" id="{9D120609-19FC-B4DE-13D4-89746D901053}"/>
              </a:ext>
            </a:extLst>
          </p:cNvPr>
          <p:cNvSpPr/>
          <p:nvPr/>
        </p:nvSpPr>
        <p:spPr>
          <a:xfrm>
            <a:off x="6119323" y="241839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4</a:t>
            </a:r>
          </a:p>
        </p:txBody>
      </p:sp>
      <p:pic>
        <p:nvPicPr>
          <p:cNvPr id="7" name="Grafik 6">
            <a:extLst>
              <a:ext uri="{FF2B5EF4-FFF2-40B4-BE49-F238E27FC236}">
                <a16:creationId xmlns:a16="http://schemas.microsoft.com/office/drawing/2014/main" id="{121CB6C9-C3C6-40F4-F39C-021B28C5C93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39496" y="3062689"/>
            <a:ext cx="5035901" cy="1855881"/>
          </a:xfrm>
          <a:prstGeom prst="rect">
            <a:avLst/>
          </a:prstGeom>
        </p:spPr>
      </p:pic>
    </p:spTree>
    <p:extLst>
      <p:ext uri="{BB962C8B-B14F-4D97-AF65-F5344CB8AC3E}">
        <p14:creationId xmlns:p14="http://schemas.microsoft.com/office/powerpoint/2010/main" val="21127094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F03972-228C-BF42-BAA2-269912DD9C3C}"/>
              </a:ext>
            </a:extLst>
          </p:cNvPr>
          <p:cNvSpPr>
            <a:spLocks noGrp="1"/>
          </p:cNvSpPr>
          <p:nvPr>
            <p:ph type="title"/>
          </p:nvPr>
        </p:nvSpPr>
        <p:spPr/>
        <p:txBody>
          <a:bodyPr/>
          <a:lstStyle/>
          <a:p>
            <a:r>
              <a:rPr lang="de-DE" dirty="0"/>
              <a:t>Volle Lotte rückwärts</a:t>
            </a:r>
          </a:p>
        </p:txBody>
      </p:sp>
      <p:sp>
        <p:nvSpPr>
          <p:cNvPr id="5" name="Textfeld 4">
            <a:extLst>
              <a:ext uri="{FF2B5EF4-FFF2-40B4-BE49-F238E27FC236}">
                <a16:creationId xmlns:a16="http://schemas.microsoft.com/office/drawing/2014/main" id="{15A75A4B-31A1-103B-ABFA-93352EEBE1BD}"/>
              </a:ext>
            </a:extLst>
          </p:cNvPr>
          <p:cNvSpPr txBox="1"/>
          <p:nvPr/>
        </p:nvSpPr>
        <p:spPr>
          <a:xfrm>
            <a:off x="1707615" y="1317420"/>
            <a:ext cx="8284683" cy="1754326"/>
          </a:xfrm>
          <a:prstGeom prst="rect">
            <a:avLst/>
          </a:prstGeom>
          <a:solidFill>
            <a:srgbClr val="FF7E79"/>
          </a:solidFill>
        </p:spPr>
        <p:txBody>
          <a:bodyPr wrap="square" rtlCol="0">
            <a:spAutoFit/>
          </a:bodyPr>
          <a:lstStyle/>
          <a:p>
            <a:r>
              <a:rPr lang="de-DE" sz="3600" dirty="0"/>
              <a:t>Ergänze die Programmierung so, dass der Schrittmotor bei Drücken der schwarzen Taste in die andere Richtung dreht.</a:t>
            </a:r>
          </a:p>
        </p:txBody>
      </p:sp>
      <p:pic>
        <p:nvPicPr>
          <p:cNvPr id="6" name="Grafik 5">
            <a:extLst>
              <a:ext uri="{FF2B5EF4-FFF2-40B4-BE49-F238E27FC236}">
                <a16:creationId xmlns:a16="http://schemas.microsoft.com/office/drawing/2014/main" id="{8D25C89B-A9D1-2A30-5875-A824EFD177FA}"/>
              </a:ext>
            </a:extLst>
          </p:cNvPr>
          <p:cNvPicPr>
            <a:picLocks noChangeAspect="1"/>
          </p:cNvPicPr>
          <p:nvPr/>
        </p:nvPicPr>
        <p:blipFill>
          <a:blip r:embed="rId3"/>
          <a:stretch>
            <a:fillRect/>
          </a:stretch>
        </p:blipFill>
        <p:spPr>
          <a:xfrm>
            <a:off x="2616906" y="3487604"/>
            <a:ext cx="6027391" cy="1059761"/>
          </a:xfrm>
          <a:prstGeom prst="rect">
            <a:avLst/>
          </a:prstGeom>
        </p:spPr>
      </p:pic>
      <p:sp>
        <p:nvSpPr>
          <p:cNvPr id="7" name="Rechteck 6">
            <a:extLst>
              <a:ext uri="{FF2B5EF4-FFF2-40B4-BE49-F238E27FC236}">
                <a16:creationId xmlns:a16="http://schemas.microsoft.com/office/drawing/2014/main" id="{3FF94AEA-62D9-1178-AF8D-7D3A0D7FA09A}"/>
              </a:ext>
            </a:extLst>
          </p:cNvPr>
          <p:cNvSpPr/>
          <p:nvPr/>
        </p:nvSpPr>
        <p:spPr>
          <a:xfrm>
            <a:off x="3822853" y="5410508"/>
            <a:ext cx="7392318" cy="707886"/>
          </a:xfrm>
          <a:prstGeom prst="rect">
            <a:avLst/>
          </a:prstGeom>
          <a:solidFill>
            <a:srgbClr val="B6E4F4"/>
          </a:solidFill>
        </p:spPr>
        <p:txBody>
          <a:bodyPr wrap="square">
            <a:spAutoFit/>
          </a:bodyPr>
          <a:lstStyle/>
          <a:p>
            <a:r>
              <a:rPr lang="de-DE" sz="2000" dirty="0"/>
              <a:t>Bei Eingabe </a:t>
            </a:r>
            <a:r>
              <a:rPr lang="de-DE" sz="2000" b="1" dirty="0"/>
              <a:t>negativer Werte </a:t>
            </a:r>
            <a:r>
              <a:rPr lang="de-DE" sz="2000" dirty="0"/>
              <a:t>in das Zahlenfeld „Umdrehungen“ dreht der Schrittmotor in die andere Richtung als bei positiven Zahlen.</a:t>
            </a:r>
          </a:p>
        </p:txBody>
      </p:sp>
      <p:pic>
        <p:nvPicPr>
          <p:cNvPr id="13" name="Grafik 12" descr="Glühbirne Elektrisches Licht · Kostenlose Vektorgrafik auf ...">
            <a:extLst>
              <a:ext uri="{FF2B5EF4-FFF2-40B4-BE49-F238E27FC236}">
                <a16:creationId xmlns:a16="http://schemas.microsoft.com/office/drawing/2014/main" id="{01511DED-CF0C-ACAD-8594-A18990AD8BCB}"/>
              </a:ext>
            </a:extLst>
          </p:cNvPr>
          <p:cNvPicPr>
            <a:picLocks noChangeAspect="1"/>
          </p:cNvPicPr>
          <p:nvPr/>
        </p:nvPicPr>
        <p:blipFill>
          <a:blip r:embed="rId4" cstate="email">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3188860" y="5113324"/>
            <a:ext cx="633993" cy="594368"/>
          </a:xfrm>
          <a:prstGeom prst="rect">
            <a:avLst/>
          </a:prstGeom>
        </p:spPr>
      </p:pic>
      <p:cxnSp>
        <p:nvCxnSpPr>
          <p:cNvPr id="14" name="Gerade Verbindung mit Pfeil 13">
            <a:extLst>
              <a:ext uri="{FF2B5EF4-FFF2-40B4-BE49-F238E27FC236}">
                <a16:creationId xmlns:a16="http://schemas.microsoft.com/office/drawing/2014/main" id="{0AF6788F-CAB0-A68D-8697-AC79A2B5C641}"/>
              </a:ext>
            </a:extLst>
          </p:cNvPr>
          <p:cNvCxnSpPr>
            <a:cxnSpLocks/>
          </p:cNvCxnSpPr>
          <p:nvPr/>
        </p:nvCxnSpPr>
        <p:spPr>
          <a:xfrm flipV="1">
            <a:off x="5938092" y="4521259"/>
            <a:ext cx="2082188" cy="889249"/>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82477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B987D1-0ED6-F54E-86C0-E64083FCD294}"/>
              </a:ext>
            </a:extLst>
          </p:cNvPr>
          <p:cNvSpPr>
            <a:spLocks noGrp="1"/>
          </p:cNvSpPr>
          <p:nvPr>
            <p:ph type="title"/>
          </p:nvPr>
        </p:nvSpPr>
        <p:spPr/>
        <p:txBody>
          <a:bodyPr/>
          <a:lstStyle/>
          <a:p>
            <a:r>
              <a:rPr lang="de-DE" dirty="0"/>
              <a:t>Es bewegt sich - Schrittmotoransteuerung</a:t>
            </a:r>
          </a:p>
        </p:txBody>
      </p:sp>
      <p:sp>
        <p:nvSpPr>
          <p:cNvPr id="3" name="Rechteck 2">
            <a:extLst>
              <a:ext uri="{FF2B5EF4-FFF2-40B4-BE49-F238E27FC236}">
                <a16:creationId xmlns:a16="http://schemas.microsoft.com/office/drawing/2014/main" id="{8F2D296E-56A5-932E-EC53-9006C7F0F401}"/>
              </a:ext>
            </a:extLst>
          </p:cNvPr>
          <p:cNvSpPr/>
          <p:nvPr/>
        </p:nvSpPr>
        <p:spPr>
          <a:xfrm>
            <a:off x="829864" y="5612395"/>
            <a:ext cx="7392318" cy="707886"/>
          </a:xfrm>
          <a:prstGeom prst="rect">
            <a:avLst/>
          </a:prstGeom>
          <a:solidFill>
            <a:srgbClr val="B6E4F4"/>
          </a:solidFill>
        </p:spPr>
        <p:txBody>
          <a:bodyPr wrap="square">
            <a:spAutoFit/>
          </a:bodyPr>
          <a:lstStyle/>
          <a:p>
            <a:r>
              <a:rPr lang="de-DE" sz="2000" dirty="0"/>
              <a:t>Es ist sinnvoll, Programmelemente mit nachvollziehbaren Namen zu versehen, um den Überblick im Programm zu behalten.</a:t>
            </a:r>
          </a:p>
        </p:txBody>
      </p:sp>
      <p:pic>
        <p:nvPicPr>
          <p:cNvPr id="4" name="Grafik 3" descr="Glühbirne Elektrisches Licht · Kostenlose Vektorgrafik auf ...">
            <a:extLst>
              <a:ext uri="{FF2B5EF4-FFF2-40B4-BE49-F238E27FC236}">
                <a16:creationId xmlns:a16="http://schemas.microsoft.com/office/drawing/2014/main" id="{89DA95EF-6CFE-8005-0076-607F58888B3D}"/>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195871" y="5315211"/>
            <a:ext cx="633993" cy="594368"/>
          </a:xfrm>
          <a:prstGeom prst="rect">
            <a:avLst/>
          </a:prstGeom>
        </p:spPr>
      </p:pic>
      <p:sp>
        <p:nvSpPr>
          <p:cNvPr id="6" name="Oval 5">
            <a:extLst>
              <a:ext uri="{FF2B5EF4-FFF2-40B4-BE49-F238E27FC236}">
                <a16:creationId xmlns:a16="http://schemas.microsoft.com/office/drawing/2014/main" id="{B0606D74-BB53-AEA5-EF47-98A32FBB207A}"/>
              </a:ext>
            </a:extLst>
          </p:cNvPr>
          <p:cNvSpPr/>
          <p:nvPr/>
        </p:nvSpPr>
        <p:spPr>
          <a:xfrm>
            <a:off x="492601" y="118852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7" name="Textfeld 6">
            <a:extLst>
              <a:ext uri="{FF2B5EF4-FFF2-40B4-BE49-F238E27FC236}">
                <a16:creationId xmlns:a16="http://schemas.microsoft.com/office/drawing/2014/main" id="{6759B062-0C32-A959-30A8-4A37D578EA6C}"/>
              </a:ext>
            </a:extLst>
          </p:cNvPr>
          <p:cNvSpPr txBox="1"/>
          <p:nvPr/>
        </p:nvSpPr>
        <p:spPr>
          <a:xfrm>
            <a:off x="1003694" y="1188523"/>
            <a:ext cx="4807391" cy="923330"/>
          </a:xfrm>
          <a:prstGeom prst="rect">
            <a:avLst/>
          </a:prstGeom>
          <a:solidFill>
            <a:srgbClr val="FFC000"/>
          </a:solidFill>
        </p:spPr>
        <p:txBody>
          <a:bodyPr wrap="square" rtlCol="0">
            <a:spAutoFit/>
          </a:bodyPr>
          <a:lstStyle/>
          <a:p>
            <a:r>
              <a:rPr lang="de-DE" dirty="0"/>
              <a:t>Ergänze das Programm so, dass bei Vorlauf im Display „Vor“ angezeigt wird und entsprechend „</a:t>
            </a:r>
            <a:r>
              <a:rPr lang="de-DE" dirty="0" err="1"/>
              <a:t>Rueck</a:t>
            </a:r>
            <a:r>
              <a:rPr lang="de-DE" dirty="0"/>
              <a:t>“ bei Rücklauf.</a:t>
            </a:r>
            <a:endParaRPr lang="de-DE" sz="1400" dirty="0"/>
          </a:p>
        </p:txBody>
      </p:sp>
      <p:pic>
        <p:nvPicPr>
          <p:cNvPr id="8" name="Grafik 7">
            <a:extLst>
              <a:ext uri="{FF2B5EF4-FFF2-40B4-BE49-F238E27FC236}">
                <a16:creationId xmlns:a16="http://schemas.microsoft.com/office/drawing/2014/main" id="{3E0E545C-AB19-CA5D-4A2A-94403D02B82C}"/>
              </a:ext>
            </a:extLst>
          </p:cNvPr>
          <p:cNvPicPr>
            <a:picLocks noChangeAspect="1"/>
          </p:cNvPicPr>
          <p:nvPr/>
        </p:nvPicPr>
        <p:blipFill>
          <a:blip r:embed="rId5"/>
          <a:stretch>
            <a:fillRect/>
          </a:stretch>
        </p:blipFill>
        <p:spPr>
          <a:xfrm>
            <a:off x="6006271" y="1650188"/>
            <a:ext cx="5803900" cy="3327400"/>
          </a:xfrm>
          <a:prstGeom prst="rect">
            <a:avLst/>
          </a:prstGeom>
        </p:spPr>
      </p:pic>
      <p:pic>
        <p:nvPicPr>
          <p:cNvPr id="9" name="Grafik 8">
            <a:extLst>
              <a:ext uri="{FF2B5EF4-FFF2-40B4-BE49-F238E27FC236}">
                <a16:creationId xmlns:a16="http://schemas.microsoft.com/office/drawing/2014/main" id="{D17B1931-E54C-2648-4FE6-748142235DC8}"/>
              </a:ext>
            </a:extLst>
          </p:cNvPr>
          <p:cNvPicPr>
            <a:picLocks noChangeAspect="1"/>
          </p:cNvPicPr>
          <p:nvPr/>
        </p:nvPicPr>
        <p:blipFill>
          <a:blip r:embed="rId6"/>
          <a:stretch>
            <a:fillRect/>
          </a:stretch>
        </p:blipFill>
        <p:spPr>
          <a:xfrm>
            <a:off x="1762739" y="3043413"/>
            <a:ext cx="3289300" cy="1346200"/>
          </a:xfrm>
          <a:prstGeom prst="rect">
            <a:avLst/>
          </a:prstGeom>
        </p:spPr>
      </p:pic>
    </p:spTree>
    <p:extLst>
      <p:ext uri="{BB962C8B-B14F-4D97-AF65-F5344CB8AC3E}">
        <p14:creationId xmlns:p14="http://schemas.microsoft.com/office/powerpoint/2010/main" val="18658495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B987D1-0ED6-F54E-86C0-E64083FCD294}"/>
              </a:ext>
            </a:extLst>
          </p:cNvPr>
          <p:cNvSpPr>
            <a:spLocks noGrp="1"/>
          </p:cNvSpPr>
          <p:nvPr>
            <p:ph type="title"/>
          </p:nvPr>
        </p:nvSpPr>
        <p:spPr/>
        <p:txBody>
          <a:bodyPr/>
          <a:lstStyle/>
          <a:p>
            <a:r>
              <a:rPr lang="de-DE" sz="2800" dirty="0"/>
              <a:t>Es bewegt sich – Schrittmotoransteuerung - Lösung</a:t>
            </a:r>
          </a:p>
        </p:txBody>
      </p:sp>
      <p:pic>
        <p:nvPicPr>
          <p:cNvPr id="5" name="Grafik 4">
            <a:extLst>
              <a:ext uri="{FF2B5EF4-FFF2-40B4-BE49-F238E27FC236}">
                <a16:creationId xmlns:a16="http://schemas.microsoft.com/office/drawing/2014/main" id="{27EF4D65-1350-0045-6EDC-BCC38292FBF4}"/>
              </a:ext>
            </a:extLst>
          </p:cNvPr>
          <p:cNvPicPr>
            <a:picLocks noChangeAspect="1"/>
          </p:cNvPicPr>
          <p:nvPr/>
        </p:nvPicPr>
        <p:blipFill>
          <a:blip r:embed="rId2"/>
          <a:stretch>
            <a:fillRect/>
          </a:stretch>
        </p:blipFill>
        <p:spPr>
          <a:xfrm>
            <a:off x="1677536" y="1063595"/>
            <a:ext cx="9484627" cy="5173432"/>
          </a:xfrm>
          <a:prstGeom prst="rect">
            <a:avLst/>
          </a:prstGeom>
        </p:spPr>
      </p:pic>
    </p:spTree>
    <p:extLst>
      <p:ext uri="{BB962C8B-B14F-4D97-AF65-F5344CB8AC3E}">
        <p14:creationId xmlns:p14="http://schemas.microsoft.com/office/powerpoint/2010/main" val="27132905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7C4473-A3B4-E447-9496-E1F7349BFA50}"/>
              </a:ext>
            </a:extLst>
          </p:cNvPr>
          <p:cNvSpPr>
            <a:spLocks noGrp="1"/>
          </p:cNvSpPr>
          <p:nvPr>
            <p:ph type="title"/>
          </p:nvPr>
        </p:nvSpPr>
        <p:spPr/>
        <p:txBody>
          <a:bodyPr/>
          <a:lstStyle/>
          <a:p>
            <a:r>
              <a:rPr lang="de-DE" dirty="0"/>
              <a:t>Überblick behalten: Funktionen</a:t>
            </a:r>
          </a:p>
        </p:txBody>
      </p:sp>
      <p:sp>
        <p:nvSpPr>
          <p:cNvPr id="21" name="Rechteck 20">
            <a:extLst>
              <a:ext uri="{FF2B5EF4-FFF2-40B4-BE49-F238E27FC236}">
                <a16:creationId xmlns:a16="http://schemas.microsoft.com/office/drawing/2014/main" id="{CFF2EC86-D25D-F256-1EEE-33730EAFEC23}"/>
              </a:ext>
            </a:extLst>
          </p:cNvPr>
          <p:cNvSpPr/>
          <p:nvPr/>
        </p:nvSpPr>
        <p:spPr>
          <a:xfrm>
            <a:off x="6096000" y="1894077"/>
            <a:ext cx="5450576" cy="2862322"/>
          </a:xfrm>
          <a:prstGeom prst="rect">
            <a:avLst/>
          </a:prstGeom>
          <a:solidFill>
            <a:srgbClr val="B6E4F4"/>
          </a:solidFill>
        </p:spPr>
        <p:txBody>
          <a:bodyPr wrap="square">
            <a:spAutoFit/>
          </a:bodyPr>
          <a:lstStyle/>
          <a:p>
            <a:r>
              <a:rPr lang="de-DE" sz="2000" b="1" dirty="0"/>
              <a:t>Funktionen dienen dazu, </a:t>
            </a:r>
            <a:r>
              <a:rPr lang="de-DE" sz="2000" b="0" i="0" u="none" strike="noStrike" dirty="0">
                <a:effectLst/>
              </a:rPr>
              <a:t>Programme zu strukturieren, wiederzuverwenden und zu organisieren.</a:t>
            </a:r>
          </a:p>
          <a:p>
            <a:r>
              <a:rPr lang="de-DE" sz="2000" b="0" i="0" u="none" strike="noStrike" dirty="0">
                <a:effectLst/>
              </a:rPr>
              <a:t>Sie ermöglichen es, das Programm in kleinere, handhabbare Teile zu unterteilen.</a:t>
            </a:r>
          </a:p>
          <a:p>
            <a:r>
              <a:rPr lang="de-DE" sz="2000" b="0" i="0" u="none" strike="noStrike" dirty="0">
                <a:effectLst/>
              </a:rPr>
              <a:t>Einmal geschriebene Funktionen können an mehreren Stellen im Programm aufgerufen werden, ohne den Code neu schreiben zu müssen.</a:t>
            </a:r>
          </a:p>
          <a:p>
            <a:endParaRPr lang="de-DE" sz="2000" dirty="0"/>
          </a:p>
        </p:txBody>
      </p:sp>
      <p:pic>
        <p:nvPicPr>
          <p:cNvPr id="22" name="Grafik 21" descr="Glühbirne Elektrisches Licht · Kostenlose Vektorgrafik auf ...">
            <a:extLst>
              <a:ext uri="{FF2B5EF4-FFF2-40B4-BE49-F238E27FC236}">
                <a16:creationId xmlns:a16="http://schemas.microsoft.com/office/drawing/2014/main" id="{1E13C6B8-2A59-73B8-7AFD-D1EACBB3AB25}"/>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5638513" y="1464492"/>
            <a:ext cx="633993" cy="594368"/>
          </a:xfrm>
          <a:prstGeom prst="rect">
            <a:avLst/>
          </a:prstGeom>
        </p:spPr>
      </p:pic>
      <p:pic>
        <p:nvPicPr>
          <p:cNvPr id="19" name="Grafik 18" descr="Ein Bild, das Text, Screenshot, Schrift, Zahl enthält.&#10;&#10;Automatisch generierte Beschreibung">
            <a:extLst>
              <a:ext uri="{FF2B5EF4-FFF2-40B4-BE49-F238E27FC236}">
                <a16:creationId xmlns:a16="http://schemas.microsoft.com/office/drawing/2014/main" id="{C5F86951-1762-F433-1D5D-BEE5E8D634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0100" y="1060095"/>
            <a:ext cx="3298681" cy="5010973"/>
          </a:xfrm>
          <a:prstGeom prst="rect">
            <a:avLst/>
          </a:prstGeom>
        </p:spPr>
      </p:pic>
    </p:spTree>
    <p:extLst>
      <p:ext uri="{BB962C8B-B14F-4D97-AF65-F5344CB8AC3E}">
        <p14:creationId xmlns:p14="http://schemas.microsoft.com/office/powerpoint/2010/main" val="33414679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7C4473-A3B4-E447-9496-E1F7349BFA50}"/>
              </a:ext>
            </a:extLst>
          </p:cNvPr>
          <p:cNvSpPr>
            <a:spLocks noGrp="1"/>
          </p:cNvSpPr>
          <p:nvPr>
            <p:ph type="title"/>
          </p:nvPr>
        </p:nvSpPr>
        <p:spPr/>
        <p:txBody>
          <a:bodyPr/>
          <a:lstStyle/>
          <a:p>
            <a:r>
              <a:rPr lang="de-DE" dirty="0"/>
              <a:t>Überblick behalten: Funktionen</a:t>
            </a:r>
          </a:p>
        </p:txBody>
      </p:sp>
      <p:sp>
        <p:nvSpPr>
          <p:cNvPr id="5" name="Oval 4">
            <a:extLst>
              <a:ext uri="{FF2B5EF4-FFF2-40B4-BE49-F238E27FC236}">
                <a16:creationId xmlns:a16="http://schemas.microsoft.com/office/drawing/2014/main" id="{E41F6F80-65C7-B142-9D3A-F99192B74428}"/>
              </a:ext>
            </a:extLst>
          </p:cNvPr>
          <p:cNvSpPr/>
          <p:nvPr/>
        </p:nvSpPr>
        <p:spPr>
          <a:xfrm>
            <a:off x="6271595" y="190617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6" name="Textfeld 5">
            <a:extLst>
              <a:ext uri="{FF2B5EF4-FFF2-40B4-BE49-F238E27FC236}">
                <a16:creationId xmlns:a16="http://schemas.microsoft.com/office/drawing/2014/main" id="{6F63220F-E7AF-6140-BDCF-C4F0B39F9704}"/>
              </a:ext>
            </a:extLst>
          </p:cNvPr>
          <p:cNvSpPr txBox="1"/>
          <p:nvPr/>
        </p:nvSpPr>
        <p:spPr>
          <a:xfrm>
            <a:off x="6763099" y="1906170"/>
            <a:ext cx="4807391" cy="1415772"/>
          </a:xfrm>
          <a:prstGeom prst="rect">
            <a:avLst/>
          </a:prstGeom>
          <a:solidFill>
            <a:srgbClr val="FFC000"/>
          </a:solidFill>
        </p:spPr>
        <p:txBody>
          <a:bodyPr wrap="square" rtlCol="0">
            <a:spAutoFit/>
          </a:bodyPr>
          <a:lstStyle/>
          <a:p>
            <a:r>
              <a:rPr lang="de-DE" dirty="0"/>
              <a:t>Ziehe den Funktionsblock „</a:t>
            </a:r>
            <a:r>
              <a:rPr lang="de-DE" dirty="0" err="1"/>
              <a:t>macheEtwas</a:t>
            </a:r>
            <a:r>
              <a:rPr lang="de-DE" dirty="0"/>
              <a:t>“ in die Programmoberfläche und benenne ihn um in „</a:t>
            </a:r>
            <a:r>
              <a:rPr lang="de-DE" dirty="0" err="1"/>
              <a:t>injektion</a:t>
            </a:r>
            <a:r>
              <a:rPr lang="de-DE" dirty="0"/>
              <a:t>“. Der Name muss mit einem Kleinbuchstaben anfangen!</a:t>
            </a:r>
          </a:p>
          <a:p>
            <a:endParaRPr lang="de-DE" sz="1400" dirty="0"/>
          </a:p>
        </p:txBody>
      </p:sp>
      <p:sp>
        <p:nvSpPr>
          <p:cNvPr id="10" name="Oval 9">
            <a:extLst>
              <a:ext uri="{FF2B5EF4-FFF2-40B4-BE49-F238E27FC236}">
                <a16:creationId xmlns:a16="http://schemas.microsoft.com/office/drawing/2014/main" id="{D772DD05-7A12-2979-153C-0E6E4A23E514}"/>
              </a:ext>
            </a:extLst>
          </p:cNvPr>
          <p:cNvSpPr/>
          <p:nvPr/>
        </p:nvSpPr>
        <p:spPr>
          <a:xfrm>
            <a:off x="6253951" y="360625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grpSp>
        <p:nvGrpSpPr>
          <p:cNvPr id="17" name="Gruppieren 16">
            <a:extLst>
              <a:ext uri="{FF2B5EF4-FFF2-40B4-BE49-F238E27FC236}">
                <a16:creationId xmlns:a16="http://schemas.microsoft.com/office/drawing/2014/main" id="{7F8FD535-DF66-21CA-507D-9D54074FDF17}"/>
              </a:ext>
            </a:extLst>
          </p:cNvPr>
          <p:cNvGrpSpPr/>
          <p:nvPr/>
        </p:nvGrpSpPr>
        <p:grpSpPr>
          <a:xfrm>
            <a:off x="6763099" y="3627515"/>
            <a:ext cx="4807391" cy="2523768"/>
            <a:chOff x="6763099" y="3627515"/>
            <a:chExt cx="4807391" cy="2523768"/>
          </a:xfrm>
        </p:grpSpPr>
        <p:sp>
          <p:nvSpPr>
            <p:cNvPr id="12" name="Textfeld 11">
              <a:extLst>
                <a:ext uri="{FF2B5EF4-FFF2-40B4-BE49-F238E27FC236}">
                  <a16:creationId xmlns:a16="http://schemas.microsoft.com/office/drawing/2014/main" id="{9D3385E7-53AE-F16C-3EA3-ECA5133BBC36}"/>
                </a:ext>
              </a:extLst>
            </p:cNvPr>
            <p:cNvSpPr txBox="1"/>
            <p:nvPr/>
          </p:nvSpPr>
          <p:spPr>
            <a:xfrm>
              <a:off x="6763099" y="3627515"/>
              <a:ext cx="4807391" cy="2523768"/>
            </a:xfrm>
            <a:prstGeom prst="rect">
              <a:avLst/>
            </a:prstGeom>
            <a:solidFill>
              <a:srgbClr val="FFC000"/>
            </a:solidFill>
          </p:spPr>
          <p:txBody>
            <a:bodyPr wrap="square" rtlCol="0">
              <a:spAutoFit/>
            </a:bodyPr>
            <a:lstStyle/>
            <a:p>
              <a:r>
                <a:rPr lang="de-DE" dirty="0"/>
                <a:t>Der Aufruf der Funktion erfolgt mit dem Baustein</a:t>
              </a:r>
            </a:p>
            <a:p>
              <a:r>
                <a:rPr lang="de-DE" dirty="0"/>
                <a:t>	. Diese Funktionsaufrufe werden automatisch erzeugt, wenn man eine neue Funktion einrichtet.</a:t>
              </a:r>
            </a:p>
            <a:p>
              <a:r>
                <a:rPr lang="de-DE" dirty="0"/>
                <a:t>Richte das Programm so ein, dass bei Druck auf die rote Taste die Funktion aufgerufen wird.</a:t>
              </a:r>
            </a:p>
            <a:p>
              <a:r>
                <a:rPr lang="de-DE" dirty="0"/>
                <a:t>Diese soll die Stepper-Ansteuerung für 1 Umdrehung enthalten.</a:t>
              </a:r>
            </a:p>
            <a:p>
              <a:endParaRPr lang="de-DE" sz="1400" dirty="0"/>
            </a:p>
          </p:txBody>
        </p:sp>
        <p:pic>
          <p:nvPicPr>
            <p:cNvPr id="16" name="Grafik 15">
              <a:extLst>
                <a:ext uri="{FF2B5EF4-FFF2-40B4-BE49-F238E27FC236}">
                  <a16:creationId xmlns:a16="http://schemas.microsoft.com/office/drawing/2014/main" id="{9935BD14-BA3A-5322-95B1-1B27516AA97D}"/>
                </a:ext>
              </a:extLst>
            </p:cNvPr>
            <p:cNvPicPr>
              <a:picLocks noChangeAspect="1"/>
            </p:cNvPicPr>
            <p:nvPr/>
          </p:nvPicPr>
          <p:blipFill>
            <a:blip r:embed="rId2"/>
            <a:stretch>
              <a:fillRect/>
            </a:stretch>
          </p:blipFill>
          <p:spPr>
            <a:xfrm>
              <a:off x="6852309" y="3949955"/>
              <a:ext cx="812800" cy="317500"/>
            </a:xfrm>
            <a:prstGeom prst="rect">
              <a:avLst/>
            </a:prstGeom>
          </p:spPr>
        </p:pic>
      </p:grpSp>
      <p:sp>
        <p:nvSpPr>
          <p:cNvPr id="7" name="Oval 6">
            <a:extLst>
              <a:ext uri="{FF2B5EF4-FFF2-40B4-BE49-F238E27FC236}">
                <a16:creationId xmlns:a16="http://schemas.microsoft.com/office/drawing/2014/main" id="{E0BA47F5-402E-FBA5-1846-E32FC6250090}"/>
              </a:ext>
            </a:extLst>
          </p:cNvPr>
          <p:cNvSpPr/>
          <p:nvPr/>
        </p:nvSpPr>
        <p:spPr>
          <a:xfrm>
            <a:off x="6253952" y="948786"/>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1" name="Textfeld 10">
            <a:extLst>
              <a:ext uri="{FF2B5EF4-FFF2-40B4-BE49-F238E27FC236}">
                <a16:creationId xmlns:a16="http://schemas.microsoft.com/office/drawing/2014/main" id="{BED8F754-1C9F-5E59-D53C-E578DBDCE94F}"/>
              </a:ext>
            </a:extLst>
          </p:cNvPr>
          <p:cNvSpPr txBox="1"/>
          <p:nvPr/>
        </p:nvSpPr>
        <p:spPr>
          <a:xfrm>
            <a:off x="6763099" y="954266"/>
            <a:ext cx="4807391" cy="646331"/>
          </a:xfrm>
          <a:prstGeom prst="rect">
            <a:avLst/>
          </a:prstGeom>
          <a:solidFill>
            <a:srgbClr val="FFC000"/>
          </a:solidFill>
        </p:spPr>
        <p:txBody>
          <a:bodyPr wrap="square" rtlCol="0">
            <a:spAutoFit/>
          </a:bodyPr>
          <a:lstStyle/>
          <a:p>
            <a:r>
              <a:rPr lang="de-DE" dirty="0"/>
              <a:t>Schließe die rote Taste an PIN 4 an. Benenne sie in „Bolus“ um.</a:t>
            </a:r>
            <a:endParaRPr lang="de-DE" sz="1400" dirty="0"/>
          </a:p>
        </p:txBody>
      </p:sp>
      <p:pic>
        <p:nvPicPr>
          <p:cNvPr id="20" name="Grafik 19">
            <a:extLst>
              <a:ext uri="{FF2B5EF4-FFF2-40B4-BE49-F238E27FC236}">
                <a16:creationId xmlns:a16="http://schemas.microsoft.com/office/drawing/2014/main" id="{DCBB47BC-160F-C357-117E-F8ABE09DA2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616" y="1613032"/>
            <a:ext cx="5498434" cy="2009894"/>
          </a:xfrm>
          <a:prstGeom prst="rect">
            <a:avLst/>
          </a:prstGeom>
        </p:spPr>
      </p:pic>
      <p:pic>
        <p:nvPicPr>
          <p:cNvPr id="22" name="Grafik 21">
            <a:extLst>
              <a:ext uri="{FF2B5EF4-FFF2-40B4-BE49-F238E27FC236}">
                <a16:creationId xmlns:a16="http://schemas.microsoft.com/office/drawing/2014/main" id="{729FAA74-8032-3D40-8ED4-6E87D2E12C91}"/>
              </a:ext>
            </a:extLst>
          </p:cNvPr>
          <p:cNvPicPr>
            <a:picLocks noChangeAspect="1"/>
          </p:cNvPicPr>
          <p:nvPr/>
        </p:nvPicPr>
        <p:blipFill>
          <a:blip r:embed="rId4"/>
          <a:stretch>
            <a:fillRect/>
          </a:stretch>
        </p:blipFill>
        <p:spPr>
          <a:xfrm>
            <a:off x="3076751" y="4426868"/>
            <a:ext cx="3113512" cy="579258"/>
          </a:xfrm>
          <a:prstGeom prst="rect">
            <a:avLst/>
          </a:prstGeom>
        </p:spPr>
      </p:pic>
      <p:pic>
        <p:nvPicPr>
          <p:cNvPr id="23" name="Grafik 22">
            <a:extLst>
              <a:ext uri="{FF2B5EF4-FFF2-40B4-BE49-F238E27FC236}">
                <a16:creationId xmlns:a16="http://schemas.microsoft.com/office/drawing/2014/main" id="{E652C468-42C9-2D75-C641-E41FDD5BDC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9038" y="4426868"/>
            <a:ext cx="818816" cy="309823"/>
          </a:xfrm>
          <a:prstGeom prst="rect">
            <a:avLst/>
          </a:prstGeom>
        </p:spPr>
      </p:pic>
    </p:spTree>
    <p:extLst>
      <p:ext uri="{BB962C8B-B14F-4D97-AF65-F5344CB8AC3E}">
        <p14:creationId xmlns:p14="http://schemas.microsoft.com/office/powerpoint/2010/main" val="24654987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7C4473-A3B4-E447-9496-E1F7349BFA50}"/>
              </a:ext>
            </a:extLst>
          </p:cNvPr>
          <p:cNvSpPr>
            <a:spLocks noGrp="1"/>
          </p:cNvSpPr>
          <p:nvPr>
            <p:ph type="title"/>
          </p:nvPr>
        </p:nvSpPr>
        <p:spPr/>
        <p:txBody>
          <a:bodyPr/>
          <a:lstStyle/>
          <a:p>
            <a:r>
              <a:rPr lang="de-DE" dirty="0"/>
              <a:t>Überblick behalten: Funktionen (Lösung)</a:t>
            </a:r>
          </a:p>
        </p:txBody>
      </p:sp>
      <p:pic>
        <p:nvPicPr>
          <p:cNvPr id="3" name="Grafik 2">
            <a:extLst>
              <a:ext uri="{FF2B5EF4-FFF2-40B4-BE49-F238E27FC236}">
                <a16:creationId xmlns:a16="http://schemas.microsoft.com/office/drawing/2014/main" id="{ED192033-B44F-B079-E37E-E7D33578DFC2}"/>
              </a:ext>
            </a:extLst>
          </p:cNvPr>
          <p:cNvPicPr>
            <a:picLocks noChangeAspect="1"/>
          </p:cNvPicPr>
          <p:nvPr/>
        </p:nvPicPr>
        <p:blipFill>
          <a:blip r:embed="rId2"/>
          <a:stretch>
            <a:fillRect/>
          </a:stretch>
        </p:blipFill>
        <p:spPr>
          <a:xfrm>
            <a:off x="471021" y="1865014"/>
            <a:ext cx="11429044" cy="3177765"/>
          </a:xfrm>
          <a:prstGeom prst="rect">
            <a:avLst/>
          </a:prstGeom>
        </p:spPr>
      </p:pic>
    </p:spTree>
    <p:extLst>
      <p:ext uri="{BB962C8B-B14F-4D97-AF65-F5344CB8AC3E}">
        <p14:creationId xmlns:p14="http://schemas.microsoft.com/office/powerpoint/2010/main" val="38665561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E35F12-D9F8-EC40-BC60-604DE7166137}"/>
              </a:ext>
            </a:extLst>
          </p:cNvPr>
          <p:cNvSpPr>
            <a:spLocks noGrp="1"/>
          </p:cNvSpPr>
          <p:nvPr>
            <p:ph type="title"/>
          </p:nvPr>
        </p:nvSpPr>
        <p:spPr/>
        <p:txBody>
          <a:bodyPr/>
          <a:lstStyle/>
          <a:p>
            <a:r>
              <a:rPr lang="de-DE" dirty="0"/>
              <a:t>Spritzenpumpe - Zahnstangenantrieb</a:t>
            </a:r>
          </a:p>
        </p:txBody>
      </p:sp>
      <p:sp>
        <p:nvSpPr>
          <p:cNvPr id="5" name="Rechteck 4">
            <a:extLst>
              <a:ext uri="{FF2B5EF4-FFF2-40B4-BE49-F238E27FC236}">
                <a16:creationId xmlns:a16="http://schemas.microsoft.com/office/drawing/2014/main" id="{01BA5845-2A20-3947-8207-3B1BB3AB8BA7}"/>
              </a:ext>
            </a:extLst>
          </p:cNvPr>
          <p:cNvSpPr/>
          <p:nvPr/>
        </p:nvSpPr>
        <p:spPr>
          <a:xfrm>
            <a:off x="208644" y="5776326"/>
            <a:ext cx="6096000" cy="246221"/>
          </a:xfrm>
          <a:prstGeom prst="rect">
            <a:avLst/>
          </a:prstGeom>
        </p:spPr>
        <p:txBody>
          <a:bodyPr>
            <a:spAutoFit/>
          </a:bodyPr>
          <a:lstStyle/>
          <a:p>
            <a:r>
              <a:rPr lang="de-DE" sz="1000" dirty="0"/>
              <a:t>OSHA </a:t>
            </a:r>
            <a:r>
              <a:rPr lang="de-DE" sz="1000" dirty="0" err="1"/>
              <a:t>Directorate</a:t>
            </a:r>
            <a:r>
              <a:rPr lang="de-DE" sz="1000" dirty="0"/>
              <a:t> </a:t>
            </a:r>
            <a:r>
              <a:rPr lang="de-DE" sz="1000" dirty="0" err="1"/>
              <a:t>of</a:t>
            </a:r>
            <a:r>
              <a:rPr lang="de-DE" sz="1000" dirty="0"/>
              <a:t> Technical Support </a:t>
            </a:r>
            <a:r>
              <a:rPr lang="de-DE" sz="1000" dirty="0" err="1"/>
              <a:t>and</a:t>
            </a:r>
            <a:r>
              <a:rPr lang="de-DE" sz="1000" dirty="0"/>
              <a:t> Emergency Management, Public </a:t>
            </a:r>
            <a:r>
              <a:rPr lang="de-DE" sz="1000" dirty="0" err="1"/>
              <a:t>domain</a:t>
            </a:r>
            <a:r>
              <a:rPr lang="de-DE" sz="1000" dirty="0"/>
              <a:t>, via Wikimedia </a:t>
            </a:r>
            <a:r>
              <a:rPr lang="de-DE" sz="1000" dirty="0" err="1"/>
              <a:t>Commons</a:t>
            </a:r>
            <a:endParaRPr lang="de-DE" sz="1000" dirty="0"/>
          </a:p>
        </p:txBody>
      </p:sp>
      <p:pic>
        <p:nvPicPr>
          <p:cNvPr id="7" name="Grafik 6" descr="Ein Bild, das Metallwaren, Zahnrad enthält.&#10;&#10;Automatisch generierte Beschreibung">
            <a:extLst>
              <a:ext uri="{FF2B5EF4-FFF2-40B4-BE49-F238E27FC236}">
                <a16:creationId xmlns:a16="http://schemas.microsoft.com/office/drawing/2014/main" id="{00BCC0A5-5533-164D-9AA2-B71A7752BE3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3277" y="1081674"/>
            <a:ext cx="3985773" cy="4483994"/>
          </a:xfrm>
          <a:prstGeom prst="rect">
            <a:avLst/>
          </a:prstGeom>
        </p:spPr>
      </p:pic>
      <p:sp>
        <p:nvSpPr>
          <p:cNvPr id="11" name="Rechteck 10">
            <a:extLst>
              <a:ext uri="{FF2B5EF4-FFF2-40B4-BE49-F238E27FC236}">
                <a16:creationId xmlns:a16="http://schemas.microsoft.com/office/drawing/2014/main" id="{66811CCB-AC68-5F4D-8708-E744804AD4FF}"/>
              </a:ext>
            </a:extLst>
          </p:cNvPr>
          <p:cNvSpPr/>
          <p:nvPr/>
        </p:nvSpPr>
        <p:spPr>
          <a:xfrm>
            <a:off x="208644" y="6022547"/>
            <a:ext cx="2574744" cy="261610"/>
          </a:xfrm>
          <a:prstGeom prst="rect">
            <a:avLst/>
          </a:prstGeom>
        </p:spPr>
        <p:txBody>
          <a:bodyPr wrap="none">
            <a:spAutoFit/>
          </a:bodyPr>
          <a:lstStyle/>
          <a:p>
            <a:r>
              <a:rPr lang="de-DE" sz="1100" dirty="0"/>
              <a:t>https://</a:t>
            </a:r>
            <a:r>
              <a:rPr lang="de-DE" sz="1100" dirty="0" err="1"/>
              <a:t>de.wikipedia.org</a:t>
            </a:r>
            <a:r>
              <a:rPr lang="de-DE" sz="1100" dirty="0"/>
              <a:t>/</a:t>
            </a:r>
            <a:r>
              <a:rPr lang="de-DE" sz="1100" dirty="0" err="1"/>
              <a:t>wiki</a:t>
            </a:r>
            <a:r>
              <a:rPr lang="de-DE" sz="1100" dirty="0"/>
              <a:t>/Zahnstange</a:t>
            </a:r>
          </a:p>
        </p:txBody>
      </p:sp>
      <p:pic>
        <p:nvPicPr>
          <p:cNvPr id="4" name="Grafik 3" descr="Ein Bild, das drinnen enthält.&#10;&#10;Automatisch generierte Beschreibung">
            <a:extLst>
              <a:ext uri="{FF2B5EF4-FFF2-40B4-BE49-F238E27FC236}">
                <a16:creationId xmlns:a16="http://schemas.microsoft.com/office/drawing/2014/main" id="{4EDEB8DA-9DAA-C04D-8782-599D2CBBF46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25388" y="1883884"/>
            <a:ext cx="5750806" cy="5539002"/>
          </a:xfrm>
          <a:prstGeom prst="rect">
            <a:avLst/>
          </a:prstGeom>
        </p:spPr>
      </p:pic>
      <p:sp>
        <p:nvSpPr>
          <p:cNvPr id="3" name="Textfeld 2">
            <a:extLst>
              <a:ext uri="{FF2B5EF4-FFF2-40B4-BE49-F238E27FC236}">
                <a16:creationId xmlns:a16="http://schemas.microsoft.com/office/drawing/2014/main" id="{4A05F0C4-C51A-2C21-370C-52D678378289}"/>
              </a:ext>
            </a:extLst>
          </p:cNvPr>
          <p:cNvSpPr txBox="1"/>
          <p:nvPr/>
        </p:nvSpPr>
        <p:spPr>
          <a:xfrm>
            <a:off x="5343181" y="4638101"/>
            <a:ext cx="184731" cy="369332"/>
          </a:xfrm>
          <a:prstGeom prst="rect">
            <a:avLst/>
          </a:prstGeom>
          <a:noFill/>
        </p:spPr>
        <p:txBody>
          <a:bodyPr wrap="none" rtlCol="0">
            <a:spAutoFit/>
          </a:bodyPr>
          <a:lstStyle/>
          <a:p>
            <a:endParaRPr lang="de-DE"/>
          </a:p>
        </p:txBody>
      </p:sp>
    </p:spTree>
    <p:extLst>
      <p:ext uri="{BB962C8B-B14F-4D97-AF65-F5344CB8AC3E}">
        <p14:creationId xmlns:p14="http://schemas.microsoft.com/office/powerpoint/2010/main" val="29454187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ihandform 3">
            <a:extLst>
              <a:ext uri="{FF2B5EF4-FFF2-40B4-BE49-F238E27FC236}">
                <a16:creationId xmlns:a16="http://schemas.microsoft.com/office/drawing/2014/main" id="{446FEA6E-B4D3-FB0E-D247-839B6202084D}"/>
              </a:ext>
            </a:extLst>
          </p:cNvPr>
          <p:cNvSpPr/>
          <p:nvPr/>
        </p:nvSpPr>
        <p:spPr>
          <a:xfrm>
            <a:off x="0" y="1123720"/>
            <a:ext cx="9037" cy="9026"/>
          </a:xfrm>
          <a:custGeom>
            <a:avLst/>
            <a:gdLst/>
            <a:ahLst/>
            <a:cxnLst/>
            <a:rect l="l" t="t" r="r" b="b"/>
            <a:pathLst>
              <a:path w="9037" h="9026"/>
            </a:pathLst>
          </a:custGeom>
          <a:noFill/>
          <a:ln w="9038" cap="flat">
            <a:noFill/>
            <a:prstDash val="solid"/>
            <a:miter/>
          </a:ln>
        </p:spPr>
        <p:txBody>
          <a:bodyPr rtlCol="0" anchor="ctr"/>
          <a:lstStyle/>
          <a:p>
            <a:endParaRPr lang="de-DE"/>
          </a:p>
        </p:txBody>
      </p:sp>
      <p:sp>
        <p:nvSpPr>
          <p:cNvPr id="6" name="Freihandform 5">
            <a:extLst>
              <a:ext uri="{FF2B5EF4-FFF2-40B4-BE49-F238E27FC236}">
                <a16:creationId xmlns:a16="http://schemas.microsoft.com/office/drawing/2014/main" id="{D4030DE4-B956-511B-B8BA-015DF26BF319}"/>
              </a:ext>
            </a:extLst>
          </p:cNvPr>
          <p:cNvSpPr/>
          <p:nvPr/>
        </p:nvSpPr>
        <p:spPr>
          <a:xfrm>
            <a:off x="7457997" y="1547983"/>
            <a:ext cx="2549565" cy="2546482"/>
          </a:xfrm>
          <a:custGeom>
            <a:avLst/>
            <a:gdLst>
              <a:gd name="connsiteX0" fmla="*/ 2122980 w 2549565"/>
              <a:gd name="connsiteY0" fmla="*/ 943309 h 2546482"/>
              <a:gd name="connsiteX1" fmla="*/ 2231434 w 2549565"/>
              <a:gd name="connsiteY1" fmla="*/ 900883 h 2546482"/>
              <a:gd name="connsiteX2" fmla="*/ 2286564 w 2549565"/>
              <a:gd name="connsiteY2" fmla="*/ 862067 h 2546482"/>
              <a:gd name="connsiteX3" fmla="*/ 2409479 w 2549565"/>
              <a:gd name="connsiteY3" fmla="*/ 693264 h 2546482"/>
              <a:gd name="connsiteX4" fmla="*/ 2353444 w 2549565"/>
              <a:gd name="connsiteY4" fmla="*/ 594871 h 2546482"/>
              <a:gd name="connsiteX5" fmla="*/ 2145575 w 2549565"/>
              <a:gd name="connsiteY5" fmla="*/ 613828 h 2546482"/>
              <a:gd name="connsiteX6" fmla="*/ 2084118 w 2549565"/>
              <a:gd name="connsiteY6" fmla="*/ 641811 h 2546482"/>
              <a:gd name="connsiteX7" fmla="*/ 1992836 w 2549565"/>
              <a:gd name="connsiteY7" fmla="*/ 713123 h 2546482"/>
              <a:gd name="connsiteX8" fmla="*/ 1844617 w 2549565"/>
              <a:gd name="connsiteY8" fmla="*/ 563277 h 2546482"/>
              <a:gd name="connsiteX9" fmla="*/ 1917823 w 2549565"/>
              <a:gd name="connsiteY9" fmla="*/ 473008 h 2546482"/>
              <a:gd name="connsiteX10" fmla="*/ 1945840 w 2549565"/>
              <a:gd name="connsiteY10" fmla="*/ 411626 h 2546482"/>
              <a:gd name="connsiteX11" fmla="*/ 1967530 w 2549565"/>
              <a:gd name="connsiteY11" fmla="*/ 204007 h 2546482"/>
              <a:gd name="connsiteX12" fmla="*/ 1869922 w 2549565"/>
              <a:gd name="connsiteY12" fmla="*/ 147138 h 2546482"/>
              <a:gd name="connsiteX13" fmla="*/ 1699108 w 2549565"/>
              <a:gd name="connsiteY13" fmla="*/ 267196 h 2546482"/>
              <a:gd name="connsiteX14" fmla="*/ 1659341 w 2549565"/>
              <a:gd name="connsiteY14" fmla="*/ 322260 h 2546482"/>
              <a:gd name="connsiteX15" fmla="*/ 1615960 w 2549565"/>
              <a:gd name="connsiteY15" fmla="*/ 429679 h 2546482"/>
              <a:gd name="connsiteX16" fmla="*/ 1412609 w 2549565"/>
              <a:gd name="connsiteY16" fmla="*/ 373713 h 2546482"/>
              <a:gd name="connsiteX17" fmla="*/ 1430685 w 2549565"/>
              <a:gd name="connsiteY17" fmla="*/ 259071 h 2546482"/>
              <a:gd name="connsiteX18" fmla="*/ 1424358 w 2549565"/>
              <a:gd name="connsiteY18" fmla="*/ 191370 h 2546482"/>
              <a:gd name="connsiteX19" fmla="*/ 1339403 w 2549565"/>
              <a:gd name="connsiteY19" fmla="*/ 903 h 2546482"/>
              <a:gd name="connsiteX20" fmla="*/ 1226430 w 2549565"/>
              <a:gd name="connsiteY20" fmla="*/ 0 h 2546482"/>
              <a:gd name="connsiteX21" fmla="*/ 1138764 w 2549565"/>
              <a:gd name="connsiteY21" fmla="*/ 189564 h 2546482"/>
              <a:gd name="connsiteX22" fmla="*/ 1131533 w 2549565"/>
              <a:gd name="connsiteY22" fmla="*/ 257266 h 2546482"/>
              <a:gd name="connsiteX23" fmla="*/ 1147801 w 2549565"/>
              <a:gd name="connsiteY23" fmla="*/ 371907 h 2546482"/>
              <a:gd name="connsiteX24" fmla="*/ 943547 w 2549565"/>
              <a:gd name="connsiteY24" fmla="*/ 425166 h 2546482"/>
              <a:gd name="connsiteX25" fmla="*/ 901069 w 2549565"/>
              <a:gd name="connsiteY25" fmla="*/ 316843 h 2546482"/>
              <a:gd name="connsiteX26" fmla="*/ 862206 w 2549565"/>
              <a:gd name="connsiteY26" fmla="*/ 261780 h 2546482"/>
              <a:gd name="connsiteX27" fmla="*/ 694103 w 2549565"/>
              <a:gd name="connsiteY27" fmla="*/ 139014 h 2546482"/>
              <a:gd name="connsiteX28" fmla="*/ 595591 w 2549565"/>
              <a:gd name="connsiteY28" fmla="*/ 194981 h 2546482"/>
              <a:gd name="connsiteX29" fmla="*/ 614571 w 2549565"/>
              <a:gd name="connsiteY29" fmla="*/ 402599 h 2546482"/>
              <a:gd name="connsiteX30" fmla="*/ 642588 w 2549565"/>
              <a:gd name="connsiteY30" fmla="*/ 464884 h 2546482"/>
              <a:gd name="connsiteX31" fmla="*/ 713987 w 2549565"/>
              <a:gd name="connsiteY31" fmla="*/ 556056 h 2546482"/>
              <a:gd name="connsiteX32" fmla="*/ 563959 w 2549565"/>
              <a:gd name="connsiteY32" fmla="*/ 704097 h 2546482"/>
              <a:gd name="connsiteX33" fmla="*/ 473581 w 2549565"/>
              <a:gd name="connsiteY33" fmla="*/ 630979 h 2546482"/>
              <a:gd name="connsiteX34" fmla="*/ 412124 w 2549565"/>
              <a:gd name="connsiteY34" fmla="*/ 602093 h 2546482"/>
              <a:gd name="connsiteX35" fmla="*/ 204254 w 2549565"/>
              <a:gd name="connsiteY35" fmla="*/ 580428 h 2546482"/>
              <a:gd name="connsiteX36" fmla="*/ 147316 w 2549565"/>
              <a:gd name="connsiteY36" fmla="*/ 677919 h 2546482"/>
              <a:gd name="connsiteX37" fmla="*/ 267519 w 2549565"/>
              <a:gd name="connsiteY37" fmla="*/ 848527 h 2546482"/>
              <a:gd name="connsiteX38" fmla="*/ 322650 w 2549565"/>
              <a:gd name="connsiteY38" fmla="*/ 888245 h 2546482"/>
              <a:gd name="connsiteX39" fmla="*/ 430199 w 2549565"/>
              <a:gd name="connsiteY39" fmla="*/ 931574 h 2546482"/>
              <a:gd name="connsiteX40" fmla="*/ 374165 w 2549565"/>
              <a:gd name="connsiteY40" fmla="*/ 1134679 h 2546482"/>
              <a:gd name="connsiteX41" fmla="*/ 259385 w 2549565"/>
              <a:gd name="connsiteY41" fmla="*/ 1116625 h 2546482"/>
              <a:gd name="connsiteX42" fmla="*/ 191602 w 2549565"/>
              <a:gd name="connsiteY42" fmla="*/ 1122944 h 2546482"/>
              <a:gd name="connsiteX43" fmla="*/ 904 w 2549565"/>
              <a:gd name="connsiteY43" fmla="*/ 1207797 h 2546482"/>
              <a:gd name="connsiteX44" fmla="*/ 0 w 2549565"/>
              <a:gd name="connsiteY44" fmla="*/ 1320633 h 2546482"/>
              <a:gd name="connsiteX45" fmla="*/ 189794 w 2549565"/>
              <a:gd name="connsiteY45" fmla="*/ 1408193 h 2546482"/>
              <a:gd name="connsiteX46" fmla="*/ 257577 w 2549565"/>
              <a:gd name="connsiteY46" fmla="*/ 1415415 h 2546482"/>
              <a:gd name="connsiteX47" fmla="*/ 372358 w 2549565"/>
              <a:gd name="connsiteY47" fmla="*/ 1399166 h 2546482"/>
              <a:gd name="connsiteX48" fmla="*/ 425680 w 2549565"/>
              <a:gd name="connsiteY48" fmla="*/ 1603174 h 2546482"/>
              <a:gd name="connsiteX49" fmla="*/ 317227 w 2549565"/>
              <a:gd name="connsiteY49" fmla="*/ 1645600 h 2546482"/>
              <a:gd name="connsiteX50" fmla="*/ 262096 w 2549565"/>
              <a:gd name="connsiteY50" fmla="*/ 1684416 h 2546482"/>
              <a:gd name="connsiteX51" fmla="*/ 139182 w 2549565"/>
              <a:gd name="connsiteY51" fmla="*/ 1853218 h 2546482"/>
              <a:gd name="connsiteX52" fmla="*/ 195216 w 2549565"/>
              <a:gd name="connsiteY52" fmla="*/ 1951611 h 2546482"/>
              <a:gd name="connsiteX53" fmla="*/ 403086 w 2549565"/>
              <a:gd name="connsiteY53" fmla="*/ 1932655 h 2546482"/>
              <a:gd name="connsiteX54" fmla="*/ 465447 w 2549565"/>
              <a:gd name="connsiteY54" fmla="*/ 1904672 h 2546482"/>
              <a:gd name="connsiteX55" fmla="*/ 556729 w 2549565"/>
              <a:gd name="connsiteY55" fmla="*/ 1833359 h 2546482"/>
              <a:gd name="connsiteX56" fmla="*/ 704949 w 2549565"/>
              <a:gd name="connsiteY56" fmla="*/ 1983206 h 2546482"/>
              <a:gd name="connsiteX57" fmla="*/ 631742 w 2549565"/>
              <a:gd name="connsiteY57" fmla="*/ 2073474 h 2546482"/>
              <a:gd name="connsiteX58" fmla="*/ 602822 w 2549565"/>
              <a:gd name="connsiteY58" fmla="*/ 2134857 h 2546482"/>
              <a:gd name="connsiteX59" fmla="*/ 581131 w 2549565"/>
              <a:gd name="connsiteY59" fmla="*/ 2342475 h 2546482"/>
              <a:gd name="connsiteX60" fmla="*/ 678739 w 2549565"/>
              <a:gd name="connsiteY60" fmla="*/ 2399344 h 2546482"/>
              <a:gd name="connsiteX61" fmla="*/ 849554 w 2549565"/>
              <a:gd name="connsiteY61" fmla="*/ 2279287 h 2546482"/>
              <a:gd name="connsiteX62" fmla="*/ 889320 w 2549565"/>
              <a:gd name="connsiteY62" fmla="*/ 2224223 h 2546482"/>
              <a:gd name="connsiteX63" fmla="*/ 932702 w 2549565"/>
              <a:gd name="connsiteY63" fmla="*/ 2116803 h 2546482"/>
              <a:gd name="connsiteX64" fmla="*/ 1136052 w 2549565"/>
              <a:gd name="connsiteY64" fmla="*/ 2172770 h 2546482"/>
              <a:gd name="connsiteX65" fmla="*/ 1117977 w 2549565"/>
              <a:gd name="connsiteY65" fmla="*/ 2287411 h 2546482"/>
              <a:gd name="connsiteX66" fmla="*/ 1124303 w 2549565"/>
              <a:gd name="connsiteY66" fmla="*/ 2355113 h 2546482"/>
              <a:gd name="connsiteX67" fmla="*/ 1209258 w 2549565"/>
              <a:gd name="connsiteY67" fmla="*/ 2545580 h 2546482"/>
              <a:gd name="connsiteX68" fmla="*/ 1322231 w 2549565"/>
              <a:gd name="connsiteY68" fmla="*/ 2546483 h 2546482"/>
              <a:gd name="connsiteX69" fmla="*/ 1409898 w 2549565"/>
              <a:gd name="connsiteY69" fmla="*/ 2356918 h 2546482"/>
              <a:gd name="connsiteX70" fmla="*/ 1417128 w 2549565"/>
              <a:gd name="connsiteY70" fmla="*/ 2289217 h 2546482"/>
              <a:gd name="connsiteX71" fmla="*/ 1400860 w 2549565"/>
              <a:gd name="connsiteY71" fmla="*/ 2174575 h 2546482"/>
              <a:gd name="connsiteX72" fmla="*/ 1605114 w 2549565"/>
              <a:gd name="connsiteY72" fmla="*/ 2121317 h 2546482"/>
              <a:gd name="connsiteX73" fmla="*/ 1647592 w 2549565"/>
              <a:gd name="connsiteY73" fmla="*/ 2229639 h 2546482"/>
              <a:gd name="connsiteX74" fmla="*/ 1686454 w 2549565"/>
              <a:gd name="connsiteY74" fmla="*/ 2284703 h 2546482"/>
              <a:gd name="connsiteX75" fmla="*/ 1855461 w 2549565"/>
              <a:gd name="connsiteY75" fmla="*/ 2407469 h 2546482"/>
              <a:gd name="connsiteX76" fmla="*/ 1953974 w 2549565"/>
              <a:gd name="connsiteY76" fmla="*/ 2351502 h 2546482"/>
              <a:gd name="connsiteX77" fmla="*/ 1934995 w 2549565"/>
              <a:gd name="connsiteY77" fmla="*/ 2143884 h 2546482"/>
              <a:gd name="connsiteX78" fmla="*/ 1906977 w 2549565"/>
              <a:gd name="connsiteY78" fmla="*/ 2081598 h 2546482"/>
              <a:gd name="connsiteX79" fmla="*/ 1835579 w 2549565"/>
              <a:gd name="connsiteY79" fmla="*/ 1990427 h 2546482"/>
              <a:gd name="connsiteX80" fmla="*/ 1985606 w 2549565"/>
              <a:gd name="connsiteY80" fmla="*/ 1842386 h 2546482"/>
              <a:gd name="connsiteX81" fmla="*/ 2075984 w 2549565"/>
              <a:gd name="connsiteY81" fmla="*/ 1915504 h 2546482"/>
              <a:gd name="connsiteX82" fmla="*/ 2137441 w 2549565"/>
              <a:gd name="connsiteY82" fmla="*/ 1944390 h 2546482"/>
              <a:gd name="connsiteX83" fmla="*/ 2345310 w 2549565"/>
              <a:gd name="connsiteY83" fmla="*/ 1966054 h 2546482"/>
              <a:gd name="connsiteX84" fmla="*/ 2402249 w 2549565"/>
              <a:gd name="connsiteY84" fmla="*/ 1868564 h 2546482"/>
              <a:gd name="connsiteX85" fmla="*/ 2282046 w 2549565"/>
              <a:gd name="connsiteY85" fmla="*/ 1697956 h 2546482"/>
              <a:gd name="connsiteX86" fmla="*/ 2226915 w 2549565"/>
              <a:gd name="connsiteY86" fmla="*/ 1658238 h 2546482"/>
              <a:gd name="connsiteX87" fmla="*/ 2119365 w 2549565"/>
              <a:gd name="connsiteY87" fmla="*/ 1614909 h 2546482"/>
              <a:gd name="connsiteX88" fmla="*/ 2175400 w 2549565"/>
              <a:gd name="connsiteY88" fmla="*/ 1411804 h 2546482"/>
              <a:gd name="connsiteX89" fmla="*/ 2290180 w 2549565"/>
              <a:gd name="connsiteY89" fmla="*/ 1429858 h 2546482"/>
              <a:gd name="connsiteX90" fmla="*/ 2357963 w 2549565"/>
              <a:gd name="connsiteY90" fmla="*/ 1423539 h 2546482"/>
              <a:gd name="connsiteX91" fmla="*/ 2548661 w 2549565"/>
              <a:gd name="connsiteY91" fmla="*/ 1338686 h 2546482"/>
              <a:gd name="connsiteX92" fmla="*/ 2549565 w 2549565"/>
              <a:gd name="connsiteY92" fmla="*/ 1225850 h 2546482"/>
              <a:gd name="connsiteX93" fmla="*/ 2359772 w 2549565"/>
              <a:gd name="connsiteY93" fmla="*/ 1138290 h 2546482"/>
              <a:gd name="connsiteX94" fmla="*/ 2291988 w 2549565"/>
              <a:gd name="connsiteY94" fmla="*/ 1131068 h 2546482"/>
              <a:gd name="connsiteX95" fmla="*/ 2177207 w 2549565"/>
              <a:gd name="connsiteY95" fmla="*/ 1147316 h 2546482"/>
              <a:gd name="connsiteX96" fmla="*/ 2122980 w 2549565"/>
              <a:gd name="connsiteY96" fmla="*/ 943309 h 254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549565" h="2546482">
                <a:moveTo>
                  <a:pt x="2122980" y="943309"/>
                </a:moveTo>
                <a:lnTo>
                  <a:pt x="2231434" y="900883"/>
                </a:lnTo>
                <a:lnTo>
                  <a:pt x="2286564" y="862067"/>
                </a:lnTo>
                <a:lnTo>
                  <a:pt x="2409479" y="693264"/>
                </a:lnTo>
                <a:lnTo>
                  <a:pt x="2353444" y="594871"/>
                </a:lnTo>
                <a:lnTo>
                  <a:pt x="2145575" y="613828"/>
                </a:lnTo>
                <a:lnTo>
                  <a:pt x="2084118" y="641811"/>
                </a:lnTo>
                <a:lnTo>
                  <a:pt x="1992836" y="713123"/>
                </a:lnTo>
                <a:lnTo>
                  <a:pt x="1844617" y="563277"/>
                </a:lnTo>
                <a:lnTo>
                  <a:pt x="1917823" y="473008"/>
                </a:lnTo>
                <a:lnTo>
                  <a:pt x="1945840" y="411626"/>
                </a:lnTo>
                <a:lnTo>
                  <a:pt x="1967530" y="204007"/>
                </a:lnTo>
                <a:lnTo>
                  <a:pt x="1869922" y="147138"/>
                </a:lnTo>
                <a:lnTo>
                  <a:pt x="1699108" y="267196"/>
                </a:lnTo>
                <a:lnTo>
                  <a:pt x="1659341" y="322260"/>
                </a:lnTo>
                <a:lnTo>
                  <a:pt x="1615960" y="429679"/>
                </a:lnTo>
                <a:lnTo>
                  <a:pt x="1412609" y="373713"/>
                </a:lnTo>
                <a:lnTo>
                  <a:pt x="1430685" y="259071"/>
                </a:lnTo>
                <a:lnTo>
                  <a:pt x="1424358" y="191370"/>
                </a:lnTo>
                <a:lnTo>
                  <a:pt x="1339403" y="903"/>
                </a:lnTo>
                <a:lnTo>
                  <a:pt x="1226430" y="0"/>
                </a:lnTo>
                <a:lnTo>
                  <a:pt x="1138764" y="189564"/>
                </a:lnTo>
                <a:lnTo>
                  <a:pt x="1131533" y="257266"/>
                </a:lnTo>
                <a:lnTo>
                  <a:pt x="1147801" y="371907"/>
                </a:lnTo>
                <a:lnTo>
                  <a:pt x="943547" y="425166"/>
                </a:lnTo>
                <a:lnTo>
                  <a:pt x="901069" y="316843"/>
                </a:lnTo>
                <a:lnTo>
                  <a:pt x="862206" y="261780"/>
                </a:lnTo>
                <a:lnTo>
                  <a:pt x="694103" y="139014"/>
                </a:lnTo>
                <a:lnTo>
                  <a:pt x="595591" y="194981"/>
                </a:lnTo>
                <a:lnTo>
                  <a:pt x="614571" y="402599"/>
                </a:lnTo>
                <a:lnTo>
                  <a:pt x="642588" y="464884"/>
                </a:lnTo>
                <a:lnTo>
                  <a:pt x="713987" y="556056"/>
                </a:lnTo>
                <a:lnTo>
                  <a:pt x="563959" y="704097"/>
                </a:lnTo>
                <a:lnTo>
                  <a:pt x="473581" y="630979"/>
                </a:lnTo>
                <a:lnTo>
                  <a:pt x="412124" y="602093"/>
                </a:lnTo>
                <a:lnTo>
                  <a:pt x="204254" y="580428"/>
                </a:lnTo>
                <a:lnTo>
                  <a:pt x="147316" y="677919"/>
                </a:lnTo>
                <a:lnTo>
                  <a:pt x="267519" y="848527"/>
                </a:lnTo>
                <a:lnTo>
                  <a:pt x="322650" y="888245"/>
                </a:lnTo>
                <a:lnTo>
                  <a:pt x="430199" y="931574"/>
                </a:lnTo>
                <a:lnTo>
                  <a:pt x="374165" y="1134679"/>
                </a:lnTo>
                <a:lnTo>
                  <a:pt x="259385" y="1116625"/>
                </a:lnTo>
                <a:lnTo>
                  <a:pt x="191602" y="1122944"/>
                </a:lnTo>
                <a:lnTo>
                  <a:pt x="904" y="1207797"/>
                </a:lnTo>
                <a:lnTo>
                  <a:pt x="0" y="1320633"/>
                </a:lnTo>
                <a:lnTo>
                  <a:pt x="189794" y="1408193"/>
                </a:lnTo>
                <a:lnTo>
                  <a:pt x="257577" y="1415415"/>
                </a:lnTo>
                <a:lnTo>
                  <a:pt x="372358" y="1399166"/>
                </a:lnTo>
                <a:lnTo>
                  <a:pt x="425680" y="1603174"/>
                </a:lnTo>
                <a:lnTo>
                  <a:pt x="317227" y="1645600"/>
                </a:lnTo>
                <a:lnTo>
                  <a:pt x="262096" y="1684416"/>
                </a:lnTo>
                <a:lnTo>
                  <a:pt x="139182" y="1853218"/>
                </a:lnTo>
                <a:lnTo>
                  <a:pt x="195216" y="1951611"/>
                </a:lnTo>
                <a:lnTo>
                  <a:pt x="403086" y="1932655"/>
                </a:lnTo>
                <a:lnTo>
                  <a:pt x="465447" y="1904672"/>
                </a:lnTo>
                <a:lnTo>
                  <a:pt x="556729" y="1833359"/>
                </a:lnTo>
                <a:lnTo>
                  <a:pt x="704949" y="1983206"/>
                </a:lnTo>
                <a:lnTo>
                  <a:pt x="631742" y="2073474"/>
                </a:lnTo>
                <a:lnTo>
                  <a:pt x="602822" y="2134857"/>
                </a:lnTo>
                <a:lnTo>
                  <a:pt x="581131" y="2342475"/>
                </a:lnTo>
                <a:lnTo>
                  <a:pt x="678739" y="2399344"/>
                </a:lnTo>
                <a:lnTo>
                  <a:pt x="849554" y="2279287"/>
                </a:lnTo>
                <a:lnTo>
                  <a:pt x="889320" y="2224223"/>
                </a:lnTo>
                <a:lnTo>
                  <a:pt x="932702" y="2116803"/>
                </a:lnTo>
                <a:lnTo>
                  <a:pt x="1136052" y="2172770"/>
                </a:lnTo>
                <a:lnTo>
                  <a:pt x="1117977" y="2287411"/>
                </a:lnTo>
                <a:lnTo>
                  <a:pt x="1124303" y="2355113"/>
                </a:lnTo>
                <a:lnTo>
                  <a:pt x="1209258" y="2545580"/>
                </a:lnTo>
                <a:lnTo>
                  <a:pt x="1322231" y="2546483"/>
                </a:lnTo>
                <a:lnTo>
                  <a:pt x="1409898" y="2356918"/>
                </a:lnTo>
                <a:lnTo>
                  <a:pt x="1417128" y="2289217"/>
                </a:lnTo>
                <a:lnTo>
                  <a:pt x="1400860" y="2174575"/>
                </a:lnTo>
                <a:lnTo>
                  <a:pt x="1605114" y="2121317"/>
                </a:lnTo>
                <a:lnTo>
                  <a:pt x="1647592" y="2229639"/>
                </a:lnTo>
                <a:lnTo>
                  <a:pt x="1686454" y="2284703"/>
                </a:lnTo>
                <a:lnTo>
                  <a:pt x="1855461" y="2407469"/>
                </a:lnTo>
                <a:lnTo>
                  <a:pt x="1953974" y="2351502"/>
                </a:lnTo>
                <a:lnTo>
                  <a:pt x="1934995" y="2143884"/>
                </a:lnTo>
                <a:lnTo>
                  <a:pt x="1906977" y="2081598"/>
                </a:lnTo>
                <a:lnTo>
                  <a:pt x="1835579" y="1990427"/>
                </a:lnTo>
                <a:lnTo>
                  <a:pt x="1985606" y="1842386"/>
                </a:lnTo>
                <a:lnTo>
                  <a:pt x="2075984" y="1915504"/>
                </a:lnTo>
                <a:lnTo>
                  <a:pt x="2137441" y="1944390"/>
                </a:lnTo>
                <a:lnTo>
                  <a:pt x="2345310" y="1966054"/>
                </a:lnTo>
                <a:lnTo>
                  <a:pt x="2402249" y="1868564"/>
                </a:lnTo>
                <a:lnTo>
                  <a:pt x="2282046" y="1697956"/>
                </a:lnTo>
                <a:lnTo>
                  <a:pt x="2226915" y="1658238"/>
                </a:lnTo>
                <a:lnTo>
                  <a:pt x="2119365" y="1614909"/>
                </a:lnTo>
                <a:lnTo>
                  <a:pt x="2175400" y="1411804"/>
                </a:lnTo>
                <a:lnTo>
                  <a:pt x="2290180" y="1429858"/>
                </a:lnTo>
                <a:lnTo>
                  <a:pt x="2357963" y="1423539"/>
                </a:lnTo>
                <a:lnTo>
                  <a:pt x="2548661" y="1338686"/>
                </a:lnTo>
                <a:lnTo>
                  <a:pt x="2549565" y="1225850"/>
                </a:lnTo>
                <a:lnTo>
                  <a:pt x="2359772" y="1138290"/>
                </a:lnTo>
                <a:lnTo>
                  <a:pt x="2291988" y="1131068"/>
                </a:lnTo>
                <a:lnTo>
                  <a:pt x="2177207" y="1147316"/>
                </a:lnTo>
                <a:lnTo>
                  <a:pt x="2122980" y="943309"/>
                </a:lnTo>
                <a:close/>
              </a:path>
            </a:pathLst>
          </a:custGeom>
          <a:solidFill>
            <a:srgbClr val="F2F2F2"/>
          </a:solidFill>
          <a:ln w="13557" cap="flat">
            <a:solidFill>
              <a:srgbClr val="000000"/>
            </a:solidFill>
            <a:prstDash val="solid"/>
            <a:miter/>
          </a:ln>
        </p:spPr>
        <p:txBody>
          <a:bodyPr rtlCol="0" anchor="ctr"/>
          <a:lstStyle/>
          <a:p>
            <a:endParaRPr lang="de-DE"/>
          </a:p>
        </p:txBody>
      </p:sp>
      <p:sp>
        <p:nvSpPr>
          <p:cNvPr id="7" name="Freihandform 6">
            <a:extLst>
              <a:ext uri="{FF2B5EF4-FFF2-40B4-BE49-F238E27FC236}">
                <a16:creationId xmlns:a16="http://schemas.microsoft.com/office/drawing/2014/main" id="{03E9B96E-11A0-3E34-9E61-818E64EC1AC4}"/>
              </a:ext>
            </a:extLst>
          </p:cNvPr>
          <p:cNvSpPr/>
          <p:nvPr/>
        </p:nvSpPr>
        <p:spPr>
          <a:xfrm>
            <a:off x="8641230" y="2729052"/>
            <a:ext cx="183097" cy="183610"/>
          </a:xfrm>
          <a:custGeom>
            <a:avLst/>
            <a:gdLst>
              <a:gd name="connsiteX0" fmla="*/ 182379 w 183097"/>
              <a:gd name="connsiteY0" fmla="*/ 80889 h 183610"/>
              <a:gd name="connsiteX1" fmla="*/ 102846 w 183097"/>
              <a:gd name="connsiteY1" fmla="*/ 182892 h 183610"/>
              <a:gd name="connsiteX2" fmla="*/ 719 w 183097"/>
              <a:gd name="connsiteY2" fmla="*/ 103456 h 183610"/>
              <a:gd name="connsiteX3" fmla="*/ 719 w 183097"/>
              <a:gd name="connsiteY3" fmla="*/ 102553 h 183610"/>
              <a:gd name="connsiteX4" fmla="*/ 80252 w 183097"/>
              <a:gd name="connsiteY4" fmla="*/ 549 h 183610"/>
              <a:gd name="connsiteX5" fmla="*/ 182379 w 183097"/>
              <a:gd name="connsiteY5" fmla="*/ 80889 h 183610"/>
              <a:gd name="connsiteX6" fmla="*/ 182379 w 183097"/>
              <a:gd name="connsiteY6" fmla="*/ 80889 h 183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097" h="183610">
                <a:moveTo>
                  <a:pt x="182379" y="80889"/>
                </a:moveTo>
                <a:cubicBezTo>
                  <a:pt x="188705" y="131439"/>
                  <a:pt x="152554" y="176573"/>
                  <a:pt x="102846" y="182892"/>
                </a:cubicBezTo>
                <a:cubicBezTo>
                  <a:pt x="52235" y="189211"/>
                  <a:pt x="7046" y="153104"/>
                  <a:pt x="719" y="103456"/>
                </a:cubicBezTo>
                <a:cubicBezTo>
                  <a:pt x="719" y="103456"/>
                  <a:pt x="719" y="103456"/>
                  <a:pt x="719" y="102553"/>
                </a:cubicBezTo>
                <a:cubicBezTo>
                  <a:pt x="-5607" y="52003"/>
                  <a:pt x="30544" y="6868"/>
                  <a:pt x="80252" y="549"/>
                </a:cubicBezTo>
                <a:cubicBezTo>
                  <a:pt x="129960" y="-4867"/>
                  <a:pt x="176052" y="30338"/>
                  <a:pt x="182379" y="80889"/>
                </a:cubicBezTo>
                <a:lnTo>
                  <a:pt x="182379" y="80889"/>
                </a:lnTo>
                <a:close/>
              </a:path>
            </a:pathLst>
          </a:custGeom>
          <a:solidFill>
            <a:srgbClr val="FFCC00"/>
          </a:solidFill>
          <a:ln w="9041" cap="rnd">
            <a:solidFill>
              <a:srgbClr val="000000"/>
            </a:solidFill>
            <a:prstDash val="solid"/>
            <a:miter/>
          </a:ln>
        </p:spPr>
        <p:txBody>
          <a:bodyPr rtlCol="0" anchor="ctr"/>
          <a:lstStyle/>
          <a:p>
            <a:endParaRPr lang="de-DE"/>
          </a:p>
        </p:txBody>
      </p:sp>
      <p:grpSp>
        <p:nvGrpSpPr>
          <p:cNvPr id="8" name="Grafik 14">
            <a:extLst>
              <a:ext uri="{FF2B5EF4-FFF2-40B4-BE49-F238E27FC236}">
                <a16:creationId xmlns:a16="http://schemas.microsoft.com/office/drawing/2014/main" id="{5E1266DE-FCD9-ED56-2842-F5AB2BA0F0C8}"/>
              </a:ext>
            </a:extLst>
          </p:cNvPr>
          <p:cNvGrpSpPr/>
          <p:nvPr/>
        </p:nvGrpSpPr>
        <p:grpSpPr>
          <a:xfrm>
            <a:off x="8205379" y="2746752"/>
            <a:ext cx="520622" cy="599384"/>
            <a:chOff x="8205379" y="2746752"/>
            <a:chExt cx="520622" cy="599384"/>
          </a:xfrm>
        </p:grpSpPr>
        <p:sp>
          <p:nvSpPr>
            <p:cNvPr id="9" name="Freihandform 8">
              <a:extLst>
                <a:ext uri="{FF2B5EF4-FFF2-40B4-BE49-F238E27FC236}">
                  <a16:creationId xmlns:a16="http://schemas.microsoft.com/office/drawing/2014/main" id="{178E011A-4A82-5DDD-6121-FC14DCC7CB06}"/>
                </a:ext>
              </a:extLst>
            </p:cNvPr>
            <p:cNvSpPr/>
            <p:nvPr/>
          </p:nvSpPr>
          <p:spPr>
            <a:xfrm>
              <a:off x="8205379" y="2746752"/>
              <a:ext cx="294677" cy="544320"/>
            </a:xfrm>
            <a:custGeom>
              <a:avLst/>
              <a:gdLst>
                <a:gd name="connsiteX0" fmla="*/ 4564 w 294677"/>
                <a:gd name="connsiteY0" fmla="*/ 0 h 544320"/>
                <a:gd name="connsiteX1" fmla="*/ 45 w 294677"/>
                <a:gd name="connsiteY1" fmla="*/ 64091 h 544320"/>
                <a:gd name="connsiteX2" fmla="*/ 294677 w 294677"/>
                <a:gd name="connsiteY2" fmla="*/ 544321 h 544320"/>
              </a:gdLst>
              <a:ahLst/>
              <a:cxnLst>
                <a:cxn ang="0">
                  <a:pos x="connsiteX0" y="connsiteY0"/>
                </a:cxn>
                <a:cxn ang="0">
                  <a:pos x="connsiteX1" y="connsiteY1"/>
                </a:cxn>
                <a:cxn ang="0">
                  <a:pos x="connsiteX2" y="connsiteY2"/>
                </a:cxn>
              </a:cxnLst>
              <a:rect l="l" t="t" r="r" b="b"/>
              <a:pathLst>
                <a:path w="294677" h="544320">
                  <a:moveTo>
                    <a:pt x="4564" y="0"/>
                  </a:moveTo>
                  <a:cubicBezTo>
                    <a:pt x="1852" y="20762"/>
                    <a:pt x="45" y="42426"/>
                    <a:pt x="45" y="64091"/>
                  </a:cubicBezTo>
                  <a:cubicBezTo>
                    <a:pt x="-2667" y="273514"/>
                    <a:pt x="117536" y="456760"/>
                    <a:pt x="294677" y="544321"/>
                  </a:cubicBezTo>
                </a:path>
              </a:pathLst>
            </a:custGeom>
            <a:noFill/>
            <a:ln w="34533" cap="rnd">
              <a:solidFill>
                <a:srgbClr val="0000FF"/>
              </a:solidFill>
              <a:prstDash val="solid"/>
              <a:miter/>
            </a:ln>
          </p:spPr>
          <p:txBody>
            <a:bodyPr rtlCol="0" anchor="ctr"/>
            <a:lstStyle/>
            <a:p>
              <a:endParaRPr lang="de-DE"/>
            </a:p>
          </p:txBody>
        </p:sp>
        <p:sp>
          <p:nvSpPr>
            <p:cNvPr id="10" name="Freihandform 9">
              <a:extLst>
                <a:ext uri="{FF2B5EF4-FFF2-40B4-BE49-F238E27FC236}">
                  <a16:creationId xmlns:a16="http://schemas.microsoft.com/office/drawing/2014/main" id="{BCBBC7D5-9C60-D8BD-5E2C-766435D6079A}"/>
                </a:ext>
              </a:extLst>
            </p:cNvPr>
            <p:cNvSpPr/>
            <p:nvPr/>
          </p:nvSpPr>
          <p:spPr>
            <a:xfrm>
              <a:off x="8431369" y="3198096"/>
              <a:ext cx="294632" cy="148040"/>
            </a:xfrm>
            <a:custGeom>
              <a:avLst/>
              <a:gdLst>
                <a:gd name="connsiteX0" fmla="*/ 0 w 294632"/>
                <a:gd name="connsiteY0" fmla="*/ 147138 h 148040"/>
                <a:gd name="connsiteX1" fmla="*/ 294632 w 294632"/>
                <a:gd name="connsiteY1" fmla="*/ 148041 h 148040"/>
                <a:gd name="connsiteX2" fmla="*/ 38862 w 294632"/>
                <a:gd name="connsiteY2" fmla="*/ 0 h 148040"/>
              </a:gdLst>
              <a:ahLst/>
              <a:cxnLst>
                <a:cxn ang="0">
                  <a:pos x="connsiteX0" y="connsiteY0"/>
                </a:cxn>
                <a:cxn ang="0">
                  <a:pos x="connsiteX1" y="connsiteY1"/>
                </a:cxn>
                <a:cxn ang="0">
                  <a:pos x="connsiteX2" y="connsiteY2"/>
                </a:cxn>
              </a:cxnLst>
              <a:rect l="l" t="t" r="r" b="b"/>
              <a:pathLst>
                <a:path w="294632" h="148040">
                  <a:moveTo>
                    <a:pt x="0" y="147138"/>
                  </a:moveTo>
                  <a:lnTo>
                    <a:pt x="294632" y="148041"/>
                  </a:lnTo>
                  <a:lnTo>
                    <a:pt x="38862" y="0"/>
                  </a:lnTo>
                  <a:close/>
                </a:path>
              </a:pathLst>
            </a:custGeom>
            <a:solidFill>
              <a:srgbClr val="0000FF"/>
            </a:solidFill>
            <a:ln w="9038" cap="flat">
              <a:noFill/>
              <a:prstDash val="solid"/>
              <a:miter/>
            </a:ln>
          </p:spPr>
          <p:txBody>
            <a:bodyPr rtlCol="0" anchor="ctr"/>
            <a:lstStyle/>
            <a:p>
              <a:endParaRPr lang="de-DE"/>
            </a:p>
          </p:txBody>
        </p:sp>
      </p:grpSp>
      <p:sp>
        <p:nvSpPr>
          <p:cNvPr id="11" name="Freihandform 10">
            <a:extLst>
              <a:ext uri="{FF2B5EF4-FFF2-40B4-BE49-F238E27FC236}">
                <a16:creationId xmlns:a16="http://schemas.microsoft.com/office/drawing/2014/main" id="{1D43FA5B-5AFC-39BE-4946-633E1F44923D}"/>
              </a:ext>
            </a:extLst>
          </p:cNvPr>
          <p:cNvSpPr/>
          <p:nvPr/>
        </p:nvSpPr>
        <p:spPr>
          <a:xfrm>
            <a:off x="0" y="1123720"/>
            <a:ext cx="9037" cy="9026"/>
          </a:xfrm>
          <a:custGeom>
            <a:avLst/>
            <a:gdLst/>
            <a:ahLst/>
            <a:cxnLst/>
            <a:rect l="l" t="t" r="r" b="b"/>
            <a:pathLst>
              <a:path w="9037" h="9026"/>
            </a:pathLst>
          </a:custGeom>
          <a:solidFill>
            <a:srgbClr val="000000"/>
          </a:solidFill>
          <a:ln w="9038" cap="flat">
            <a:noFill/>
            <a:prstDash val="solid"/>
            <a:miter/>
          </a:ln>
        </p:spPr>
        <p:txBody>
          <a:bodyPr rtlCol="0" anchor="ctr"/>
          <a:lstStyle/>
          <a:p>
            <a:endParaRPr lang="de-DE"/>
          </a:p>
        </p:txBody>
      </p:sp>
      <p:grpSp>
        <p:nvGrpSpPr>
          <p:cNvPr id="12" name="Grafik 14">
            <a:extLst>
              <a:ext uri="{FF2B5EF4-FFF2-40B4-BE49-F238E27FC236}">
                <a16:creationId xmlns:a16="http://schemas.microsoft.com/office/drawing/2014/main" id="{1EE26099-8ABD-09F3-D548-B9454F61603D}"/>
              </a:ext>
            </a:extLst>
          </p:cNvPr>
          <p:cNvGrpSpPr/>
          <p:nvPr/>
        </p:nvGrpSpPr>
        <p:grpSpPr>
          <a:xfrm>
            <a:off x="9313458" y="4421238"/>
            <a:ext cx="863110" cy="139014"/>
            <a:chOff x="9313458" y="4421238"/>
            <a:chExt cx="863110" cy="139014"/>
          </a:xfrm>
          <a:solidFill>
            <a:srgbClr val="0000FF"/>
          </a:solidFill>
        </p:grpSpPr>
        <p:sp>
          <p:nvSpPr>
            <p:cNvPr id="14" name="Freihandform 13">
              <a:extLst>
                <a:ext uri="{FF2B5EF4-FFF2-40B4-BE49-F238E27FC236}">
                  <a16:creationId xmlns:a16="http://schemas.microsoft.com/office/drawing/2014/main" id="{9CAE02BC-5348-FAC4-5780-E1A98847322F}"/>
                </a:ext>
              </a:extLst>
            </p:cNvPr>
            <p:cNvSpPr/>
            <p:nvPr/>
          </p:nvSpPr>
          <p:spPr>
            <a:xfrm>
              <a:off x="9313458" y="4490745"/>
              <a:ext cx="650722" cy="9026"/>
            </a:xfrm>
            <a:custGeom>
              <a:avLst/>
              <a:gdLst>
                <a:gd name="connsiteX0" fmla="*/ 0 w 650722"/>
                <a:gd name="connsiteY0" fmla="*/ 0 h 9026"/>
                <a:gd name="connsiteX1" fmla="*/ 650722 w 650722"/>
                <a:gd name="connsiteY1" fmla="*/ 0 h 9026"/>
              </a:gdLst>
              <a:ahLst/>
              <a:cxnLst>
                <a:cxn ang="0">
                  <a:pos x="connsiteX0" y="connsiteY0"/>
                </a:cxn>
                <a:cxn ang="0">
                  <a:pos x="connsiteX1" y="connsiteY1"/>
                </a:cxn>
              </a:cxnLst>
              <a:rect l="l" t="t" r="r" b="b"/>
              <a:pathLst>
                <a:path w="650722" h="9026">
                  <a:moveTo>
                    <a:pt x="0" y="0"/>
                  </a:moveTo>
                  <a:lnTo>
                    <a:pt x="650722" y="0"/>
                  </a:lnTo>
                </a:path>
              </a:pathLst>
            </a:custGeom>
            <a:ln w="45189" cap="flat">
              <a:solidFill>
                <a:srgbClr val="0000FF"/>
              </a:solidFill>
              <a:prstDash val="solid"/>
              <a:miter/>
            </a:ln>
          </p:spPr>
          <p:txBody>
            <a:bodyPr rtlCol="0" anchor="ctr"/>
            <a:lstStyle/>
            <a:p>
              <a:endParaRPr lang="de-DE"/>
            </a:p>
          </p:txBody>
        </p:sp>
        <p:sp>
          <p:nvSpPr>
            <p:cNvPr id="16" name="Freihandform 15">
              <a:extLst>
                <a:ext uri="{FF2B5EF4-FFF2-40B4-BE49-F238E27FC236}">
                  <a16:creationId xmlns:a16="http://schemas.microsoft.com/office/drawing/2014/main" id="{A3A91D1F-855F-3BF8-7640-1E1B5B9136AF}"/>
                </a:ext>
              </a:extLst>
            </p:cNvPr>
            <p:cNvSpPr/>
            <p:nvPr/>
          </p:nvSpPr>
          <p:spPr>
            <a:xfrm>
              <a:off x="9917184" y="4421238"/>
              <a:ext cx="259384" cy="139014"/>
            </a:xfrm>
            <a:custGeom>
              <a:avLst/>
              <a:gdLst>
                <a:gd name="connsiteX0" fmla="*/ 0 w 259384"/>
                <a:gd name="connsiteY0" fmla="*/ 139014 h 139014"/>
                <a:gd name="connsiteX1" fmla="*/ 259385 w 259384"/>
                <a:gd name="connsiteY1" fmla="*/ 69507 h 139014"/>
                <a:gd name="connsiteX2" fmla="*/ 0 w 259384"/>
                <a:gd name="connsiteY2" fmla="*/ 0 h 139014"/>
              </a:gdLst>
              <a:ahLst/>
              <a:cxnLst>
                <a:cxn ang="0">
                  <a:pos x="connsiteX0" y="connsiteY0"/>
                </a:cxn>
                <a:cxn ang="0">
                  <a:pos x="connsiteX1" y="connsiteY1"/>
                </a:cxn>
                <a:cxn ang="0">
                  <a:pos x="connsiteX2" y="connsiteY2"/>
                </a:cxn>
              </a:cxnLst>
              <a:rect l="l" t="t" r="r" b="b"/>
              <a:pathLst>
                <a:path w="259384" h="139014">
                  <a:moveTo>
                    <a:pt x="0" y="139014"/>
                  </a:moveTo>
                  <a:lnTo>
                    <a:pt x="259385" y="69507"/>
                  </a:lnTo>
                  <a:lnTo>
                    <a:pt x="0" y="0"/>
                  </a:lnTo>
                  <a:close/>
                </a:path>
              </a:pathLst>
            </a:custGeom>
            <a:solidFill>
              <a:srgbClr val="0000FF"/>
            </a:solidFill>
            <a:ln w="9038" cap="flat">
              <a:noFill/>
              <a:prstDash val="solid"/>
              <a:miter/>
            </a:ln>
          </p:spPr>
          <p:txBody>
            <a:bodyPr rtlCol="0" anchor="ctr"/>
            <a:lstStyle/>
            <a:p>
              <a:endParaRPr lang="de-DE"/>
            </a:p>
          </p:txBody>
        </p:sp>
      </p:grpSp>
      <p:grpSp>
        <p:nvGrpSpPr>
          <p:cNvPr id="18" name="Grafik 14">
            <a:extLst>
              <a:ext uri="{FF2B5EF4-FFF2-40B4-BE49-F238E27FC236}">
                <a16:creationId xmlns:a16="http://schemas.microsoft.com/office/drawing/2014/main" id="{33D2194C-580A-8757-80D0-C1A1F27FBAD5}"/>
              </a:ext>
            </a:extLst>
          </p:cNvPr>
          <p:cNvGrpSpPr/>
          <p:nvPr/>
        </p:nvGrpSpPr>
        <p:grpSpPr>
          <a:xfrm>
            <a:off x="136470" y="3777622"/>
            <a:ext cx="11480724" cy="912617"/>
            <a:chOff x="136470" y="3777622"/>
            <a:chExt cx="11480724" cy="912617"/>
          </a:xfrm>
          <a:solidFill>
            <a:srgbClr val="E6E6E6"/>
          </a:solidFill>
        </p:grpSpPr>
        <p:sp>
          <p:nvSpPr>
            <p:cNvPr id="19" name="Freihandform 18">
              <a:extLst>
                <a:ext uri="{FF2B5EF4-FFF2-40B4-BE49-F238E27FC236}">
                  <a16:creationId xmlns:a16="http://schemas.microsoft.com/office/drawing/2014/main" id="{F83F61FB-191C-B44F-DE27-4FC197A0FB77}"/>
                </a:ext>
              </a:extLst>
            </p:cNvPr>
            <p:cNvSpPr/>
            <p:nvPr/>
          </p:nvSpPr>
          <p:spPr>
            <a:xfrm>
              <a:off x="5815828" y="3777622"/>
              <a:ext cx="5801367" cy="912617"/>
            </a:xfrm>
            <a:custGeom>
              <a:avLst/>
              <a:gdLst>
                <a:gd name="connsiteX0" fmla="*/ 1270715 w 5801367"/>
                <a:gd name="connsiteY0" fmla="*/ 388156 h 912617"/>
                <a:gd name="connsiteX1" fmla="*/ 1067365 w 5801367"/>
                <a:gd name="connsiteY1" fmla="*/ 388156 h 912617"/>
                <a:gd name="connsiteX2" fmla="*/ 1084537 w 5801367"/>
                <a:gd name="connsiteY2" fmla="*/ 257266 h 912617"/>
                <a:gd name="connsiteX3" fmla="*/ 1078210 w 5801367"/>
                <a:gd name="connsiteY3" fmla="*/ 189564 h 912617"/>
                <a:gd name="connsiteX4" fmla="*/ 992351 w 5801367"/>
                <a:gd name="connsiteY4" fmla="*/ 0 h 912617"/>
                <a:gd name="connsiteX5" fmla="*/ 879378 w 5801367"/>
                <a:gd name="connsiteY5" fmla="*/ 0 h 912617"/>
                <a:gd name="connsiteX6" fmla="*/ 793519 w 5801367"/>
                <a:gd name="connsiteY6" fmla="*/ 189564 h 912617"/>
                <a:gd name="connsiteX7" fmla="*/ 787193 w 5801367"/>
                <a:gd name="connsiteY7" fmla="*/ 257266 h 912617"/>
                <a:gd name="connsiteX8" fmla="*/ 804365 w 5801367"/>
                <a:gd name="connsiteY8" fmla="*/ 388156 h 912617"/>
                <a:gd name="connsiteX9" fmla="*/ 567574 w 5801367"/>
                <a:gd name="connsiteY9" fmla="*/ 388156 h 912617"/>
                <a:gd name="connsiteX10" fmla="*/ 703141 w 5801367"/>
                <a:gd name="connsiteY10" fmla="*/ 388156 h 912617"/>
                <a:gd name="connsiteX11" fmla="*/ 499791 w 5801367"/>
                <a:gd name="connsiteY11" fmla="*/ 388156 h 912617"/>
                <a:gd name="connsiteX12" fmla="*/ 516963 w 5801367"/>
                <a:gd name="connsiteY12" fmla="*/ 257266 h 912617"/>
                <a:gd name="connsiteX13" fmla="*/ 510636 w 5801367"/>
                <a:gd name="connsiteY13" fmla="*/ 189564 h 912617"/>
                <a:gd name="connsiteX14" fmla="*/ 424777 w 5801367"/>
                <a:gd name="connsiteY14" fmla="*/ 0 h 912617"/>
                <a:gd name="connsiteX15" fmla="*/ 311804 w 5801367"/>
                <a:gd name="connsiteY15" fmla="*/ 0 h 912617"/>
                <a:gd name="connsiteX16" fmla="*/ 225945 w 5801367"/>
                <a:gd name="connsiteY16" fmla="*/ 189564 h 912617"/>
                <a:gd name="connsiteX17" fmla="*/ 219619 w 5801367"/>
                <a:gd name="connsiteY17" fmla="*/ 257266 h 912617"/>
                <a:gd name="connsiteX18" fmla="*/ 236791 w 5801367"/>
                <a:gd name="connsiteY18" fmla="*/ 388156 h 912617"/>
                <a:gd name="connsiteX19" fmla="*/ 0 w 5801367"/>
                <a:gd name="connsiteY19" fmla="*/ 388156 h 912617"/>
                <a:gd name="connsiteX20" fmla="*/ 904 w 5801367"/>
                <a:gd name="connsiteY20" fmla="*/ 912618 h 912617"/>
                <a:gd name="connsiteX21" fmla="*/ 5801368 w 5801367"/>
                <a:gd name="connsiteY21" fmla="*/ 912618 h 912617"/>
                <a:gd name="connsiteX22" fmla="*/ 5797753 w 5801367"/>
                <a:gd name="connsiteY22" fmla="*/ 388156 h 912617"/>
                <a:gd name="connsiteX23" fmla="*/ 5594402 w 5801367"/>
                <a:gd name="connsiteY23" fmla="*/ 388156 h 912617"/>
                <a:gd name="connsiteX24" fmla="*/ 5611574 w 5801367"/>
                <a:gd name="connsiteY24" fmla="*/ 257266 h 912617"/>
                <a:gd name="connsiteX25" fmla="*/ 5605247 w 5801367"/>
                <a:gd name="connsiteY25" fmla="*/ 189564 h 912617"/>
                <a:gd name="connsiteX26" fmla="*/ 5519388 w 5801367"/>
                <a:gd name="connsiteY26" fmla="*/ 0 h 912617"/>
                <a:gd name="connsiteX27" fmla="*/ 5406415 w 5801367"/>
                <a:gd name="connsiteY27" fmla="*/ 0 h 912617"/>
                <a:gd name="connsiteX28" fmla="*/ 5320556 w 5801367"/>
                <a:gd name="connsiteY28" fmla="*/ 189564 h 912617"/>
                <a:gd name="connsiteX29" fmla="*/ 5314230 w 5801367"/>
                <a:gd name="connsiteY29" fmla="*/ 257266 h 912617"/>
                <a:gd name="connsiteX30" fmla="*/ 5331402 w 5801367"/>
                <a:gd name="connsiteY30" fmla="*/ 388156 h 912617"/>
                <a:gd name="connsiteX31" fmla="*/ 5092804 w 5801367"/>
                <a:gd name="connsiteY31" fmla="*/ 388156 h 912617"/>
                <a:gd name="connsiteX32" fmla="*/ 5230178 w 5801367"/>
                <a:gd name="connsiteY32" fmla="*/ 388156 h 912617"/>
                <a:gd name="connsiteX33" fmla="*/ 5026827 w 5801367"/>
                <a:gd name="connsiteY33" fmla="*/ 388156 h 912617"/>
                <a:gd name="connsiteX34" fmla="*/ 5043999 w 5801367"/>
                <a:gd name="connsiteY34" fmla="*/ 257266 h 912617"/>
                <a:gd name="connsiteX35" fmla="*/ 5037673 w 5801367"/>
                <a:gd name="connsiteY35" fmla="*/ 189564 h 912617"/>
                <a:gd name="connsiteX36" fmla="*/ 4951814 w 5801367"/>
                <a:gd name="connsiteY36" fmla="*/ 0 h 912617"/>
                <a:gd name="connsiteX37" fmla="*/ 4838842 w 5801367"/>
                <a:gd name="connsiteY37" fmla="*/ 0 h 912617"/>
                <a:gd name="connsiteX38" fmla="*/ 4752983 w 5801367"/>
                <a:gd name="connsiteY38" fmla="*/ 189564 h 912617"/>
                <a:gd name="connsiteX39" fmla="*/ 4746655 w 5801367"/>
                <a:gd name="connsiteY39" fmla="*/ 257266 h 912617"/>
                <a:gd name="connsiteX40" fmla="*/ 4763827 w 5801367"/>
                <a:gd name="connsiteY40" fmla="*/ 388156 h 912617"/>
                <a:gd name="connsiteX41" fmla="*/ 4527037 w 5801367"/>
                <a:gd name="connsiteY41" fmla="*/ 388156 h 912617"/>
                <a:gd name="connsiteX42" fmla="*/ 4666220 w 5801367"/>
                <a:gd name="connsiteY42" fmla="*/ 388156 h 912617"/>
                <a:gd name="connsiteX43" fmla="*/ 4462869 w 5801367"/>
                <a:gd name="connsiteY43" fmla="*/ 388156 h 912617"/>
                <a:gd name="connsiteX44" fmla="*/ 4480040 w 5801367"/>
                <a:gd name="connsiteY44" fmla="*/ 257266 h 912617"/>
                <a:gd name="connsiteX45" fmla="*/ 4473714 w 5801367"/>
                <a:gd name="connsiteY45" fmla="*/ 189564 h 912617"/>
                <a:gd name="connsiteX46" fmla="*/ 4387855 w 5801367"/>
                <a:gd name="connsiteY46" fmla="*/ 0 h 912617"/>
                <a:gd name="connsiteX47" fmla="*/ 4274882 w 5801367"/>
                <a:gd name="connsiteY47" fmla="*/ 0 h 912617"/>
                <a:gd name="connsiteX48" fmla="*/ 4189023 w 5801367"/>
                <a:gd name="connsiteY48" fmla="*/ 189564 h 912617"/>
                <a:gd name="connsiteX49" fmla="*/ 4182697 w 5801367"/>
                <a:gd name="connsiteY49" fmla="*/ 257266 h 912617"/>
                <a:gd name="connsiteX50" fmla="*/ 4199868 w 5801367"/>
                <a:gd name="connsiteY50" fmla="*/ 388156 h 912617"/>
                <a:gd name="connsiteX51" fmla="*/ 3963078 w 5801367"/>
                <a:gd name="connsiteY51" fmla="*/ 388156 h 912617"/>
                <a:gd name="connsiteX52" fmla="*/ 4097741 w 5801367"/>
                <a:gd name="connsiteY52" fmla="*/ 388156 h 912617"/>
                <a:gd name="connsiteX53" fmla="*/ 3894391 w 5801367"/>
                <a:gd name="connsiteY53" fmla="*/ 388156 h 912617"/>
                <a:gd name="connsiteX54" fmla="*/ 3911563 w 5801367"/>
                <a:gd name="connsiteY54" fmla="*/ 257266 h 912617"/>
                <a:gd name="connsiteX55" fmla="*/ 3905236 w 5801367"/>
                <a:gd name="connsiteY55" fmla="*/ 189564 h 912617"/>
                <a:gd name="connsiteX56" fmla="*/ 3819377 w 5801367"/>
                <a:gd name="connsiteY56" fmla="*/ 0 h 912617"/>
                <a:gd name="connsiteX57" fmla="*/ 3706404 w 5801367"/>
                <a:gd name="connsiteY57" fmla="*/ 0 h 912617"/>
                <a:gd name="connsiteX58" fmla="*/ 3620545 w 5801367"/>
                <a:gd name="connsiteY58" fmla="*/ 189564 h 912617"/>
                <a:gd name="connsiteX59" fmla="*/ 3614219 w 5801367"/>
                <a:gd name="connsiteY59" fmla="*/ 257266 h 912617"/>
                <a:gd name="connsiteX60" fmla="*/ 3631391 w 5801367"/>
                <a:gd name="connsiteY60" fmla="*/ 388156 h 912617"/>
                <a:gd name="connsiteX61" fmla="*/ 3394600 w 5801367"/>
                <a:gd name="connsiteY61" fmla="*/ 388156 h 912617"/>
                <a:gd name="connsiteX62" fmla="*/ 2402249 w 5801367"/>
                <a:gd name="connsiteY62" fmla="*/ 388156 h 912617"/>
                <a:gd name="connsiteX63" fmla="*/ 2198898 w 5801367"/>
                <a:gd name="connsiteY63" fmla="*/ 388156 h 912617"/>
                <a:gd name="connsiteX64" fmla="*/ 2216070 w 5801367"/>
                <a:gd name="connsiteY64" fmla="*/ 257266 h 912617"/>
                <a:gd name="connsiteX65" fmla="*/ 2209744 w 5801367"/>
                <a:gd name="connsiteY65" fmla="*/ 189564 h 912617"/>
                <a:gd name="connsiteX66" fmla="*/ 2123884 w 5801367"/>
                <a:gd name="connsiteY66" fmla="*/ 0 h 912617"/>
                <a:gd name="connsiteX67" fmla="*/ 2010912 w 5801367"/>
                <a:gd name="connsiteY67" fmla="*/ 0 h 912617"/>
                <a:gd name="connsiteX68" fmla="*/ 1925053 w 5801367"/>
                <a:gd name="connsiteY68" fmla="*/ 189564 h 912617"/>
                <a:gd name="connsiteX69" fmla="*/ 1918726 w 5801367"/>
                <a:gd name="connsiteY69" fmla="*/ 257266 h 912617"/>
                <a:gd name="connsiteX70" fmla="*/ 1935898 w 5801367"/>
                <a:gd name="connsiteY70" fmla="*/ 388156 h 912617"/>
                <a:gd name="connsiteX71" fmla="*/ 1699108 w 5801367"/>
                <a:gd name="connsiteY71" fmla="*/ 388156 h 912617"/>
                <a:gd name="connsiteX72" fmla="*/ 1834675 w 5801367"/>
                <a:gd name="connsiteY72" fmla="*/ 388156 h 912617"/>
                <a:gd name="connsiteX73" fmla="*/ 1631324 w 5801367"/>
                <a:gd name="connsiteY73" fmla="*/ 388156 h 912617"/>
                <a:gd name="connsiteX74" fmla="*/ 1648496 w 5801367"/>
                <a:gd name="connsiteY74" fmla="*/ 257266 h 912617"/>
                <a:gd name="connsiteX75" fmla="*/ 1642169 w 5801367"/>
                <a:gd name="connsiteY75" fmla="*/ 189564 h 912617"/>
                <a:gd name="connsiteX76" fmla="*/ 1556310 w 5801367"/>
                <a:gd name="connsiteY76" fmla="*/ 0 h 912617"/>
                <a:gd name="connsiteX77" fmla="*/ 1443338 w 5801367"/>
                <a:gd name="connsiteY77" fmla="*/ 0 h 912617"/>
                <a:gd name="connsiteX78" fmla="*/ 1357479 w 5801367"/>
                <a:gd name="connsiteY78" fmla="*/ 189564 h 912617"/>
                <a:gd name="connsiteX79" fmla="*/ 1351152 w 5801367"/>
                <a:gd name="connsiteY79" fmla="*/ 257266 h 912617"/>
                <a:gd name="connsiteX80" fmla="*/ 1368324 w 5801367"/>
                <a:gd name="connsiteY80" fmla="*/ 388156 h 912617"/>
                <a:gd name="connsiteX81" fmla="*/ 1131533 w 5801367"/>
                <a:gd name="connsiteY81" fmla="*/ 388156 h 912617"/>
                <a:gd name="connsiteX82" fmla="*/ 3533782 w 5801367"/>
                <a:gd name="connsiteY82" fmla="*/ 388156 h 912617"/>
                <a:gd name="connsiteX83" fmla="*/ 3330432 w 5801367"/>
                <a:gd name="connsiteY83" fmla="*/ 388156 h 912617"/>
                <a:gd name="connsiteX84" fmla="*/ 3347604 w 5801367"/>
                <a:gd name="connsiteY84" fmla="*/ 257266 h 912617"/>
                <a:gd name="connsiteX85" fmla="*/ 3341277 w 5801367"/>
                <a:gd name="connsiteY85" fmla="*/ 189564 h 912617"/>
                <a:gd name="connsiteX86" fmla="*/ 3255418 w 5801367"/>
                <a:gd name="connsiteY86" fmla="*/ 0 h 912617"/>
                <a:gd name="connsiteX87" fmla="*/ 3142445 w 5801367"/>
                <a:gd name="connsiteY87" fmla="*/ 0 h 912617"/>
                <a:gd name="connsiteX88" fmla="*/ 3056586 w 5801367"/>
                <a:gd name="connsiteY88" fmla="*/ 189564 h 912617"/>
                <a:gd name="connsiteX89" fmla="*/ 3050260 w 5801367"/>
                <a:gd name="connsiteY89" fmla="*/ 257266 h 912617"/>
                <a:gd name="connsiteX90" fmla="*/ 3067432 w 5801367"/>
                <a:gd name="connsiteY90" fmla="*/ 388156 h 912617"/>
                <a:gd name="connsiteX91" fmla="*/ 2830641 w 5801367"/>
                <a:gd name="connsiteY91" fmla="*/ 388156 h 912617"/>
                <a:gd name="connsiteX92" fmla="*/ 2966208 w 5801367"/>
                <a:gd name="connsiteY92" fmla="*/ 388156 h 912617"/>
                <a:gd name="connsiteX93" fmla="*/ 2762857 w 5801367"/>
                <a:gd name="connsiteY93" fmla="*/ 388156 h 912617"/>
                <a:gd name="connsiteX94" fmla="*/ 2780029 w 5801367"/>
                <a:gd name="connsiteY94" fmla="*/ 257266 h 912617"/>
                <a:gd name="connsiteX95" fmla="*/ 2773703 w 5801367"/>
                <a:gd name="connsiteY95" fmla="*/ 189564 h 912617"/>
                <a:gd name="connsiteX96" fmla="*/ 2687844 w 5801367"/>
                <a:gd name="connsiteY96" fmla="*/ 0 h 912617"/>
                <a:gd name="connsiteX97" fmla="*/ 2574871 w 5801367"/>
                <a:gd name="connsiteY97" fmla="*/ 0 h 912617"/>
                <a:gd name="connsiteX98" fmla="*/ 2489012 w 5801367"/>
                <a:gd name="connsiteY98" fmla="*/ 189564 h 912617"/>
                <a:gd name="connsiteX99" fmla="*/ 2482685 w 5801367"/>
                <a:gd name="connsiteY99" fmla="*/ 257266 h 912617"/>
                <a:gd name="connsiteX100" fmla="*/ 2499857 w 5801367"/>
                <a:gd name="connsiteY100" fmla="*/ 388156 h 912617"/>
                <a:gd name="connsiteX101" fmla="*/ 2263067 w 5801367"/>
                <a:gd name="connsiteY101" fmla="*/ 388156 h 91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01367" h="912617">
                  <a:moveTo>
                    <a:pt x="1270715" y="388156"/>
                  </a:moveTo>
                  <a:lnTo>
                    <a:pt x="1067365" y="388156"/>
                  </a:lnTo>
                  <a:lnTo>
                    <a:pt x="1084537" y="257266"/>
                  </a:lnTo>
                  <a:lnTo>
                    <a:pt x="1078210" y="189564"/>
                  </a:lnTo>
                  <a:lnTo>
                    <a:pt x="992351" y="0"/>
                  </a:lnTo>
                  <a:lnTo>
                    <a:pt x="879378" y="0"/>
                  </a:lnTo>
                  <a:lnTo>
                    <a:pt x="793519" y="189564"/>
                  </a:lnTo>
                  <a:lnTo>
                    <a:pt x="787193" y="257266"/>
                  </a:lnTo>
                  <a:lnTo>
                    <a:pt x="804365" y="388156"/>
                  </a:lnTo>
                  <a:lnTo>
                    <a:pt x="567574" y="388156"/>
                  </a:lnTo>
                  <a:moveTo>
                    <a:pt x="703141" y="388156"/>
                  </a:moveTo>
                  <a:lnTo>
                    <a:pt x="499791" y="388156"/>
                  </a:lnTo>
                  <a:lnTo>
                    <a:pt x="516963" y="257266"/>
                  </a:lnTo>
                  <a:lnTo>
                    <a:pt x="510636" y="189564"/>
                  </a:lnTo>
                  <a:lnTo>
                    <a:pt x="424777" y="0"/>
                  </a:lnTo>
                  <a:lnTo>
                    <a:pt x="311804" y="0"/>
                  </a:lnTo>
                  <a:lnTo>
                    <a:pt x="225945" y="189564"/>
                  </a:lnTo>
                  <a:lnTo>
                    <a:pt x="219619" y="257266"/>
                  </a:lnTo>
                  <a:lnTo>
                    <a:pt x="236791" y="388156"/>
                  </a:lnTo>
                  <a:lnTo>
                    <a:pt x="0" y="388156"/>
                  </a:lnTo>
                  <a:lnTo>
                    <a:pt x="904" y="912618"/>
                  </a:lnTo>
                  <a:lnTo>
                    <a:pt x="5801368" y="912618"/>
                  </a:lnTo>
                  <a:lnTo>
                    <a:pt x="5797753" y="388156"/>
                  </a:lnTo>
                  <a:lnTo>
                    <a:pt x="5594402" y="388156"/>
                  </a:lnTo>
                  <a:lnTo>
                    <a:pt x="5611574" y="257266"/>
                  </a:lnTo>
                  <a:lnTo>
                    <a:pt x="5605247" y="189564"/>
                  </a:lnTo>
                  <a:lnTo>
                    <a:pt x="5519388" y="0"/>
                  </a:lnTo>
                  <a:lnTo>
                    <a:pt x="5406415" y="0"/>
                  </a:lnTo>
                  <a:lnTo>
                    <a:pt x="5320556" y="189564"/>
                  </a:lnTo>
                  <a:lnTo>
                    <a:pt x="5314230" y="257266"/>
                  </a:lnTo>
                  <a:lnTo>
                    <a:pt x="5331402" y="388156"/>
                  </a:lnTo>
                  <a:lnTo>
                    <a:pt x="5092804" y="388156"/>
                  </a:lnTo>
                  <a:moveTo>
                    <a:pt x="5230178" y="388156"/>
                  </a:moveTo>
                  <a:lnTo>
                    <a:pt x="5026827" y="388156"/>
                  </a:lnTo>
                  <a:lnTo>
                    <a:pt x="5043999" y="257266"/>
                  </a:lnTo>
                  <a:lnTo>
                    <a:pt x="5037673" y="189564"/>
                  </a:lnTo>
                  <a:lnTo>
                    <a:pt x="4951814" y="0"/>
                  </a:lnTo>
                  <a:lnTo>
                    <a:pt x="4838842" y="0"/>
                  </a:lnTo>
                  <a:lnTo>
                    <a:pt x="4752983" y="189564"/>
                  </a:lnTo>
                  <a:lnTo>
                    <a:pt x="4746655" y="257266"/>
                  </a:lnTo>
                  <a:lnTo>
                    <a:pt x="4763827" y="388156"/>
                  </a:lnTo>
                  <a:lnTo>
                    <a:pt x="4527037" y="388156"/>
                  </a:lnTo>
                  <a:moveTo>
                    <a:pt x="4666220" y="388156"/>
                  </a:moveTo>
                  <a:lnTo>
                    <a:pt x="4462869" y="388156"/>
                  </a:lnTo>
                  <a:lnTo>
                    <a:pt x="4480040" y="257266"/>
                  </a:lnTo>
                  <a:lnTo>
                    <a:pt x="4473714" y="189564"/>
                  </a:lnTo>
                  <a:lnTo>
                    <a:pt x="4387855" y="0"/>
                  </a:lnTo>
                  <a:lnTo>
                    <a:pt x="4274882" y="0"/>
                  </a:lnTo>
                  <a:lnTo>
                    <a:pt x="4189023" y="189564"/>
                  </a:lnTo>
                  <a:lnTo>
                    <a:pt x="4182697" y="257266"/>
                  </a:lnTo>
                  <a:lnTo>
                    <a:pt x="4199868" y="388156"/>
                  </a:lnTo>
                  <a:lnTo>
                    <a:pt x="3963078" y="388156"/>
                  </a:lnTo>
                  <a:moveTo>
                    <a:pt x="4097741" y="388156"/>
                  </a:moveTo>
                  <a:lnTo>
                    <a:pt x="3894391" y="388156"/>
                  </a:lnTo>
                  <a:lnTo>
                    <a:pt x="3911563" y="257266"/>
                  </a:lnTo>
                  <a:lnTo>
                    <a:pt x="3905236" y="189564"/>
                  </a:lnTo>
                  <a:lnTo>
                    <a:pt x="3819377" y="0"/>
                  </a:lnTo>
                  <a:lnTo>
                    <a:pt x="3706404" y="0"/>
                  </a:lnTo>
                  <a:lnTo>
                    <a:pt x="3620545" y="189564"/>
                  </a:lnTo>
                  <a:lnTo>
                    <a:pt x="3614219" y="257266"/>
                  </a:lnTo>
                  <a:lnTo>
                    <a:pt x="3631391" y="388156"/>
                  </a:lnTo>
                  <a:lnTo>
                    <a:pt x="3394600" y="388156"/>
                  </a:lnTo>
                  <a:moveTo>
                    <a:pt x="2402249" y="388156"/>
                  </a:moveTo>
                  <a:lnTo>
                    <a:pt x="2198898" y="388156"/>
                  </a:lnTo>
                  <a:lnTo>
                    <a:pt x="2216070" y="257266"/>
                  </a:lnTo>
                  <a:lnTo>
                    <a:pt x="2209744" y="189564"/>
                  </a:lnTo>
                  <a:lnTo>
                    <a:pt x="2123884" y="0"/>
                  </a:lnTo>
                  <a:lnTo>
                    <a:pt x="2010912" y="0"/>
                  </a:lnTo>
                  <a:lnTo>
                    <a:pt x="1925053" y="189564"/>
                  </a:lnTo>
                  <a:lnTo>
                    <a:pt x="1918726" y="257266"/>
                  </a:lnTo>
                  <a:lnTo>
                    <a:pt x="1935898" y="388156"/>
                  </a:lnTo>
                  <a:lnTo>
                    <a:pt x="1699108" y="388156"/>
                  </a:lnTo>
                  <a:moveTo>
                    <a:pt x="1834675" y="388156"/>
                  </a:moveTo>
                  <a:lnTo>
                    <a:pt x="1631324" y="388156"/>
                  </a:lnTo>
                  <a:lnTo>
                    <a:pt x="1648496" y="257266"/>
                  </a:lnTo>
                  <a:lnTo>
                    <a:pt x="1642169" y="189564"/>
                  </a:lnTo>
                  <a:lnTo>
                    <a:pt x="1556310" y="0"/>
                  </a:lnTo>
                  <a:lnTo>
                    <a:pt x="1443338" y="0"/>
                  </a:lnTo>
                  <a:lnTo>
                    <a:pt x="1357479" y="189564"/>
                  </a:lnTo>
                  <a:lnTo>
                    <a:pt x="1351152" y="257266"/>
                  </a:lnTo>
                  <a:lnTo>
                    <a:pt x="1368324" y="388156"/>
                  </a:lnTo>
                  <a:lnTo>
                    <a:pt x="1131533" y="388156"/>
                  </a:lnTo>
                  <a:moveTo>
                    <a:pt x="3533782" y="388156"/>
                  </a:moveTo>
                  <a:lnTo>
                    <a:pt x="3330432" y="388156"/>
                  </a:lnTo>
                  <a:lnTo>
                    <a:pt x="3347604" y="257266"/>
                  </a:lnTo>
                  <a:lnTo>
                    <a:pt x="3341277" y="189564"/>
                  </a:lnTo>
                  <a:lnTo>
                    <a:pt x="3255418" y="0"/>
                  </a:lnTo>
                  <a:lnTo>
                    <a:pt x="3142445" y="0"/>
                  </a:lnTo>
                  <a:lnTo>
                    <a:pt x="3056586" y="189564"/>
                  </a:lnTo>
                  <a:lnTo>
                    <a:pt x="3050260" y="257266"/>
                  </a:lnTo>
                  <a:lnTo>
                    <a:pt x="3067432" y="388156"/>
                  </a:lnTo>
                  <a:lnTo>
                    <a:pt x="2830641" y="388156"/>
                  </a:lnTo>
                  <a:moveTo>
                    <a:pt x="2966208" y="388156"/>
                  </a:moveTo>
                  <a:lnTo>
                    <a:pt x="2762857" y="388156"/>
                  </a:lnTo>
                  <a:lnTo>
                    <a:pt x="2780029" y="257266"/>
                  </a:lnTo>
                  <a:lnTo>
                    <a:pt x="2773703" y="189564"/>
                  </a:lnTo>
                  <a:lnTo>
                    <a:pt x="2687844" y="0"/>
                  </a:lnTo>
                  <a:lnTo>
                    <a:pt x="2574871" y="0"/>
                  </a:lnTo>
                  <a:lnTo>
                    <a:pt x="2489012" y="189564"/>
                  </a:lnTo>
                  <a:lnTo>
                    <a:pt x="2482685" y="257266"/>
                  </a:lnTo>
                  <a:lnTo>
                    <a:pt x="2499857" y="388156"/>
                  </a:lnTo>
                  <a:lnTo>
                    <a:pt x="2263067" y="388156"/>
                  </a:lnTo>
                </a:path>
              </a:pathLst>
            </a:custGeom>
            <a:solidFill>
              <a:srgbClr val="E6E6E6"/>
            </a:solidFill>
            <a:ln w="13557" cap="flat">
              <a:solidFill>
                <a:srgbClr val="000000"/>
              </a:solidFill>
              <a:prstDash val="solid"/>
              <a:miter/>
            </a:ln>
          </p:spPr>
          <p:txBody>
            <a:bodyPr rtlCol="0" anchor="ctr"/>
            <a:lstStyle/>
            <a:p>
              <a:endParaRPr lang="de-DE"/>
            </a:p>
          </p:txBody>
        </p:sp>
        <p:sp>
          <p:nvSpPr>
            <p:cNvPr id="20" name="Freihandform 19">
              <a:extLst>
                <a:ext uri="{FF2B5EF4-FFF2-40B4-BE49-F238E27FC236}">
                  <a16:creationId xmlns:a16="http://schemas.microsoft.com/office/drawing/2014/main" id="{9E340CAB-6618-4148-1392-D297AA5CDC17}"/>
                </a:ext>
              </a:extLst>
            </p:cNvPr>
            <p:cNvSpPr/>
            <p:nvPr/>
          </p:nvSpPr>
          <p:spPr>
            <a:xfrm>
              <a:off x="136470" y="3777622"/>
              <a:ext cx="5801367" cy="912617"/>
            </a:xfrm>
            <a:custGeom>
              <a:avLst/>
              <a:gdLst>
                <a:gd name="connsiteX0" fmla="*/ 1272523 w 5801367"/>
                <a:gd name="connsiteY0" fmla="*/ 388156 h 912617"/>
                <a:gd name="connsiteX1" fmla="*/ 1069172 w 5801367"/>
                <a:gd name="connsiteY1" fmla="*/ 388156 h 912617"/>
                <a:gd name="connsiteX2" fmla="*/ 1086344 w 5801367"/>
                <a:gd name="connsiteY2" fmla="*/ 257266 h 912617"/>
                <a:gd name="connsiteX3" fmla="*/ 1080018 w 5801367"/>
                <a:gd name="connsiteY3" fmla="*/ 189564 h 912617"/>
                <a:gd name="connsiteX4" fmla="*/ 994159 w 5801367"/>
                <a:gd name="connsiteY4" fmla="*/ 0 h 912617"/>
                <a:gd name="connsiteX5" fmla="*/ 881186 w 5801367"/>
                <a:gd name="connsiteY5" fmla="*/ 0 h 912617"/>
                <a:gd name="connsiteX6" fmla="*/ 795327 w 5801367"/>
                <a:gd name="connsiteY6" fmla="*/ 189564 h 912617"/>
                <a:gd name="connsiteX7" fmla="*/ 789000 w 5801367"/>
                <a:gd name="connsiteY7" fmla="*/ 257266 h 912617"/>
                <a:gd name="connsiteX8" fmla="*/ 806172 w 5801367"/>
                <a:gd name="connsiteY8" fmla="*/ 388156 h 912617"/>
                <a:gd name="connsiteX9" fmla="*/ 567574 w 5801367"/>
                <a:gd name="connsiteY9" fmla="*/ 388156 h 912617"/>
                <a:gd name="connsiteX10" fmla="*/ 704949 w 5801367"/>
                <a:gd name="connsiteY10" fmla="*/ 388156 h 912617"/>
                <a:gd name="connsiteX11" fmla="*/ 501598 w 5801367"/>
                <a:gd name="connsiteY11" fmla="*/ 388156 h 912617"/>
                <a:gd name="connsiteX12" fmla="*/ 518770 w 5801367"/>
                <a:gd name="connsiteY12" fmla="*/ 257266 h 912617"/>
                <a:gd name="connsiteX13" fmla="*/ 512444 w 5801367"/>
                <a:gd name="connsiteY13" fmla="*/ 189564 h 912617"/>
                <a:gd name="connsiteX14" fmla="*/ 426584 w 5801367"/>
                <a:gd name="connsiteY14" fmla="*/ 0 h 912617"/>
                <a:gd name="connsiteX15" fmla="*/ 312708 w 5801367"/>
                <a:gd name="connsiteY15" fmla="*/ 0 h 912617"/>
                <a:gd name="connsiteX16" fmla="*/ 226849 w 5801367"/>
                <a:gd name="connsiteY16" fmla="*/ 189564 h 912617"/>
                <a:gd name="connsiteX17" fmla="*/ 220522 w 5801367"/>
                <a:gd name="connsiteY17" fmla="*/ 257266 h 912617"/>
                <a:gd name="connsiteX18" fmla="*/ 237694 w 5801367"/>
                <a:gd name="connsiteY18" fmla="*/ 388156 h 912617"/>
                <a:gd name="connsiteX19" fmla="*/ 0 w 5801367"/>
                <a:gd name="connsiteY19" fmla="*/ 388156 h 912617"/>
                <a:gd name="connsiteX20" fmla="*/ 904 w 5801367"/>
                <a:gd name="connsiteY20" fmla="*/ 912618 h 912617"/>
                <a:gd name="connsiteX21" fmla="*/ 5801368 w 5801367"/>
                <a:gd name="connsiteY21" fmla="*/ 912618 h 912617"/>
                <a:gd name="connsiteX22" fmla="*/ 5800464 w 5801367"/>
                <a:gd name="connsiteY22" fmla="*/ 388156 h 912617"/>
                <a:gd name="connsiteX23" fmla="*/ 5597114 w 5801367"/>
                <a:gd name="connsiteY23" fmla="*/ 388156 h 912617"/>
                <a:gd name="connsiteX24" fmla="*/ 5614285 w 5801367"/>
                <a:gd name="connsiteY24" fmla="*/ 257266 h 912617"/>
                <a:gd name="connsiteX25" fmla="*/ 5607959 w 5801367"/>
                <a:gd name="connsiteY25" fmla="*/ 189564 h 912617"/>
                <a:gd name="connsiteX26" fmla="*/ 5522099 w 5801367"/>
                <a:gd name="connsiteY26" fmla="*/ 0 h 912617"/>
                <a:gd name="connsiteX27" fmla="*/ 5409127 w 5801367"/>
                <a:gd name="connsiteY27" fmla="*/ 0 h 912617"/>
                <a:gd name="connsiteX28" fmla="*/ 5323268 w 5801367"/>
                <a:gd name="connsiteY28" fmla="*/ 189564 h 912617"/>
                <a:gd name="connsiteX29" fmla="*/ 5316942 w 5801367"/>
                <a:gd name="connsiteY29" fmla="*/ 257266 h 912617"/>
                <a:gd name="connsiteX30" fmla="*/ 5331402 w 5801367"/>
                <a:gd name="connsiteY30" fmla="*/ 388156 h 912617"/>
                <a:gd name="connsiteX31" fmla="*/ 5094611 w 5801367"/>
                <a:gd name="connsiteY31" fmla="*/ 388156 h 912617"/>
                <a:gd name="connsiteX32" fmla="*/ 5231986 w 5801367"/>
                <a:gd name="connsiteY32" fmla="*/ 388156 h 912617"/>
                <a:gd name="connsiteX33" fmla="*/ 5028635 w 5801367"/>
                <a:gd name="connsiteY33" fmla="*/ 388156 h 912617"/>
                <a:gd name="connsiteX34" fmla="*/ 5045807 w 5801367"/>
                <a:gd name="connsiteY34" fmla="*/ 257266 h 912617"/>
                <a:gd name="connsiteX35" fmla="*/ 5039481 w 5801367"/>
                <a:gd name="connsiteY35" fmla="*/ 189564 h 912617"/>
                <a:gd name="connsiteX36" fmla="*/ 4953622 w 5801367"/>
                <a:gd name="connsiteY36" fmla="*/ 0 h 912617"/>
                <a:gd name="connsiteX37" fmla="*/ 4840649 w 5801367"/>
                <a:gd name="connsiteY37" fmla="*/ 0 h 912617"/>
                <a:gd name="connsiteX38" fmla="*/ 4754790 w 5801367"/>
                <a:gd name="connsiteY38" fmla="*/ 189564 h 912617"/>
                <a:gd name="connsiteX39" fmla="*/ 4748463 w 5801367"/>
                <a:gd name="connsiteY39" fmla="*/ 257266 h 912617"/>
                <a:gd name="connsiteX40" fmla="*/ 4765635 w 5801367"/>
                <a:gd name="connsiteY40" fmla="*/ 388156 h 912617"/>
                <a:gd name="connsiteX41" fmla="*/ 4527037 w 5801367"/>
                <a:gd name="connsiteY41" fmla="*/ 388156 h 912617"/>
                <a:gd name="connsiteX42" fmla="*/ 4668027 w 5801367"/>
                <a:gd name="connsiteY42" fmla="*/ 388156 h 912617"/>
                <a:gd name="connsiteX43" fmla="*/ 4464676 w 5801367"/>
                <a:gd name="connsiteY43" fmla="*/ 388156 h 912617"/>
                <a:gd name="connsiteX44" fmla="*/ 4481848 w 5801367"/>
                <a:gd name="connsiteY44" fmla="*/ 257266 h 912617"/>
                <a:gd name="connsiteX45" fmla="*/ 4475522 w 5801367"/>
                <a:gd name="connsiteY45" fmla="*/ 189564 h 912617"/>
                <a:gd name="connsiteX46" fmla="*/ 4389662 w 5801367"/>
                <a:gd name="connsiteY46" fmla="*/ 0 h 912617"/>
                <a:gd name="connsiteX47" fmla="*/ 4276690 w 5801367"/>
                <a:gd name="connsiteY47" fmla="*/ 0 h 912617"/>
                <a:gd name="connsiteX48" fmla="*/ 4190831 w 5801367"/>
                <a:gd name="connsiteY48" fmla="*/ 189564 h 912617"/>
                <a:gd name="connsiteX49" fmla="*/ 4184504 w 5801367"/>
                <a:gd name="connsiteY49" fmla="*/ 257266 h 912617"/>
                <a:gd name="connsiteX50" fmla="*/ 4201676 w 5801367"/>
                <a:gd name="connsiteY50" fmla="*/ 388156 h 912617"/>
                <a:gd name="connsiteX51" fmla="*/ 3964885 w 5801367"/>
                <a:gd name="connsiteY51" fmla="*/ 388156 h 912617"/>
                <a:gd name="connsiteX52" fmla="*/ 4100452 w 5801367"/>
                <a:gd name="connsiteY52" fmla="*/ 388156 h 912617"/>
                <a:gd name="connsiteX53" fmla="*/ 3897102 w 5801367"/>
                <a:gd name="connsiteY53" fmla="*/ 388156 h 912617"/>
                <a:gd name="connsiteX54" fmla="*/ 3914274 w 5801367"/>
                <a:gd name="connsiteY54" fmla="*/ 257266 h 912617"/>
                <a:gd name="connsiteX55" fmla="*/ 3907947 w 5801367"/>
                <a:gd name="connsiteY55" fmla="*/ 189564 h 912617"/>
                <a:gd name="connsiteX56" fmla="*/ 3822088 w 5801367"/>
                <a:gd name="connsiteY56" fmla="*/ 0 h 912617"/>
                <a:gd name="connsiteX57" fmla="*/ 3709116 w 5801367"/>
                <a:gd name="connsiteY57" fmla="*/ 0 h 912617"/>
                <a:gd name="connsiteX58" fmla="*/ 3623256 w 5801367"/>
                <a:gd name="connsiteY58" fmla="*/ 189564 h 912617"/>
                <a:gd name="connsiteX59" fmla="*/ 3616930 w 5801367"/>
                <a:gd name="connsiteY59" fmla="*/ 257266 h 912617"/>
                <a:gd name="connsiteX60" fmla="*/ 3632294 w 5801367"/>
                <a:gd name="connsiteY60" fmla="*/ 388156 h 912617"/>
                <a:gd name="connsiteX61" fmla="*/ 3395504 w 5801367"/>
                <a:gd name="connsiteY61" fmla="*/ 388156 h 912617"/>
                <a:gd name="connsiteX62" fmla="*/ 2404057 w 5801367"/>
                <a:gd name="connsiteY62" fmla="*/ 388156 h 912617"/>
                <a:gd name="connsiteX63" fmla="*/ 2200706 w 5801367"/>
                <a:gd name="connsiteY63" fmla="*/ 388156 h 912617"/>
                <a:gd name="connsiteX64" fmla="*/ 2217878 w 5801367"/>
                <a:gd name="connsiteY64" fmla="*/ 257266 h 912617"/>
                <a:gd name="connsiteX65" fmla="*/ 2211551 w 5801367"/>
                <a:gd name="connsiteY65" fmla="*/ 189564 h 912617"/>
                <a:gd name="connsiteX66" fmla="*/ 2125692 w 5801367"/>
                <a:gd name="connsiteY66" fmla="*/ 0 h 912617"/>
                <a:gd name="connsiteX67" fmla="*/ 2012719 w 5801367"/>
                <a:gd name="connsiteY67" fmla="*/ 0 h 912617"/>
                <a:gd name="connsiteX68" fmla="*/ 1926860 w 5801367"/>
                <a:gd name="connsiteY68" fmla="*/ 189564 h 912617"/>
                <a:gd name="connsiteX69" fmla="*/ 1920534 w 5801367"/>
                <a:gd name="connsiteY69" fmla="*/ 257266 h 912617"/>
                <a:gd name="connsiteX70" fmla="*/ 1937706 w 5801367"/>
                <a:gd name="connsiteY70" fmla="*/ 388156 h 912617"/>
                <a:gd name="connsiteX71" fmla="*/ 1700915 w 5801367"/>
                <a:gd name="connsiteY71" fmla="*/ 388156 h 912617"/>
                <a:gd name="connsiteX72" fmla="*/ 1836482 w 5801367"/>
                <a:gd name="connsiteY72" fmla="*/ 388156 h 912617"/>
                <a:gd name="connsiteX73" fmla="*/ 1633132 w 5801367"/>
                <a:gd name="connsiteY73" fmla="*/ 388156 h 912617"/>
                <a:gd name="connsiteX74" fmla="*/ 1650303 w 5801367"/>
                <a:gd name="connsiteY74" fmla="*/ 257266 h 912617"/>
                <a:gd name="connsiteX75" fmla="*/ 1643977 w 5801367"/>
                <a:gd name="connsiteY75" fmla="*/ 189564 h 912617"/>
                <a:gd name="connsiteX76" fmla="*/ 1558118 w 5801367"/>
                <a:gd name="connsiteY76" fmla="*/ 0 h 912617"/>
                <a:gd name="connsiteX77" fmla="*/ 1445145 w 5801367"/>
                <a:gd name="connsiteY77" fmla="*/ 0 h 912617"/>
                <a:gd name="connsiteX78" fmla="*/ 1359286 w 5801367"/>
                <a:gd name="connsiteY78" fmla="*/ 189564 h 912617"/>
                <a:gd name="connsiteX79" fmla="*/ 1352960 w 5801367"/>
                <a:gd name="connsiteY79" fmla="*/ 257266 h 912617"/>
                <a:gd name="connsiteX80" fmla="*/ 1370131 w 5801367"/>
                <a:gd name="connsiteY80" fmla="*/ 388156 h 912617"/>
                <a:gd name="connsiteX81" fmla="*/ 1133341 w 5801367"/>
                <a:gd name="connsiteY81" fmla="*/ 388156 h 912617"/>
                <a:gd name="connsiteX82" fmla="*/ 3536493 w 5801367"/>
                <a:gd name="connsiteY82" fmla="*/ 388156 h 912617"/>
                <a:gd name="connsiteX83" fmla="*/ 3333143 w 5801367"/>
                <a:gd name="connsiteY83" fmla="*/ 388156 h 912617"/>
                <a:gd name="connsiteX84" fmla="*/ 3350315 w 5801367"/>
                <a:gd name="connsiteY84" fmla="*/ 257266 h 912617"/>
                <a:gd name="connsiteX85" fmla="*/ 3343084 w 5801367"/>
                <a:gd name="connsiteY85" fmla="*/ 189564 h 912617"/>
                <a:gd name="connsiteX86" fmla="*/ 3257225 w 5801367"/>
                <a:gd name="connsiteY86" fmla="*/ 0 h 912617"/>
                <a:gd name="connsiteX87" fmla="*/ 3144253 w 5801367"/>
                <a:gd name="connsiteY87" fmla="*/ 0 h 912617"/>
                <a:gd name="connsiteX88" fmla="*/ 3058394 w 5801367"/>
                <a:gd name="connsiteY88" fmla="*/ 189564 h 912617"/>
                <a:gd name="connsiteX89" fmla="*/ 3052067 w 5801367"/>
                <a:gd name="connsiteY89" fmla="*/ 257266 h 912617"/>
                <a:gd name="connsiteX90" fmla="*/ 3069239 w 5801367"/>
                <a:gd name="connsiteY90" fmla="*/ 388156 h 912617"/>
                <a:gd name="connsiteX91" fmla="*/ 2832448 w 5801367"/>
                <a:gd name="connsiteY91" fmla="*/ 388156 h 912617"/>
                <a:gd name="connsiteX92" fmla="*/ 2968016 w 5801367"/>
                <a:gd name="connsiteY92" fmla="*/ 388156 h 912617"/>
                <a:gd name="connsiteX93" fmla="*/ 2764665 w 5801367"/>
                <a:gd name="connsiteY93" fmla="*/ 388156 h 912617"/>
                <a:gd name="connsiteX94" fmla="*/ 2781837 w 5801367"/>
                <a:gd name="connsiteY94" fmla="*/ 257266 h 912617"/>
                <a:gd name="connsiteX95" fmla="*/ 2775510 w 5801367"/>
                <a:gd name="connsiteY95" fmla="*/ 189564 h 912617"/>
                <a:gd name="connsiteX96" fmla="*/ 2689651 w 5801367"/>
                <a:gd name="connsiteY96" fmla="*/ 0 h 912617"/>
                <a:gd name="connsiteX97" fmla="*/ 2576679 w 5801367"/>
                <a:gd name="connsiteY97" fmla="*/ 0 h 912617"/>
                <a:gd name="connsiteX98" fmla="*/ 2490820 w 5801367"/>
                <a:gd name="connsiteY98" fmla="*/ 189564 h 912617"/>
                <a:gd name="connsiteX99" fmla="*/ 2484493 w 5801367"/>
                <a:gd name="connsiteY99" fmla="*/ 257266 h 912617"/>
                <a:gd name="connsiteX100" fmla="*/ 2501665 w 5801367"/>
                <a:gd name="connsiteY100" fmla="*/ 388156 h 912617"/>
                <a:gd name="connsiteX101" fmla="*/ 2264874 w 5801367"/>
                <a:gd name="connsiteY101" fmla="*/ 388156 h 91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01367" h="912617">
                  <a:moveTo>
                    <a:pt x="1272523" y="388156"/>
                  </a:moveTo>
                  <a:lnTo>
                    <a:pt x="1069172" y="388156"/>
                  </a:lnTo>
                  <a:lnTo>
                    <a:pt x="1086344" y="257266"/>
                  </a:lnTo>
                  <a:lnTo>
                    <a:pt x="1080018" y="189564"/>
                  </a:lnTo>
                  <a:lnTo>
                    <a:pt x="994159" y="0"/>
                  </a:lnTo>
                  <a:lnTo>
                    <a:pt x="881186" y="0"/>
                  </a:lnTo>
                  <a:lnTo>
                    <a:pt x="795327" y="189564"/>
                  </a:lnTo>
                  <a:lnTo>
                    <a:pt x="789000" y="257266"/>
                  </a:lnTo>
                  <a:lnTo>
                    <a:pt x="806172" y="388156"/>
                  </a:lnTo>
                  <a:lnTo>
                    <a:pt x="567574" y="388156"/>
                  </a:lnTo>
                  <a:moveTo>
                    <a:pt x="704949" y="388156"/>
                  </a:moveTo>
                  <a:lnTo>
                    <a:pt x="501598" y="388156"/>
                  </a:lnTo>
                  <a:lnTo>
                    <a:pt x="518770" y="257266"/>
                  </a:lnTo>
                  <a:lnTo>
                    <a:pt x="512444" y="189564"/>
                  </a:lnTo>
                  <a:lnTo>
                    <a:pt x="426584" y="0"/>
                  </a:lnTo>
                  <a:lnTo>
                    <a:pt x="312708" y="0"/>
                  </a:lnTo>
                  <a:lnTo>
                    <a:pt x="226849" y="189564"/>
                  </a:lnTo>
                  <a:lnTo>
                    <a:pt x="220522" y="257266"/>
                  </a:lnTo>
                  <a:lnTo>
                    <a:pt x="237694" y="388156"/>
                  </a:lnTo>
                  <a:lnTo>
                    <a:pt x="0" y="388156"/>
                  </a:lnTo>
                  <a:lnTo>
                    <a:pt x="904" y="912618"/>
                  </a:lnTo>
                  <a:lnTo>
                    <a:pt x="5801368" y="912618"/>
                  </a:lnTo>
                  <a:lnTo>
                    <a:pt x="5800464" y="388156"/>
                  </a:lnTo>
                  <a:lnTo>
                    <a:pt x="5597114" y="388156"/>
                  </a:lnTo>
                  <a:lnTo>
                    <a:pt x="5614285" y="257266"/>
                  </a:lnTo>
                  <a:lnTo>
                    <a:pt x="5607959" y="189564"/>
                  </a:lnTo>
                  <a:lnTo>
                    <a:pt x="5522099" y="0"/>
                  </a:lnTo>
                  <a:lnTo>
                    <a:pt x="5409127" y="0"/>
                  </a:lnTo>
                  <a:lnTo>
                    <a:pt x="5323268" y="189564"/>
                  </a:lnTo>
                  <a:lnTo>
                    <a:pt x="5316942" y="257266"/>
                  </a:lnTo>
                  <a:lnTo>
                    <a:pt x="5331402" y="388156"/>
                  </a:lnTo>
                  <a:lnTo>
                    <a:pt x="5094611" y="388156"/>
                  </a:lnTo>
                  <a:moveTo>
                    <a:pt x="5231986" y="388156"/>
                  </a:moveTo>
                  <a:lnTo>
                    <a:pt x="5028635" y="388156"/>
                  </a:lnTo>
                  <a:lnTo>
                    <a:pt x="5045807" y="257266"/>
                  </a:lnTo>
                  <a:lnTo>
                    <a:pt x="5039481" y="189564"/>
                  </a:lnTo>
                  <a:lnTo>
                    <a:pt x="4953622" y="0"/>
                  </a:lnTo>
                  <a:lnTo>
                    <a:pt x="4840649" y="0"/>
                  </a:lnTo>
                  <a:lnTo>
                    <a:pt x="4754790" y="189564"/>
                  </a:lnTo>
                  <a:lnTo>
                    <a:pt x="4748463" y="257266"/>
                  </a:lnTo>
                  <a:lnTo>
                    <a:pt x="4765635" y="388156"/>
                  </a:lnTo>
                  <a:lnTo>
                    <a:pt x="4527037" y="388156"/>
                  </a:lnTo>
                  <a:moveTo>
                    <a:pt x="4668027" y="388156"/>
                  </a:moveTo>
                  <a:lnTo>
                    <a:pt x="4464676" y="388156"/>
                  </a:lnTo>
                  <a:lnTo>
                    <a:pt x="4481848" y="257266"/>
                  </a:lnTo>
                  <a:lnTo>
                    <a:pt x="4475522" y="189564"/>
                  </a:lnTo>
                  <a:lnTo>
                    <a:pt x="4389662" y="0"/>
                  </a:lnTo>
                  <a:lnTo>
                    <a:pt x="4276690" y="0"/>
                  </a:lnTo>
                  <a:lnTo>
                    <a:pt x="4190831" y="189564"/>
                  </a:lnTo>
                  <a:lnTo>
                    <a:pt x="4184504" y="257266"/>
                  </a:lnTo>
                  <a:lnTo>
                    <a:pt x="4201676" y="388156"/>
                  </a:lnTo>
                  <a:lnTo>
                    <a:pt x="3964885" y="388156"/>
                  </a:lnTo>
                  <a:moveTo>
                    <a:pt x="4100452" y="388156"/>
                  </a:moveTo>
                  <a:lnTo>
                    <a:pt x="3897102" y="388156"/>
                  </a:lnTo>
                  <a:lnTo>
                    <a:pt x="3914274" y="257266"/>
                  </a:lnTo>
                  <a:lnTo>
                    <a:pt x="3907947" y="189564"/>
                  </a:lnTo>
                  <a:lnTo>
                    <a:pt x="3822088" y="0"/>
                  </a:lnTo>
                  <a:lnTo>
                    <a:pt x="3709116" y="0"/>
                  </a:lnTo>
                  <a:lnTo>
                    <a:pt x="3623256" y="189564"/>
                  </a:lnTo>
                  <a:lnTo>
                    <a:pt x="3616930" y="257266"/>
                  </a:lnTo>
                  <a:lnTo>
                    <a:pt x="3632294" y="388156"/>
                  </a:lnTo>
                  <a:lnTo>
                    <a:pt x="3395504" y="388156"/>
                  </a:lnTo>
                  <a:moveTo>
                    <a:pt x="2404057" y="388156"/>
                  </a:moveTo>
                  <a:lnTo>
                    <a:pt x="2200706" y="388156"/>
                  </a:lnTo>
                  <a:lnTo>
                    <a:pt x="2217878" y="257266"/>
                  </a:lnTo>
                  <a:lnTo>
                    <a:pt x="2211551" y="189564"/>
                  </a:lnTo>
                  <a:lnTo>
                    <a:pt x="2125692" y="0"/>
                  </a:lnTo>
                  <a:lnTo>
                    <a:pt x="2012719" y="0"/>
                  </a:lnTo>
                  <a:lnTo>
                    <a:pt x="1926860" y="189564"/>
                  </a:lnTo>
                  <a:lnTo>
                    <a:pt x="1920534" y="257266"/>
                  </a:lnTo>
                  <a:lnTo>
                    <a:pt x="1937706" y="388156"/>
                  </a:lnTo>
                  <a:lnTo>
                    <a:pt x="1700915" y="388156"/>
                  </a:lnTo>
                  <a:moveTo>
                    <a:pt x="1836482" y="388156"/>
                  </a:moveTo>
                  <a:lnTo>
                    <a:pt x="1633132" y="388156"/>
                  </a:lnTo>
                  <a:lnTo>
                    <a:pt x="1650303" y="257266"/>
                  </a:lnTo>
                  <a:lnTo>
                    <a:pt x="1643977" y="189564"/>
                  </a:lnTo>
                  <a:lnTo>
                    <a:pt x="1558118" y="0"/>
                  </a:lnTo>
                  <a:lnTo>
                    <a:pt x="1445145" y="0"/>
                  </a:lnTo>
                  <a:lnTo>
                    <a:pt x="1359286" y="189564"/>
                  </a:lnTo>
                  <a:lnTo>
                    <a:pt x="1352960" y="257266"/>
                  </a:lnTo>
                  <a:lnTo>
                    <a:pt x="1370131" y="388156"/>
                  </a:lnTo>
                  <a:lnTo>
                    <a:pt x="1133341" y="388156"/>
                  </a:lnTo>
                  <a:moveTo>
                    <a:pt x="3536493" y="388156"/>
                  </a:moveTo>
                  <a:lnTo>
                    <a:pt x="3333143" y="388156"/>
                  </a:lnTo>
                  <a:lnTo>
                    <a:pt x="3350315" y="257266"/>
                  </a:lnTo>
                  <a:lnTo>
                    <a:pt x="3343084" y="189564"/>
                  </a:lnTo>
                  <a:lnTo>
                    <a:pt x="3257225" y="0"/>
                  </a:lnTo>
                  <a:lnTo>
                    <a:pt x="3144253" y="0"/>
                  </a:lnTo>
                  <a:lnTo>
                    <a:pt x="3058394" y="189564"/>
                  </a:lnTo>
                  <a:lnTo>
                    <a:pt x="3052067" y="257266"/>
                  </a:lnTo>
                  <a:lnTo>
                    <a:pt x="3069239" y="388156"/>
                  </a:lnTo>
                  <a:lnTo>
                    <a:pt x="2832448" y="388156"/>
                  </a:lnTo>
                  <a:moveTo>
                    <a:pt x="2968016" y="388156"/>
                  </a:moveTo>
                  <a:lnTo>
                    <a:pt x="2764665" y="388156"/>
                  </a:lnTo>
                  <a:lnTo>
                    <a:pt x="2781837" y="257266"/>
                  </a:lnTo>
                  <a:lnTo>
                    <a:pt x="2775510" y="189564"/>
                  </a:lnTo>
                  <a:lnTo>
                    <a:pt x="2689651" y="0"/>
                  </a:lnTo>
                  <a:lnTo>
                    <a:pt x="2576679" y="0"/>
                  </a:lnTo>
                  <a:lnTo>
                    <a:pt x="2490820" y="189564"/>
                  </a:lnTo>
                  <a:lnTo>
                    <a:pt x="2484493" y="257266"/>
                  </a:lnTo>
                  <a:lnTo>
                    <a:pt x="2501665" y="388156"/>
                  </a:lnTo>
                  <a:lnTo>
                    <a:pt x="2264874" y="388156"/>
                  </a:lnTo>
                </a:path>
              </a:pathLst>
            </a:custGeom>
            <a:solidFill>
              <a:srgbClr val="E6E6E6"/>
            </a:solidFill>
            <a:ln w="13557" cap="flat">
              <a:solidFill>
                <a:srgbClr val="000000"/>
              </a:solidFill>
              <a:prstDash val="solid"/>
              <a:miter/>
            </a:ln>
          </p:spPr>
          <p:txBody>
            <a:bodyPr rtlCol="0" anchor="ctr"/>
            <a:lstStyle/>
            <a:p>
              <a:endParaRPr lang="de-DE"/>
            </a:p>
          </p:txBody>
        </p:sp>
        <p:sp>
          <p:nvSpPr>
            <p:cNvPr id="22" name="Freihandform 21">
              <a:extLst>
                <a:ext uri="{FF2B5EF4-FFF2-40B4-BE49-F238E27FC236}">
                  <a16:creationId xmlns:a16="http://schemas.microsoft.com/office/drawing/2014/main" id="{B03A59C0-D64E-01D7-8C7E-D45FA00CC396}"/>
                </a:ext>
              </a:extLst>
            </p:cNvPr>
            <p:cNvSpPr/>
            <p:nvPr/>
          </p:nvSpPr>
          <p:spPr>
            <a:xfrm>
              <a:off x="5910724" y="4172999"/>
              <a:ext cx="72302" cy="508213"/>
            </a:xfrm>
            <a:custGeom>
              <a:avLst/>
              <a:gdLst>
                <a:gd name="connsiteX0" fmla="*/ 0 w 72302"/>
                <a:gd name="connsiteY0" fmla="*/ 0 h 508213"/>
                <a:gd name="connsiteX1" fmla="*/ 72302 w 72302"/>
                <a:gd name="connsiteY1" fmla="*/ 0 h 508213"/>
                <a:gd name="connsiteX2" fmla="*/ 72302 w 72302"/>
                <a:gd name="connsiteY2" fmla="*/ 508213 h 508213"/>
                <a:gd name="connsiteX3" fmla="*/ 0 w 72302"/>
                <a:gd name="connsiteY3" fmla="*/ 508213 h 508213"/>
              </a:gdLst>
              <a:ahLst/>
              <a:cxnLst>
                <a:cxn ang="0">
                  <a:pos x="connsiteX0" y="connsiteY0"/>
                </a:cxn>
                <a:cxn ang="0">
                  <a:pos x="connsiteX1" y="connsiteY1"/>
                </a:cxn>
                <a:cxn ang="0">
                  <a:pos x="connsiteX2" y="connsiteY2"/>
                </a:cxn>
                <a:cxn ang="0">
                  <a:pos x="connsiteX3" y="connsiteY3"/>
                </a:cxn>
              </a:cxnLst>
              <a:rect l="l" t="t" r="r" b="b"/>
              <a:pathLst>
                <a:path w="72302" h="508213">
                  <a:moveTo>
                    <a:pt x="0" y="0"/>
                  </a:moveTo>
                  <a:lnTo>
                    <a:pt x="72302" y="0"/>
                  </a:lnTo>
                  <a:lnTo>
                    <a:pt x="72302" y="508213"/>
                  </a:lnTo>
                  <a:lnTo>
                    <a:pt x="0" y="508213"/>
                  </a:lnTo>
                  <a:close/>
                </a:path>
              </a:pathLst>
            </a:custGeom>
            <a:solidFill>
              <a:srgbClr val="E6E6E6"/>
            </a:solidFill>
            <a:ln w="9038" cap="flat">
              <a:noFill/>
              <a:prstDash val="solid"/>
              <a:miter/>
            </a:ln>
          </p:spPr>
          <p:txBody>
            <a:bodyPr rtlCol="0" anchor="ctr"/>
            <a:lstStyle/>
            <a:p>
              <a:endParaRPr lang="de-DE"/>
            </a:p>
          </p:txBody>
        </p:sp>
      </p:grpSp>
      <p:sp>
        <p:nvSpPr>
          <p:cNvPr id="2" name="Titel 1">
            <a:extLst>
              <a:ext uri="{FF2B5EF4-FFF2-40B4-BE49-F238E27FC236}">
                <a16:creationId xmlns:a16="http://schemas.microsoft.com/office/drawing/2014/main" id="{AB827A33-CB77-824E-A863-D657F8D63B62}"/>
              </a:ext>
            </a:extLst>
          </p:cNvPr>
          <p:cNvSpPr>
            <a:spLocks noGrp="1"/>
          </p:cNvSpPr>
          <p:nvPr>
            <p:ph type="title"/>
          </p:nvPr>
        </p:nvSpPr>
        <p:spPr/>
        <p:txBody>
          <a:bodyPr/>
          <a:lstStyle/>
          <a:p>
            <a:r>
              <a:rPr lang="de-DE" dirty="0"/>
              <a:t>Zahnstangengetriebe</a:t>
            </a:r>
          </a:p>
        </p:txBody>
      </p:sp>
      <p:sp>
        <p:nvSpPr>
          <p:cNvPr id="5" name="Rechteck 4">
            <a:extLst>
              <a:ext uri="{FF2B5EF4-FFF2-40B4-BE49-F238E27FC236}">
                <a16:creationId xmlns:a16="http://schemas.microsoft.com/office/drawing/2014/main" id="{1A4CDD78-1B6E-9241-A761-5EBC032C7F37}"/>
              </a:ext>
            </a:extLst>
          </p:cNvPr>
          <p:cNvSpPr/>
          <p:nvPr/>
        </p:nvSpPr>
        <p:spPr>
          <a:xfrm>
            <a:off x="115324" y="6026237"/>
            <a:ext cx="6096000" cy="253916"/>
          </a:xfrm>
          <a:prstGeom prst="rect">
            <a:avLst/>
          </a:prstGeom>
        </p:spPr>
        <p:txBody>
          <a:bodyPr>
            <a:spAutoFit/>
          </a:bodyPr>
          <a:lstStyle/>
          <a:p>
            <a:r>
              <a:rPr lang="de-DE" sz="1050" dirty="0"/>
              <a:t>https://</a:t>
            </a:r>
            <a:r>
              <a:rPr lang="de-DE" sz="1050" dirty="0" err="1"/>
              <a:t>www.grund-wissen.de</a:t>
            </a:r>
            <a:r>
              <a:rPr lang="de-DE" sz="1050" dirty="0"/>
              <a:t>/</a:t>
            </a:r>
            <a:r>
              <a:rPr lang="de-DE" sz="1050" dirty="0" err="1"/>
              <a:t>physik</a:t>
            </a:r>
            <a:r>
              <a:rPr lang="de-DE" sz="1050" dirty="0"/>
              <a:t>/</a:t>
            </a:r>
            <a:r>
              <a:rPr lang="de-DE" sz="1050" dirty="0" err="1"/>
              <a:t>mechanik</a:t>
            </a:r>
            <a:r>
              <a:rPr lang="de-DE" sz="1050" dirty="0"/>
              <a:t>/</a:t>
            </a:r>
            <a:r>
              <a:rPr lang="de-DE" sz="1050" dirty="0" err="1"/>
              <a:t>kraftwandler</a:t>
            </a:r>
            <a:r>
              <a:rPr lang="de-DE" sz="1050" dirty="0"/>
              <a:t>-und-getriebe/</a:t>
            </a:r>
            <a:r>
              <a:rPr lang="de-DE" sz="1050" dirty="0" err="1"/>
              <a:t>zahnraeder</a:t>
            </a:r>
            <a:r>
              <a:rPr lang="de-DE" sz="1050" dirty="0"/>
              <a:t>-und-</a:t>
            </a:r>
            <a:r>
              <a:rPr lang="de-DE" sz="1050" dirty="0" err="1"/>
              <a:t>getriebe.html</a:t>
            </a:r>
            <a:endParaRPr lang="de-DE" sz="1050" dirty="0"/>
          </a:p>
        </p:txBody>
      </p:sp>
      <p:pic>
        <p:nvPicPr>
          <p:cNvPr id="17" name="Grafik 16">
            <a:extLst>
              <a:ext uri="{FF2B5EF4-FFF2-40B4-BE49-F238E27FC236}">
                <a16:creationId xmlns:a16="http://schemas.microsoft.com/office/drawing/2014/main" id="{7EEBD19B-3A86-B54D-8DB7-A4BB9E1B49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51504" y="1722657"/>
            <a:ext cx="2163543" cy="2163543"/>
          </a:xfrm>
          <a:prstGeom prst="rect">
            <a:avLst/>
          </a:prstGeom>
        </p:spPr>
      </p:pic>
      <p:pic>
        <p:nvPicPr>
          <p:cNvPr id="13" name="Grafik 12">
            <a:extLst>
              <a:ext uri="{FF2B5EF4-FFF2-40B4-BE49-F238E27FC236}">
                <a16:creationId xmlns:a16="http://schemas.microsoft.com/office/drawing/2014/main" id="{DAE01EAC-A49C-584A-97C6-4D847C29735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18932" y="1711227"/>
            <a:ext cx="6506995" cy="985737"/>
          </a:xfrm>
          <a:prstGeom prst="rect">
            <a:avLst/>
          </a:prstGeom>
        </p:spPr>
      </p:pic>
      <p:pic>
        <p:nvPicPr>
          <p:cNvPr id="21" name="Grafik 20">
            <a:extLst>
              <a:ext uri="{FF2B5EF4-FFF2-40B4-BE49-F238E27FC236}">
                <a16:creationId xmlns:a16="http://schemas.microsoft.com/office/drawing/2014/main" id="{7F438E7F-CAE2-9941-85FE-F6119413D11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63764" y="1113605"/>
            <a:ext cx="2139022" cy="1646079"/>
          </a:xfrm>
          <a:prstGeom prst="rect">
            <a:avLst/>
          </a:prstGeom>
        </p:spPr>
      </p:pic>
      <p:pic>
        <p:nvPicPr>
          <p:cNvPr id="25" name="Grafik 24">
            <a:extLst>
              <a:ext uri="{FF2B5EF4-FFF2-40B4-BE49-F238E27FC236}">
                <a16:creationId xmlns:a16="http://schemas.microsoft.com/office/drawing/2014/main" id="{84A0008E-93C5-F24C-8628-13D3972AFF6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43999" y="4022398"/>
            <a:ext cx="6789275" cy="1668119"/>
          </a:xfrm>
          <a:prstGeom prst="rect">
            <a:avLst/>
          </a:prstGeom>
        </p:spPr>
      </p:pic>
      <p:sp>
        <p:nvSpPr>
          <p:cNvPr id="26" name="Rechteck 25">
            <a:extLst>
              <a:ext uri="{FF2B5EF4-FFF2-40B4-BE49-F238E27FC236}">
                <a16:creationId xmlns:a16="http://schemas.microsoft.com/office/drawing/2014/main" id="{66D5BEF9-625D-CA4C-BF37-49A42FAA65C1}"/>
              </a:ext>
            </a:extLst>
          </p:cNvPr>
          <p:cNvSpPr/>
          <p:nvPr/>
        </p:nvSpPr>
        <p:spPr>
          <a:xfrm>
            <a:off x="3249975" y="1162944"/>
            <a:ext cx="4510658" cy="369332"/>
          </a:xfrm>
          <a:prstGeom prst="rect">
            <a:avLst/>
          </a:prstGeom>
        </p:spPr>
        <p:txBody>
          <a:bodyPr wrap="none">
            <a:spAutoFit/>
          </a:bodyPr>
          <a:lstStyle/>
          <a:p>
            <a:r>
              <a:rPr lang="de-DE" dirty="0"/>
              <a:t>Mittlerer Durchmesser (Teilkreisdurchmesser)</a:t>
            </a:r>
          </a:p>
        </p:txBody>
      </p:sp>
    </p:spTree>
    <p:extLst>
      <p:ext uri="{BB962C8B-B14F-4D97-AF65-F5344CB8AC3E}">
        <p14:creationId xmlns:p14="http://schemas.microsoft.com/office/powerpoint/2010/main" val="384497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F8C0BC-3E62-3548-B4C2-3554FF7E4E61}"/>
              </a:ext>
            </a:extLst>
          </p:cNvPr>
          <p:cNvSpPr>
            <a:spLocks noGrp="1"/>
          </p:cNvSpPr>
          <p:nvPr>
            <p:ph type="title"/>
          </p:nvPr>
        </p:nvSpPr>
        <p:spPr/>
        <p:txBody>
          <a:bodyPr/>
          <a:lstStyle/>
          <a:p>
            <a:r>
              <a:rPr lang="de-DE" dirty="0"/>
              <a:t>Berechnung des Hubes</a:t>
            </a:r>
          </a:p>
        </p:txBody>
      </p:sp>
      <p:pic>
        <p:nvPicPr>
          <p:cNvPr id="5" name="Grafik 4">
            <a:extLst>
              <a:ext uri="{FF2B5EF4-FFF2-40B4-BE49-F238E27FC236}">
                <a16:creationId xmlns:a16="http://schemas.microsoft.com/office/drawing/2014/main" id="{DAF14709-F535-4249-8D41-FC20E610E421}"/>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0" y="1021200"/>
            <a:ext cx="12192000" cy="4920214"/>
          </a:xfrm>
          <a:prstGeom prst="rect">
            <a:avLst/>
          </a:prstGeom>
        </p:spPr>
      </p:pic>
      <p:sp>
        <p:nvSpPr>
          <p:cNvPr id="6" name="Textfeld 5">
            <a:extLst>
              <a:ext uri="{FF2B5EF4-FFF2-40B4-BE49-F238E27FC236}">
                <a16:creationId xmlns:a16="http://schemas.microsoft.com/office/drawing/2014/main" id="{0DBAA52E-89FA-254D-829E-2CB047C8CA09}"/>
              </a:ext>
            </a:extLst>
          </p:cNvPr>
          <p:cNvSpPr txBox="1"/>
          <p:nvPr/>
        </p:nvSpPr>
        <p:spPr>
          <a:xfrm>
            <a:off x="5390145" y="1908810"/>
            <a:ext cx="3623310" cy="923330"/>
          </a:xfrm>
          <a:prstGeom prst="rect">
            <a:avLst/>
          </a:prstGeom>
          <a:noFill/>
        </p:spPr>
        <p:txBody>
          <a:bodyPr wrap="square" rtlCol="0">
            <a:spAutoFit/>
          </a:bodyPr>
          <a:lstStyle/>
          <a:p>
            <a:r>
              <a:rPr lang="de-DE" dirty="0"/>
              <a:t>Berechnung des Hubes:</a:t>
            </a:r>
          </a:p>
          <a:p>
            <a:r>
              <a:rPr lang="de-DE" dirty="0"/>
              <a:t>H = </a:t>
            </a:r>
            <a:r>
              <a:rPr lang="de-DE" dirty="0">
                <a:latin typeface="Symbol" pitchFamily="2" charset="2"/>
              </a:rPr>
              <a:t>p</a:t>
            </a:r>
            <a:r>
              <a:rPr lang="de-DE" dirty="0"/>
              <a:t> * d * N</a:t>
            </a:r>
          </a:p>
          <a:p>
            <a:r>
              <a:rPr lang="de-DE" dirty="0"/>
              <a:t>d = 9,5 mm</a:t>
            </a:r>
          </a:p>
        </p:txBody>
      </p:sp>
      <p:sp>
        <p:nvSpPr>
          <p:cNvPr id="7" name="Textfeld 6">
            <a:extLst>
              <a:ext uri="{FF2B5EF4-FFF2-40B4-BE49-F238E27FC236}">
                <a16:creationId xmlns:a16="http://schemas.microsoft.com/office/drawing/2014/main" id="{929FE703-11AF-A946-8005-C8B591F315A0}"/>
              </a:ext>
            </a:extLst>
          </p:cNvPr>
          <p:cNvSpPr txBox="1"/>
          <p:nvPr/>
        </p:nvSpPr>
        <p:spPr>
          <a:xfrm>
            <a:off x="4799594" y="5889107"/>
            <a:ext cx="4675875" cy="400110"/>
          </a:xfrm>
          <a:prstGeom prst="rect">
            <a:avLst/>
          </a:prstGeom>
          <a:noFill/>
        </p:spPr>
        <p:txBody>
          <a:bodyPr wrap="square" rtlCol="0">
            <a:spAutoFit/>
          </a:bodyPr>
          <a:lstStyle/>
          <a:p>
            <a:r>
              <a:rPr lang="de-DE" sz="2000" dirty="0"/>
              <a:t>H = Anzahl der Zähne *Abstand der Zähne</a:t>
            </a:r>
          </a:p>
        </p:txBody>
      </p:sp>
      <p:cxnSp>
        <p:nvCxnSpPr>
          <p:cNvPr id="4" name="Gerade Verbindung 3">
            <a:extLst>
              <a:ext uri="{FF2B5EF4-FFF2-40B4-BE49-F238E27FC236}">
                <a16:creationId xmlns:a16="http://schemas.microsoft.com/office/drawing/2014/main" id="{A802199F-6703-1768-9D34-C686DE105BCD}"/>
              </a:ext>
            </a:extLst>
          </p:cNvPr>
          <p:cNvCxnSpPr/>
          <p:nvPr/>
        </p:nvCxnSpPr>
        <p:spPr>
          <a:xfrm flipV="1">
            <a:off x="8408020" y="3612995"/>
            <a:ext cx="0" cy="713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Gerade Verbindung 7">
            <a:extLst>
              <a:ext uri="{FF2B5EF4-FFF2-40B4-BE49-F238E27FC236}">
                <a16:creationId xmlns:a16="http://schemas.microsoft.com/office/drawing/2014/main" id="{73F28124-0AAB-1E3B-2017-0FAC130C3B89}"/>
              </a:ext>
            </a:extLst>
          </p:cNvPr>
          <p:cNvCxnSpPr/>
          <p:nvPr/>
        </p:nvCxnSpPr>
        <p:spPr>
          <a:xfrm flipV="1">
            <a:off x="8987436" y="3612995"/>
            <a:ext cx="0" cy="713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6F7B5583-8BED-14A8-5728-E1545A825FE3}"/>
              </a:ext>
            </a:extLst>
          </p:cNvPr>
          <p:cNvCxnSpPr/>
          <p:nvPr/>
        </p:nvCxnSpPr>
        <p:spPr>
          <a:xfrm>
            <a:off x="8408020" y="3836020"/>
            <a:ext cx="579416" cy="0"/>
          </a:xfrm>
          <a:prstGeom prst="straightConnector1">
            <a:avLst/>
          </a:prstGeom>
          <a:ln w="1587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14" name="Textfeld 13">
            <a:extLst>
              <a:ext uri="{FF2B5EF4-FFF2-40B4-BE49-F238E27FC236}">
                <a16:creationId xmlns:a16="http://schemas.microsoft.com/office/drawing/2014/main" id="{B7A45C8E-0739-9392-6748-0A738511664B}"/>
              </a:ext>
            </a:extLst>
          </p:cNvPr>
          <p:cNvSpPr txBox="1"/>
          <p:nvPr/>
        </p:nvSpPr>
        <p:spPr>
          <a:xfrm>
            <a:off x="8540218" y="3481307"/>
            <a:ext cx="315020" cy="369332"/>
          </a:xfrm>
          <a:prstGeom prst="rect">
            <a:avLst/>
          </a:prstGeom>
          <a:noFill/>
        </p:spPr>
        <p:txBody>
          <a:bodyPr wrap="square">
            <a:spAutoFit/>
          </a:bodyPr>
          <a:lstStyle/>
          <a:p>
            <a:r>
              <a:rPr lang="de-DE" dirty="0"/>
              <a:t>a</a:t>
            </a:r>
          </a:p>
        </p:txBody>
      </p:sp>
      <p:sp>
        <p:nvSpPr>
          <p:cNvPr id="15" name="Textfeld 14">
            <a:extLst>
              <a:ext uri="{FF2B5EF4-FFF2-40B4-BE49-F238E27FC236}">
                <a16:creationId xmlns:a16="http://schemas.microsoft.com/office/drawing/2014/main" id="{CA69B2C8-9A76-2DC1-69AC-109E9BDA3A29}"/>
              </a:ext>
            </a:extLst>
          </p:cNvPr>
          <p:cNvSpPr txBox="1"/>
          <p:nvPr/>
        </p:nvSpPr>
        <p:spPr>
          <a:xfrm>
            <a:off x="5364126" y="2779309"/>
            <a:ext cx="3623310" cy="923330"/>
          </a:xfrm>
          <a:prstGeom prst="rect">
            <a:avLst/>
          </a:prstGeom>
          <a:noFill/>
        </p:spPr>
        <p:txBody>
          <a:bodyPr wrap="square" rtlCol="0">
            <a:spAutoFit/>
          </a:bodyPr>
          <a:lstStyle/>
          <a:p>
            <a:r>
              <a:rPr lang="de-DE" dirty="0"/>
              <a:t>Berechnung des Hubes:</a:t>
            </a:r>
          </a:p>
          <a:p>
            <a:r>
              <a:rPr lang="de-DE" dirty="0"/>
              <a:t>H = Z * a * N</a:t>
            </a:r>
          </a:p>
          <a:p>
            <a:r>
              <a:rPr lang="de-DE" dirty="0"/>
              <a:t>a = 2,5 mm</a:t>
            </a:r>
          </a:p>
        </p:txBody>
      </p:sp>
      <p:sp>
        <p:nvSpPr>
          <p:cNvPr id="3" name="Rechteck 2">
            <a:extLst>
              <a:ext uri="{FF2B5EF4-FFF2-40B4-BE49-F238E27FC236}">
                <a16:creationId xmlns:a16="http://schemas.microsoft.com/office/drawing/2014/main" id="{5456EF79-F2AE-51DA-616B-7C061DE06628}"/>
              </a:ext>
            </a:extLst>
          </p:cNvPr>
          <p:cNvSpPr/>
          <p:nvPr/>
        </p:nvSpPr>
        <p:spPr>
          <a:xfrm>
            <a:off x="5364125" y="3612995"/>
            <a:ext cx="1376146" cy="369332"/>
          </a:xfrm>
          <a:prstGeom prst="rect">
            <a:avLst/>
          </a:prstGeom>
        </p:spPr>
        <p:txBody>
          <a:bodyPr wrap="none">
            <a:spAutoFit/>
          </a:bodyPr>
          <a:lstStyle/>
          <a:p>
            <a:r>
              <a:rPr lang="de-DE" dirty="0"/>
              <a:t>Z = 12 Zähne</a:t>
            </a:r>
          </a:p>
        </p:txBody>
      </p:sp>
      <p:sp>
        <p:nvSpPr>
          <p:cNvPr id="11" name="Textfeld 10">
            <a:extLst>
              <a:ext uri="{FF2B5EF4-FFF2-40B4-BE49-F238E27FC236}">
                <a16:creationId xmlns:a16="http://schemas.microsoft.com/office/drawing/2014/main" id="{1F47E044-82AC-9069-66DD-A31D3B5189CF}"/>
              </a:ext>
            </a:extLst>
          </p:cNvPr>
          <p:cNvSpPr txBox="1"/>
          <p:nvPr/>
        </p:nvSpPr>
        <p:spPr>
          <a:xfrm>
            <a:off x="4799594" y="2769285"/>
            <a:ext cx="647621" cy="369332"/>
          </a:xfrm>
          <a:prstGeom prst="rect">
            <a:avLst/>
          </a:prstGeom>
          <a:noFill/>
        </p:spPr>
        <p:txBody>
          <a:bodyPr wrap="square">
            <a:spAutoFit/>
          </a:bodyPr>
          <a:lstStyle/>
          <a:p>
            <a:r>
              <a:rPr lang="de-DE" dirty="0"/>
              <a:t>oder</a:t>
            </a:r>
          </a:p>
        </p:txBody>
      </p:sp>
    </p:spTree>
    <p:extLst>
      <p:ext uri="{BB962C8B-B14F-4D97-AF65-F5344CB8AC3E}">
        <p14:creationId xmlns:p14="http://schemas.microsoft.com/office/powerpoint/2010/main" val="178721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55E8BD-A6AC-C846-ADC9-983444FD0A27}"/>
              </a:ext>
            </a:extLst>
          </p:cNvPr>
          <p:cNvSpPr>
            <a:spLocks noGrp="1"/>
          </p:cNvSpPr>
          <p:nvPr>
            <p:ph type="title"/>
          </p:nvPr>
        </p:nvSpPr>
        <p:spPr/>
        <p:txBody>
          <a:bodyPr/>
          <a:lstStyle/>
          <a:p>
            <a:r>
              <a:rPr lang="de-DE" dirty="0">
                <a:cs typeface="Calibri Light"/>
              </a:rPr>
              <a:t>Was ist ein </a:t>
            </a:r>
            <a:r>
              <a:rPr lang="de-DE" dirty="0" err="1">
                <a:cs typeface="Calibri Light"/>
              </a:rPr>
              <a:t>Arduino</a:t>
            </a:r>
            <a:r>
              <a:rPr lang="de-DE" dirty="0">
                <a:cs typeface="Calibri Light"/>
              </a:rPr>
              <a:t>?</a:t>
            </a:r>
            <a:endParaRPr lang="de-DE" dirty="0"/>
          </a:p>
        </p:txBody>
      </p:sp>
      <p:pic>
        <p:nvPicPr>
          <p:cNvPr id="4" name="Grafik 10" descr="Ein Bild, das Elektronik, Schaltkreis enthält.&#10;&#10;Beschreibung automatisch generiert.">
            <a:extLst>
              <a:ext uri="{FF2B5EF4-FFF2-40B4-BE49-F238E27FC236}">
                <a16:creationId xmlns:a16="http://schemas.microsoft.com/office/drawing/2014/main" id="{530F8524-816C-B64D-9457-CC5C9C162263}"/>
              </a:ext>
            </a:extLst>
          </p:cNvPr>
          <p:cNvPicPr>
            <a:picLocks noGrp="1" noChangeAspect="1"/>
          </p:cNvPicPr>
          <p:nvPr>
            <p:ph idx="13"/>
          </p:nvPr>
        </p:nvPicPr>
        <p:blipFill rotWithShape="1">
          <a:blip r:embed="rId2"/>
          <a:stretch/>
        </p:blipFill>
        <p:spPr>
          <a:xfrm>
            <a:off x="7232319" y="2000250"/>
            <a:ext cx="3810000" cy="2857500"/>
          </a:xfrm>
        </p:spPr>
      </p:pic>
      <p:sp>
        <p:nvSpPr>
          <p:cNvPr id="5" name="Textfeld 4">
            <a:extLst>
              <a:ext uri="{FF2B5EF4-FFF2-40B4-BE49-F238E27FC236}">
                <a16:creationId xmlns:a16="http://schemas.microsoft.com/office/drawing/2014/main" id="{EFF805FD-908F-FE4E-B941-F7256DB6375E}"/>
              </a:ext>
            </a:extLst>
          </p:cNvPr>
          <p:cNvSpPr txBox="1"/>
          <p:nvPr/>
        </p:nvSpPr>
        <p:spPr>
          <a:xfrm>
            <a:off x="432686" y="1397532"/>
            <a:ext cx="6436077"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de-DE" sz="2800" dirty="0">
                <a:cs typeface="Calibri"/>
              </a:rPr>
              <a:t>Ein </a:t>
            </a:r>
            <a:r>
              <a:rPr lang="de-DE" sz="2800" dirty="0" err="1">
                <a:cs typeface="Calibri"/>
              </a:rPr>
              <a:t>Arduino</a:t>
            </a:r>
            <a:r>
              <a:rPr lang="de-DE" sz="2800" dirty="0">
                <a:cs typeface="Calibri"/>
              </a:rPr>
              <a:t> ist ein </a:t>
            </a:r>
            <a:r>
              <a:rPr lang="de-DE" sz="2800" dirty="0" err="1">
                <a:cs typeface="Calibri"/>
              </a:rPr>
              <a:t>Microcontroller</a:t>
            </a:r>
            <a:endParaRPr lang="de-DE" sz="2800" dirty="0"/>
          </a:p>
          <a:p>
            <a:pPr marL="285750" indent="-285750">
              <a:buFont typeface="Arial"/>
              <a:buChar char="•"/>
            </a:pPr>
            <a:r>
              <a:rPr lang="de-DE" sz="2800" dirty="0">
                <a:cs typeface="Calibri"/>
              </a:rPr>
              <a:t>Ein Microcontroller hat Eingänge und Ausgänge</a:t>
            </a:r>
          </a:p>
          <a:p>
            <a:pPr marL="285750" indent="-285750">
              <a:buFont typeface="Arial"/>
              <a:buChar char="•"/>
            </a:pPr>
            <a:r>
              <a:rPr lang="de-DE" sz="2800" dirty="0">
                <a:cs typeface="Calibri"/>
              </a:rPr>
              <a:t>Darüber kann er Sensoren (wie z.B. Taster und Temperaturfühler) abfragen und Aktoren (wie z.B. LEDs und Motoren) ansteuern.</a:t>
            </a:r>
          </a:p>
          <a:p>
            <a:pPr marL="285750" indent="-285750">
              <a:buFont typeface="Arial"/>
              <a:buChar char="•"/>
            </a:pPr>
            <a:r>
              <a:rPr lang="de-DE" sz="2800" dirty="0">
                <a:cs typeface="Calibri"/>
              </a:rPr>
              <a:t>Ein Programm bleibt dauerhaft gespeichert, auch nach dem Ausschalten, bis es wieder überschrieben wird.</a:t>
            </a:r>
          </a:p>
        </p:txBody>
      </p:sp>
    </p:spTree>
    <p:extLst>
      <p:ext uri="{BB962C8B-B14F-4D97-AF65-F5344CB8AC3E}">
        <p14:creationId xmlns:p14="http://schemas.microsoft.com/office/powerpoint/2010/main" val="41074518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FF1B7F-2185-3449-B769-3FCF5DEBC67A}"/>
              </a:ext>
            </a:extLst>
          </p:cNvPr>
          <p:cNvSpPr>
            <a:spLocks noGrp="1"/>
          </p:cNvSpPr>
          <p:nvPr>
            <p:ph type="title"/>
          </p:nvPr>
        </p:nvSpPr>
        <p:spPr/>
        <p:txBody>
          <a:bodyPr/>
          <a:lstStyle/>
          <a:p>
            <a:r>
              <a:rPr lang="de-DE" dirty="0"/>
              <a:t>Berechnung der Umdrehungszahl</a:t>
            </a:r>
          </a:p>
        </p:txBody>
      </p:sp>
      <p:sp>
        <p:nvSpPr>
          <p:cNvPr id="3" name="Inhaltsplatzhalter 2">
            <a:extLst>
              <a:ext uri="{FF2B5EF4-FFF2-40B4-BE49-F238E27FC236}">
                <a16:creationId xmlns:a16="http://schemas.microsoft.com/office/drawing/2014/main" id="{3BE4AC20-EBCE-2543-84F6-9D9E0DE19500}"/>
              </a:ext>
            </a:extLst>
          </p:cNvPr>
          <p:cNvSpPr>
            <a:spLocks noGrp="1"/>
          </p:cNvSpPr>
          <p:nvPr>
            <p:ph idx="13"/>
          </p:nvPr>
        </p:nvSpPr>
        <p:spPr>
          <a:xfrm>
            <a:off x="439616" y="1173296"/>
            <a:ext cx="11459485" cy="4682174"/>
          </a:xfrm>
          <a:noFill/>
        </p:spPr>
        <p:txBody>
          <a:bodyPr>
            <a:normAutofit/>
          </a:bodyPr>
          <a:lstStyle/>
          <a:p>
            <a:pPr marL="0" indent="0">
              <a:buNone/>
            </a:pPr>
            <a:r>
              <a:rPr lang="de-DE" dirty="0"/>
              <a:t>Berechne die notwendige Umdrehungszahl für einen Vorschub von 0,1 ml.</a:t>
            </a:r>
          </a:p>
        </p:txBody>
      </p:sp>
      <p:pic>
        <p:nvPicPr>
          <p:cNvPr id="4" name="Grafik 3">
            <a:extLst>
              <a:ext uri="{FF2B5EF4-FFF2-40B4-BE49-F238E27FC236}">
                <a16:creationId xmlns:a16="http://schemas.microsoft.com/office/drawing/2014/main" id="{22EA53F1-33F2-5166-B84B-DCF141E7A05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29087" y="1948898"/>
            <a:ext cx="4970014" cy="830997"/>
          </a:xfrm>
          <a:prstGeom prst="rect">
            <a:avLst/>
          </a:prstGeom>
        </p:spPr>
      </p:pic>
      <p:sp>
        <p:nvSpPr>
          <p:cNvPr id="5" name="Oval 4">
            <a:extLst>
              <a:ext uri="{FF2B5EF4-FFF2-40B4-BE49-F238E27FC236}">
                <a16:creationId xmlns:a16="http://schemas.microsoft.com/office/drawing/2014/main" id="{08D724BE-0FE9-1E5C-D407-5455209275E9}"/>
              </a:ext>
            </a:extLst>
          </p:cNvPr>
          <p:cNvSpPr/>
          <p:nvPr/>
        </p:nvSpPr>
        <p:spPr>
          <a:xfrm>
            <a:off x="292899" y="1948898"/>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6" name="Textfeld 5">
            <a:extLst>
              <a:ext uri="{FF2B5EF4-FFF2-40B4-BE49-F238E27FC236}">
                <a16:creationId xmlns:a16="http://schemas.microsoft.com/office/drawing/2014/main" id="{3D2475D7-A25C-D186-D18F-A0B3B4088B9C}"/>
              </a:ext>
            </a:extLst>
          </p:cNvPr>
          <p:cNvSpPr txBox="1"/>
          <p:nvPr/>
        </p:nvSpPr>
        <p:spPr>
          <a:xfrm>
            <a:off x="818359" y="1948898"/>
            <a:ext cx="5875608" cy="830997"/>
          </a:xfrm>
          <a:prstGeom prst="rect">
            <a:avLst/>
          </a:prstGeom>
          <a:solidFill>
            <a:srgbClr val="FFC000"/>
          </a:solidFill>
        </p:spPr>
        <p:txBody>
          <a:bodyPr wrap="square" rtlCol="0">
            <a:spAutoFit/>
          </a:bodyPr>
          <a:lstStyle/>
          <a:p>
            <a:r>
              <a:rPr lang="de-DE" sz="2400" dirty="0"/>
              <a:t>Wieviel Millimeter legt der Spritzenkolben bei einer Vollumdrehung des Rotors zurück?</a:t>
            </a:r>
          </a:p>
        </p:txBody>
      </p:sp>
      <p:sp>
        <p:nvSpPr>
          <p:cNvPr id="7" name="Oval 6">
            <a:extLst>
              <a:ext uri="{FF2B5EF4-FFF2-40B4-BE49-F238E27FC236}">
                <a16:creationId xmlns:a16="http://schemas.microsoft.com/office/drawing/2014/main" id="{3DD993A1-818B-6BE8-2574-72F5F5EA7D63}"/>
              </a:ext>
            </a:extLst>
          </p:cNvPr>
          <p:cNvSpPr/>
          <p:nvPr/>
        </p:nvSpPr>
        <p:spPr>
          <a:xfrm>
            <a:off x="292899" y="315140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8" name="Textfeld 7">
            <a:extLst>
              <a:ext uri="{FF2B5EF4-FFF2-40B4-BE49-F238E27FC236}">
                <a16:creationId xmlns:a16="http://schemas.microsoft.com/office/drawing/2014/main" id="{699FDA79-A5DE-35A6-6B47-BADAB3807F59}"/>
              </a:ext>
            </a:extLst>
          </p:cNvPr>
          <p:cNvSpPr txBox="1"/>
          <p:nvPr/>
        </p:nvSpPr>
        <p:spPr>
          <a:xfrm>
            <a:off x="818359" y="3151409"/>
            <a:ext cx="5875608" cy="1200329"/>
          </a:xfrm>
          <a:prstGeom prst="rect">
            <a:avLst/>
          </a:prstGeom>
          <a:solidFill>
            <a:srgbClr val="FFC000"/>
          </a:solidFill>
        </p:spPr>
        <p:txBody>
          <a:bodyPr wrap="square" rtlCol="0">
            <a:spAutoFit/>
          </a:bodyPr>
          <a:lstStyle/>
          <a:p>
            <a:r>
              <a:rPr lang="de-DE" sz="2400" dirty="0"/>
              <a:t>Wieviel Umdrehungen bzw. Bruchteile von Umdrehungen werden für einen Vorschub von 1ml benötigt?</a:t>
            </a:r>
          </a:p>
        </p:txBody>
      </p:sp>
      <p:sp>
        <p:nvSpPr>
          <p:cNvPr id="9" name="Oval 8">
            <a:extLst>
              <a:ext uri="{FF2B5EF4-FFF2-40B4-BE49-F238E27FC236}">
                <a16:creationId xmlns:a16="http://schemas.microsoft.com/office/drawing/2014/main" id="{9298EC61-F56C-32F9-82AC-3EB61C8671F2}"/>
              </a:ext>
            </a:extLst>
          </p:cNvPr>
          <p:cNvSpPr/>
          <p:nvPr/>
        </p:nvSpPr>
        <p:spPr>
          <a:xfrm>
            <a:off x="292899" y="457199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10" name="Textfeld 9">
            <a:extLst>
              <a:ext uri="{FF2B5EF4-FFF2-40B4-BE49-F238E27FC236}">
                <a16:creationId xmlns:a16="http://schemas.microsoft.com/office/drawing/2014/main" id="{878510BD-3A6F-F632-4086-773CF9E5A69F}"/>
              </a:ext>
            </a:extLst>
          </p:cNvPr>
          <p:cNvSpPr txBox="1"/>
          <p:nvPr/>
        </p:nvSpPr>
        <p:spPr>
          <a:xfrm>
            <a:off x="818359" y="4571992"/>
            <a:ext cx="5875608" cy="1200329"/>
          </a:xfrm>
          <a:prstGeom prst="rect">
            <a:avLst/>
          </a:prstGeom>
          <a:solidFill>
            <a:srgbClr val="FFC000"/>
          </a:solidFill>
        </p:spPr>
        <p:txBody>
          <a:bodyPr wrap="square" rtlCol="0">
            <a:spAutoFit/>
          </a:bodyPr>
          <a:lstStyle/>
          <a:p>
            <a:r>
              <a:rPr lang="de-DE" sz="2400" dirty="0"/>
              <a:t>Wieviel Umdrehungen bzw. Bruchteile von Umdrehungen werden für einen Vorschub von 0,1ml benötigt?</a:t>
            </a:r>
          </a:p>
        </p:txBody>
      </p:sp>
      <p:pic>
        <p:nvPicPr>
          <p:cNvPr id="11" name="Grafik 10">
            <a:extLst>
              <a:ext uri="{FF2B5EF4-FFF2-40B4-BE49-F238E27FC236}">
                <a16:creationId xmlns:a16="http://schemas.microsoft.com/office/drawing/2014/main" id="{3515E169-423D-E8C6-A87D-359958EC79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03520" y="3151409"/>
            <a:ext cx="4970014" cy="830997"/>
          </a:xfrm>
          <a:prstGeom prst="rect">
            <a:avLst/>
          </a:prstGeom>
        </p:spPr>
      </p:pic>
      <p:pic>
        <p:nvPicPr>
          <p:cNvPr id="12" name="Grafik 11">
            <a:extLst>
              <a:ext uri="{FF2B5EF4-FFF2-40B4-BE49-F238E27FC236}">
                <a16:creationId xmlns:a16="http://schemas.microsoft.com/office/drawing/2014/main" id="{0879AB25-AEC0-CDCE-2FC6-D10C8B557A6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03520" y="4556679"/>
            <a:ext cx="4970014" cy="830997"/>
          </a:xfrm>
          <a:prstGeom prst="rect">
            <a:avLst/>
          </a:prstGeom>
        </p:spPr>
      </p:pic>
      <p:sp>
        <p:nvSpPr>
          <p:cNvPr id="13" name="Textfeld 12">
            <a:extLst>
              <a:ext uri="{FF2B5EF4-FFF2-40B4-BE49-F238E27FC236}">
                <a16:creationId xmlns:a16="http://schemas.microsoft.com/office/drawing/2014/main" id="{C1007A52-9215-B7B6-5A5F-D9096EA85C90}"/>
              </a:ext>
            </a:extLst>
          </p:cNvPr>
          <p:cNvSpPr txBox="1"/>
          <p:nvPr/>
        </p:nvSpPr>
        <p:spPr>
          <a:xfrm>
            <a:off x="11309952" y="2406058"/>
            <a:ext cx="312906" cy="369332"/>
          </a:xfrm>
          <a:prstGeom prst="rect">
            <a:avLst/>
          </a:prstGeom>
          <a:solidFill>
            <a:srgbClr val="FF0000"/>
          </a:solidFill>
        </p:spPr>
        <p:txBody>
          <a:bodyPr wrap="none" rtlCol="0">
            <a:spAutoFit/>
          </a:bodyPr>
          <a:lstStyle/>
          <a:p>
            <a:r>
              <a:rPr lang="de-DE" b="1" dirty="0">
                <a:latin typeface="Arial" panose="020B0604020202020204" pitchFamily="34" charset="0"/>
                <a:cs typeface="Arial" panose="020B0604020202020204" pitchFamily="34" charset="0"/>
              </a:rPr>
              <a:t>1</a:t>
            </a:r>
          </a:p>
        </p:txBody>
      </p:sp>
      <p:sp>
        <p:nvSpPr>
          <p:cNvPr id="14" name="Textfeld 13">
            <a:extLst>
              <a:ext uri="{FF2B5EF4-FFF2-40B4-BE49-F238E27FC236}">
                <a16:creationId xmlns:a16="http://schemas.microsoft.com/office/drawing/2014/main" id="{5C65D681-6670-9CDE-6131-EE92172355B5}"/>
              </a:ext>
            </a:extLst>
          </p:cNvPr>
          <p:cNvSpPr txBox="1"/>
          <p:nvPr/>
        </p:nvSpPr>
        <p:spPr>
          <a:xfrm>
            <a:off x="11296700" y="3641651"/>
            <a:ext cx="293670" cy="307777"/>
          </a:xfrm>
          <a:prstGeom prst="rect">
            <a:avLst/>
          </a:prstGeom>
          <a:solidFill>
            <a:srgbClr val="FF0000"/>
          </a:solidFill>
        </p:spPr>
        <p:txBody>
          <a:bodyPr wrap="none" rtlCol="0">
            <a:spAutoFit/>
          </a:bodyPr>
          <a:lstStyle/>
          <a:p>
            <a:r>
              <a:rPr lang="de-DE" sz="1400" b="1" dirty="0">
                <a:latin typeface="Arial" panose="020B0604020202020204" pitchFamily="34" charset="0"/>
                <a:cs typeface="Arial" panose="020B0604020202020204" pitchFamily="34" charset="0"/>
              </a:rPr>
              <a:t>?</a:t>
            </a:r>
          </a:p>
        </p:txBody>
      </p:sp>
      <p:sp>
        <p:nvSpPr>
          <p:cNvPr id="15" name="Textfeld 14">
            <a:extLst>
              <a:ext uri="{FF2B5EF4-FFF2-40B4-BE49-F238E27FC236}">
                <a16:creationId xmlns:a16="http://schemas.microsoft.com/office/drawing/2014/main" id="{91993BFD-C463-4AAF-7519-7F49561D91C8}"/>
              </a:ext>
            </a:extLst>
          </p:cNvPr>
          <p:cNvSpPr txBox="1"/>
          <p:nvPr/>
        </p:nvSpPr>
        <p:spPr>
          <a:xfrm>
            <a:off x="11296700" y="5031596"/>
            <a:ext cx="293670" cy="307777"/>
          </a:xfrm>
          <a:prstGeom prst="rect">
            <a:avLst/>
          </a:prstGeom>
          <a:solidFill>
            <a:srgbClr val="FF0000"/>
          </a:solidFill>
        </p:spPr>
        <p:txBody>
          <a:bodyPr wrap="none" rtlCol="0">
            <a:spAutoFit/>
          </a:bodyPr>
          <a:lstStyle/>
          <a:p>
            <a:r>
              <a:rPr lang="de-DE" sz="1400" b="1"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7585762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1328ED-4A5C-584C-9675-8B93D192547E}"/>
              </a:ext>
            </a:extLst>
          </p:cNvPr>
          <p:cNvSpPr>
            <a:spLocks noGrp="1"/>
          </p:cNvSpPr>
          <p:nvPr>
            <p:ph type="title"/>
          </p:nvPr>
        </p:nvSpPr>
        <p:spPr/>
        <p:txBody>
          <a:bodyPr/>
          <a:lstStyle/>
          <a:p>
            <a:r>
              <a:rPr lang="de-DE" dirty="0"/>
              <a:t>Berechnung der Bewegungsparameter</a:t>
            </a:r>
          </a:p>
        </p:txBody>
      </p:sp>
      <p:sp>
        <p:nvSpPr>
          <p:cNvPr id="3" name="Inhaltsplatzhalter 2">
            <a:extLst>
              <a:ext uri="{FF2B5EF4-FFF2-40B4-BE49-F238E27FC236}">
                <a16:creationId xmlns:a16="http://schemas.microsoft.com/office/drawing/2014/main" id="{15FA82AD-64B2-8849-ADE1-E98B063C9759}"/>
              </a:ext>
            </a:extLst>
          </p:cNvPr>
          <p:cNvSpPr>
            <a:spLocks noGrp="1"/>
          </p:cNvSpPr>
          <p:nvPr>
            <p:ph idx="13"/>
          </p:nvPr>
        </p:nvSpPr>
        <p:spPr>
          <a:xfrm>
            <a:off x="439616" y="1173296"/>
            <a:ext cx="10984876" cy="4682174"/>
          </a:xfrm>
        </p:spPr>
        <p:txBody>
          <a:bodyPr>
            <a:normAutofit/>
          </a:bodyPr>
          <a:lstStyle/>
          <a:p>
            <a:pPr marL="0" indent="0">
              <a:buNone/>
            </a:pPr>
            <a:r>
              <a:rPr lang="de-DE" dirty="0"/>
              <a:t>Hub des Zahnstangengetriebes: 	H</a:t>
            </a:r>
            <a:r>
              <a:rPr lang="de-DE" baseline="-25000" dirty="0"/>
              <a:t>U</a:t>
            </a:r>
            <a:r>
              <a:rPr lang="de-DE" dirty="0"/>
              <a:t> = Z * a = 12 * 2,5mm = 30 mm</a:t>
            </a:r>
          </a:p>
        </p:txBody>
      </p:sp>
      <p:sp>
        <p:nvSpPr>
          <p:cNvPr id="4" name="Textfeld 3">
            <a:extLst>
              <a:ext uri="{FF2B5EF4-FFF2-40B4-BE49-F238E27FC236}">
                <a16:creationId xmlns:a16="http://schemas.microsoft.com/office/drawing/2014/main" id="{31D34908-1F78-DF48-A2BC-C05EC596A271}"/>
              </a:ext>
            </a:extLst>
          </p:cNvPr>
          <p:cNvSpPr txBox="1"/>
          <p:nvPr/>
        </p:nvSpPr>
        <p:spPr>
          <a:xfrm>
            <a:off x="443795" y="3443948"/>
            <a:ext cx="4366260" cy="589072"/>
          </a:xfrm>
          <a:prstGeom prst="rect">
            <a:avLst/>
          </a:prstGeom>
          <a:noFill/>
        </p:spPr>
        <p:txBody>
          <a:bodyPr wrap="square" rtlCol="0">
            <a:spAutoFit/>
          </a:bodyPr>
          <a:lstStyle/>
          <a:p>
            <a:pPr>
              <a:lnSpc>
                <a:spcPct val="150000"/>
              </a:lnSpc>
            </a:pPr>
            <a:r>
              <a:rPr lang="de-DE" sz="2400" b="1" dirty="0"/>
              <a:t>Umdrehungen pro 1ml-Gabe</a:t>
            </a:r>
          </a:p>
        </p:txBody>
      </p:sp>
      <p:sp>
        <p:nvSpPr>
          <p:cNvPr id="5" name="Textfeld 4">
            <a:extLst>
              <a:ext uri="{FF2B5EF4-FFF2-40B4-BE49-F238E27FC236}">
                <a16:creationId xmlns:a16="http://schemas.microsoft.com/office/drawing/2014/main" id="{F7E9E629-78CD-604A-805F-41674741AAE9}"/>
              </a:ext>
            </a:extLst>
          </p:cNvPr>
          <p:cNvSpPr txBox="1"/>
          <p:nvPr/>
        </p:nvSpPr>
        <p:spPr>
          <a:xfrm>
            <a:off x="6853873" y="3472236"/>
            <a:ext cx="4366260" cy="589072"/>
          </a:xfrm>
          <a:prstGeom prst="rect">
            <a:avLst/>
          </a:prstGeom>
          <a:noFill/>
        </p:spPr>
        <p:txBody>
          <a:bodyPr wrap="square" rtlCol="0">
            <a:spAutoFit/>
          </a:bodyPr>
          <a:lstStyle/>
          <a:p>
            <a:pPr>
              <a:lnSpc>
                <a:spcPct val="150000"/>
              </a:lnSpc>
            </a:pPr>
            <a:r>
              <a:rPr lang="de-DE" sz="2400" b="1" dirty="0"/>
              <a:t>Umdrehungen pro 0,1ml-Gabe</a:t>
            </a:r>
          </a:p>
        </p:txBody>
      </p:sp>
      <p:sp>
        <p:nvSpPr>
          <p:cNvPr id="6" name="Rechteck 5">
            <a:extLst>
              <a:ext uri="{FF2B5EF4-FFF2-40B4-BE49-F238E27FC236}">
                <a16:creationId xmlns:a16="http://schemas.microsoft.com/office/drawing/2014/main" id="{EA9447C9-2613-A84C-AB86-5AE28B8E0069}"/>
              </a:ext>
            </a:extLst>
          </p:cNvPr>
          <p:cNvSpPr/>
          <p:nvPr/>
        </p:nvSpPr>
        <p:spPr>
          <a:xfrm>
            <a:off x="13126521" y="2849403"/>
            <a:ext cx="6898005" cy="32542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Berechne die Anzahl der Schritte für 1ml und 0,1 ml Dosis</a:t>
            </a:r>
          </a:p>
          <a:p>
            <a:pPr algn="ctr"/>
            <a:endParaRPr lang="de-DE" dirty="0">
              <a:solidFill>
                <a:schemeClr val="tx1"/>
              </a:solidFill>
            </a:endParaRPr>
          </a:p>
          <a:p>
            <a:pPr algn="ctr"/>
            <a:r>
              <a:rPr lang="de-DE" dirty="0">
                <a:solidFill>
                  <a:schemeClr val="tx1"/>
                </a:solidFill>
              </a:rPr>
              <a:t>Im Modus ¼ Schritt </a:t>
            </a:r>
            <a:r>
              <a:rPr lang="de-DE" dirty="0"/>
              <a:t>. </a:t>
            </a:r>
          </a:p>
        </p:txBody>
      </p:sp>
      <p:sp>
        <p:nvSpPr>
          <p:cNvPr id="8" name="Rechteck 7">
            <a:extLst>
              <a:ext uri="{FF2B5EF4-FFF2-40B4-BE49-F238E27FC236}">
                <a16:creationId xmlns:a16="http://schemas.microsoft.com/office/drawing/2014/main" id="{42FB8858-BBCF-C145-8BC0-B673D722EB18}"/>
              </a:ext>
            </a:extLst>
          </p:cNvPr>
          <p:cNvSpPr/>
          <p:nvPr/>
        </p:nvSpPr>
        <p:spPr>
          <a:xfrm>
            <a:off x="439615" y="2437778"/>
            <a:ext cx="11074097" cy="954107"/>
          </a:xfrm>
          <a:prstGeom prst="rect">
            <a:avLst/>
          </a:prstGeom>
        </p:spPr>
        <p:txBody>
          <a:bodyPr wrap="square">
            <a:spAutoFit/>
          </a:bodyPr>
          <a:lstStyle/>
          <a:p>
            <a:r>
              <a:rPr lang="de-DE" sz="2800" b="1" dirty="0"/>
              <a:t>Dosis wird in 0,1ml-Einheiten injiziert.</a:t>
            </a:r>
          </a:p>
          <a:p>
            <a:r>
              <a:rPr lang="de-DE" sz="2800" b="1" dirty="0"/>
              <a:t>Für 1ml werden also 10 mal 0,1ml injiziert.</a:t>
            </a:r>
          </a:p>
        </p:txBody>
      </p:sp>
      <p:sp>
        <p:nvSpPr>
          <p:cNvPr id="10" name="Textfeld 9">
            <a:extLst>
              <a:ext uri="{FF2B5EF4-FFF2-40B4-BE49-F238E27FC236}">
                <a16:creationId xmlns:a16="http://schemas.microsoft.com/office/drawing/2014/main" id="{D6CA9DBA-B822-B975-7572-6176FDDEE02A}"/>
              </a:ext>
            </a:extLst>
          </p:cNvPr>
          <p:cNvSpPr txBox="1"/>
          <p:nvPr/>
        </p:nvSpPr>
        <p:spPr>
          <a:xfrm>
            <a:off x="439616" y="5980580"/>
            <a:ext cx="10643087" cy="464871"/>
          </a:xfrm>
          <a:prstGeom prst="rect">
            <a:avLst/>
          </a:prstGeom>
          <a:noFill/>
        </p:spPr>
        <p:txBody>
          <a:bodyPr wrap="square">
            <a:spAutoFit/>
          </a:bodyPr>
          <a:lstStyle/>
          <a:p>
            <a:pPr>
              <a:lnSpc>
                <a:spcPct val="150000"/>
              </a:lnSpc>
            </a:pPr>
            <a:r>
              <a:rPr lang="de-DE" sz="1800" b="1" dirty="0">
                <a:solidFill>
                  <a:srgbClr val="FF0000"/>
                </a:solidFill>
              </a:rPr>
              <a:t>Es wird also eine Funktion/ein Teilprogramm benötigt, dass den Schrittmotor um 0.017 Umdrehungen dreht.</a:t>
            </a:r>
            <a:endParaRPr lang="de-DE" sz="1800" b="1" baseline="-25000" dirty="0">
              <a:solidFill>
                <a:srgbClr val="FF0000"/>
              </a:solidFill>
            </a:endParaRPr>
          </a:p>
        </p:txBody>
      </p:sp>
      <p:grpSp>
        <p:nvGrpSpPr>
          <p:cNvPr id="25" name="Gruppieren 24">
            <a:extLst>
              <a:ext uri="{FF2B5EF4-FFF2-40B4-BE49-F238E27FC236}">
                <a16:creationId xmlns:a16="http://schemas.microsoft.com/office/drawing/2014/main" id="{AE3BD14B-9125-B570-DBD0-4986C9C75418}"/>
              </a:ext>
            </a:extLst>
          </p:cNvPr>
          <p:cNvGrpSpPr/>
          <p:nvPr/>
        </p:nvGrpSpPr>
        <p:grpSpPr>
          <a:xfrm>
            <a:off x="8216681" y="1707997"/>
            <a:ext cx="2735624" cy="920072"/>
            <a:chOff x="6882913" y="1639173"/>
            <a:chExt cx="2735624" cy="920072"/>
          </a:xfrm>
        </p:grpSpPr>
        <p:pic>
          <p:nvPicPr>
            <p:cNvPr id="7" name="Grafik 6" descr="Ein Bild, das drinnen enthält.&#10;&#10;Automatisch generierte Beschreibung">
              <a:extLst>
                <a:ext uri="{FF2B5EF4-FFF2-40B4-BE49-F238E27FC236}">
                  <a16:creationId xmlns:a16="http://schemas.microsoft.com/office/drawing/2014/main" id="{3DE48120-AD1C-0619-4B88-30309E6C12F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82913" y="1639173"/>
              <a:ext cx="2735624" cy="642583"/>
            </a:xfrm>
            <a:prstGeom prst="rect">
              <a:avLst/>
            </a:prstGeom>
          </p:spPr>
        </p:pic>
        <p:grpSp>
          <p:nvGrpSpPr>
            <p:cNvPr id="17" name="Gruppieren 16">
              <a:extLst>
                <a:ext uri="{FF2B5EF4-FFF2-40B4-BE49-F238E27FC236}">
                  <a16:creationId xmlns:a16="http://schemas.microsoft.com/office/drawing/2014/main" id="{88A8FBB6-451F-C9DC-17DD-F74A4573C7FC}"/>
                </a:ext>
              </a:extLst>
            </p:cNvPr>
            <p:cNvGrpSpPr/>
            <p:nvPr/>
          </p:nvGrpSpPr>
          <p:grpSpPr>
            <a:xfrm>
              <a:off x="6996684" y="2004267"/>
              <a:ext cx="554612" cy="554978"/>
              <a:chOff x="8653469" y="2160289"/>
              <a:chExt cx="554612" cy="554978"/>
            </a:xfrm>
          </p:grpSpPr>
          <p:grpSp>
            <p:nvGrpSpPr>
              <p:cNvPr id="9" name="Gruppieren 8">
                <a:extLst>
                  <a:ext uri="{FF2B5EF4-FFF2-40B4-BE49-F238E27FC236}">
                    <a16:creationId xmlns:a16="http://schemas.microsoft.com/office/drawing/2014/main" id="{DC173ED9-0964-E11B-F533-B2E9816BB1A5}"/>
                  </a:ext>
                </a:extLst>
              </p:cNvPr>
              <p:cNvGrpSpPr/>
              <p:nvPr/>
            </p:nvGrpSpPr>
            <p:grpSpPr>
              <a:xfrm>
                <a:off x="8766773" y="2160289"/>
                <a:ext cx="98640" cy="554978"/>
                <a:chOff x="2040556" y="2877953"/>
                <a:chExt cx="404662" cy="1411914"/>
              </a:xfrm>
            </p:grpSpPr>
            <p:cxnSp>
              <p:nvCxnSpPr>
                <p:cNvPr id="11" name="Gerade Verbindung 10">
                  <a:extLst>
                    <a:ext uri="{FF2B5EF4-FFF2-40B4-BE49-F238E27FC236}">
                      <a16:creationId xmlns:a16="http://schemas.microsoft.com/office/drawing/2014/main" id="{D8201E94-4D45-BE5A-C675-7524ED5053A1}"/>
                    </a:ext>
                  </a:extLst>
                </p:cNvPr>
                <p:cNvCxnSpPr/>
                <p:nvPr/>
              </p:nvCxnSpPr>
              <p:spPr>
                <a:xfrm flipH="1">
                  <a:off x="2040556" y="2877953"/>
                  <a:ext cx="221381" cy="1404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Gerade Verbindung 11">
                  <a:extLst>
                    <a:ext uri="{FF2B5EF4-FFF2-40B4-BE49-F238E27FC236}">
                      <a16:creationId xmlns:a16="http://schemas.microsoft.com/office/drawing/2014/main" id="{2BBAD0E9-05E4-447E-22C1-C31A0929D11B}"/>
                    </a:ext>
                  </a:extLst>
                </p:cNvPr>
                <p:cNvCxnSpPr/>
                <p:nvPr/>
              </p:nvCxnSpPr>
              <p:spPr>
                <a:xfrm flipH="1">
                  <a:off x="2223837" y="2885867"/>
                  <a:ext cx="221381" cy="1404000"/>
                </a:xfrm>
                <a:prstGeom prst="line">
                  <a:avLst/>
                </a:prstGeom>
                <a:ln w="12700"/>
              </p:spPr>
              <p:style>
                <a:lnRef idx="1">
                  <a:schemeClr val="accent1"/>
                </a:lnRef>
                <a:fillRef idx="0">
                  <a:schemeClr val="accent1"/>
                </a:fillRef>
                <a:effectRef idx="0">
                  <a:schemeClr val="accent1"/>
                </a:effectRef>
                <a:fontRef idx="minor">
                  <a:schemeClr val="tx1"/>
                </a:fontRef>
              </p:style>
            </p:cxnSp>
          </p:grpSp>
          <p:cxnSp>
            <p:nvCxnSpPr>
              <p:cNvPr id="13" name="Gerade Verbindung mit Pfeil 12">
                <a:extLst>
                  <a:ext uri="{FF2B5EF4-FFF2-40B4-BE49-F238E27FC236}">
                    <a16:creationId xmlns:a16="http://schemas.microsoft.com/office/drawing/2014/main" id="{FB711BE6-901A-63DB-D4EB-3E89A8B3E25A}"/>
                  </a:ext>
                </a:extLst>
              </p:cNvPr>
              <p:cNvCxnSpPr>
                <a:cxnSpLocks/>
              </p:cNvCxnSpPr>
              <p:nvPr/>
            </p:nvCxnSpPr>
            <p:spPr>
              <a:xfrm flipH="1">
                <a:off x="8846253" y="2589069"/>
                <a:ext cx="361828"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id="{85DC8E6C-9590-D7CE-33B6-063FF63CD455}"/>
                  </a:ext>
                </a:extLst>
              </p:cNvPr>
              <p:cNvCxnSpPr>
                <a:cxnSpLocks/>
              </p:cNvCxnSpPr>
              <p:nvPr/>
            </p:nvCxnSpPr>
            <p:spPr>
              <a:xfrm>
                <a:off x="8653469" y="2589069"/>
                <a:ext cx="116251"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19" name="Textfeld 18">
                <a:extLst>
                  <a:ext uri="{FF2B5EF4-FFF2-40B4-BE49-F238E27FC236}">
                    <a16:creationId xmlns:a16="http://schemas.microsoft.com/office/drawing/2014/main" id="{E7F82DBC-8B82-4FC2-6C78-EC72208B8837}"/>
                  </a:ext>
                </a:extLst>
              </p:cNvPr>
              <p:cNvSpPr txBox="1"/>
              <p:nvPr/>
            </p:nvSpPr>
            <p:spPr>
              <a:xfrm>
                <a:off x="286095" y="4104120"/>
                <a:ext cx="1875289" cy="77354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de-DE" sz="2400" dirty="0"/>
                        <m:t>U</m:t>
                      </m:r>
                      <m:r>
                        <m:rPr>
                          <m:nor/>
                        </m:rPr>
                        <a:rPr lang="de-DE" sz="2400" baseline="-25000" dirty="0"/>
                        <m:t>ml</m:t>
                      </m:r>
                      <m:r>
                        <a:rPr lang="de-DE" sz="2400" b="0" i="1" smtClean="0">
                          <a:latin typeface="Cambria Math" panose="02040503050406030204" pitchFamily="18" charset="0"/>
                        </a:rPr>
                        <m:t>=</m:t>
                      </m:r>
                      <m:f>
                        <m:fPr>
                          <m:ctrlPr>
                            <a:rPr lang="de-DE" sz="2400" i="1" smtClean="0">
                              <a:latin typeface="Cambria Math" panose="02040503050406030204" pitchFamily="18" charset="0"/>
                            </a:rPr>
                          </m:ctrlPr>
                        </m:fPr>
                        <m:num>
                          <m:r>
                            <m:rPr>
                              <m:nor/>
                            </m:rPr>
                            <a:rPr lang="de-DE" sz="2400" dirty="0" smtClean="0"/>
                            <m:t>H</m:t>
                          </m:r>
                          <m:r>
                            <m:rPr>
                              <m:nor/>
                            </m:rPr>
                            <a:rPr lang="de-DE" sz="2400" baseline="-25000" dirty="0" smtClean="0"/>
                            <m:t>1</m:t>
                          </m:r>
                          <m:r>
                            <m:rPr>
                              <m:nor/>
                            </m:rPr>
                            <a:rPr lang="de-DE" sz="2400" baseline="-25000" dirty="0" smtClean="0"/>
                            <m:t>ml</m:t>
                          </m:r>
                        </m:num>
                        <m:den>
                          <m:r>
                            <m:rPr>
                              <m:nor/>
                            </m:rPr>
                            <a:rPr lang="de-DE" sz="2400" dirty="0" smtClean="0"/>
                            <m:t>H</m:t>
                          </m:r>
                          <m:r>
                            <m:rPr>
                              <m:nor/>
                            </m:rPr>
                            <a:rPr lang="de-DE" sz="2400" baseline="-25000" dirty="0" smtClean="0"/>
                            <m:t>U</m:t>
                          </m:r>
                        </m:den>
                      </m:f>
                    </m:oMath>
                  </m:oMathPara>
                </a14:m>
                <a:endParaRPr lang="de-DE" sz="2400" dirty="0"/>
              </a:p>
            </p:txBody>
          </p:sp>
        </mc:Choice>
        <mc:Fallback xmlns="">
          <p:sp>
            <p:nvSpPr>
              <p:cNvPr id="19" name="Textfeld 18">
                <a:extLst>
                  <a:ext uri="{FF2B5EF4-FFF2-40B4-BE49-F238E27FC236}">
                    <a16:creationId xmlns:a16="http://schemas.microsoft.com/office/drawing/2014/main" id="{E7F82DBC-8B82-4FC2-6C78-EC72208B8837}"/>
                  </a:ext>
                </a:extLst>
              </p:cNvPr>
              <p:cNvSpPr txBox="1">
                <a:spLocks noRot="1" noChangeAspect="1" noMove="1" noResize="1" noEditPoints="1" noAdjustHandles="1" noChangeArrowheads="1" noChangeShapeType="1" noTextEdit="1"/>
              </p:cNvSpPr>
              <p:nvPr/>
            </p:nvSpPr>
            <p:spPr>
              <a:xfrm>
                <a:off x="286095" y="4104120"/>
                <a:ext cx="1875289" cy="773545"/>
              </a:xfrm>
              <a:prstGeom prst="rect">
                <a:avLst/>
              </a:prstGeom>
              <a:blipFill>
                <a:blip r:embed="rId4"/>
                <a:stretch>
                  <a:fillRect b="-11475"/>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1" name="Textfeld 20">
                <a:extLst>
                  <a:ext uri="{FF2B5EF4-FFF2-40B4-BE49-F238E27FC236}">
                    <a16:creationId xmlns:a16="http://schemas.microsoft.com/office/drawing/2014/main" id="{1DD9048E-9A07-0429-C4D6-B8CF7A1CEA70}"/>
                  </a:ext>
                </a:extLst>
              </p:cNvPr>
              <p:cNvSpPr txBox="1"/>
              <p:nvPr/>
            </p:nvSpPr>
            <p:spPr>
              <a:xfrm>
                <a:off x="58377" y="5030383"/>
                <a:ext cx="2641581" cy="94968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de-DE" sz="2400" dirty="0" smtClean="0"/>
                        <m:t>U</m:t>
                      </m:r>
                      <m:r>
                        <m:rPr>
                          <m:nor/>
                        </m:rPr>
                        <a:rPr lang="de-DE" sz="2400" baseline="-25000" dirty="0" smtClean="0"/>
                        <m:t>ml</m:t>
                      </m:r>
                      <m:r>
                        <a:rPr lang="de-DE" sz="2400" b="0" i="1" smtClean="0">
                          <a:latin typeface="Cambria Math" panose="02040503050406030204" pitchFamily="18" charset="0"/>
                        </a:rPr>
                        <m:t>=</m:t>
                      </m:r>
                      <m:f>
                        <m:fPr>
                          <m:ctrlPr>
                            <a:rPr lang="de-DE" sz="2400" i="1" smtClean="0">
                              <a:latin typeface="Cambria Math" panose="02040503050406030204" pitchFamily="18" charset="0"/>
                            </a:rPr>
                          </m:ctrlPr>
                        </m:fPr>
                        <m:num>
                          <m:r>
                            <m:rPr>
                              <m:nor/>
                            </m:rPr>
                            <a:rPr lang="de-DE" sz="2400" b="0" i="0" dirty="0" smtClean="0"/>
                            <m:t>5 </m:t>
                          </m:r>
                          <m:box>
                            <m:boxPr>
                              <m:ctrlPr>
                                <a:rPr lang="de-DE" sz="2400" b="0" i="1" dirty="0" smtClean="0">
                                  <a:latin typeface="Cambria Math" panose="02040503050406030204" pitchFamily="18" charset="0"/>
                                </a:rPr>
                              </m:ctrlPr>
                            </m:boxPr>
                            <m:e>
                              <m:argPr>
                                <m:argSz m:val="-1"/>
                              </m:argPr>
                              <m:f>
                                <m:fPr>
                                  <m:ctrlPr>
                                    <a:rPr lang="de-DE" sz="2400" b="0" i="1" dirty="0" smtClean="0">
                                      <a:latin typeface="Cambria Math" panose="02040503050406030204" pitchFamily="18" charset="0"/>
                                    </a:rPr>
                                  </m:ctrlPr>
                                </m:fPr>
                                <m:num>
                                  <m:r>
                                    <a:rPr lang="de-DE" sz="2400" b="0" i="1" dirty="0" smtClean="0">
                                      <a:latin typeface="Cambria Math" panose="02040503050406030204" pitchFamily="18" charset="0"/>
                                    </a:rPr>
                                    <m:t>𝑚𝑚</m:t>
                                  </m:r>
                                </m:num>
                                <m:den>
                                  <m:r>
                                    <a:rPr lang="de-DE" sz="2400" b="0" i="1" dirty="0" smtClean="0">
                                      <a:latin typeface="Cambria Math" panose="02040503050406030204" pitchFamily="18" charset="0"/>
                                    </a:rPr>
                                    <m:t>𝑚𝑙</m:t>
                                  </m:r>
                                </m:den>
                              </m:f>
                            </m:e>
                          </m:box>
                          <m:r>
                            <m:rPr>
                              <m:nor/>
                            </m:rPr>
                            <a:rPr lang="de-DE" sz="2400" b="0" i="0" dirty="0" smtClean="0"/>
                            <m:t> </m:t>
                          </m:r>
                        </m:num>
                        <m:den>
                          <m:r>
                            <m:rPr>
                              <m:nor/>
                            </m:rPr>
                            <a:rPr lang="de-DE" sz="2400" b="0" i="0" dirty="0" smtClean="0"/>
                            <m:t>30</m:t>
                          </m:r>
                          <m:r>
                            <m:rPr>
                              <m:nor/>
                            </m:rPr>
                            <a:rPr lang="de-DE" sz="2400" dirty="0"/>
                            <m:t> </m:t>
                          </m:r>
                          <m:box>
                            <m:boxPr>
                              <m:ctrlPr>
                                <a:rPr lang="de-DE" sz="2400" i="1" dirty="0">
                                  <a:latin typeface="Cambria Math" panose="02040503050406030204" pitchFamily="18" charset="0"/>
                                </a:rPr>
                              </m:ctrlPr>
                            </m:boxPr>
                            <m:e>
                              <m:argPr>
                                <m:argSz m:val="-1"/>
                              </m:argPr>
                              <m:f>
                                <m:fPr>
                                  <m:ctrlPr>
                                    <a:rPr lang="de-DE" sz="2400" i="1" dirty="0">
                                      <a:latin typeface="Cambria Math" panose="02040503050406030204" pitchFamily="18" charset="0"/>
                                    </a:rPr>
                                  </m:ctrlPr>
                                </m:fPr>
                                <m:num>
                                  <m:r>
                                    <a:rPr lang="de-DE" sz="2400" i="1" dirty="0">
                                      <a:latin typeface="Cambria Math" panose="02040503050406030204" pitchFamily="18" charset="0"/>
                                    </a:rPr>
                                    <m:t>𝑚𝑚</m:t>
                                  </m:r>
                                </m:num>
                                <m:den>
                                  <m:r>
                                    <a:rPr lang="de-DE" sz="2400" b="0" i="1" dirty="0" smtClean="0">
                                      <a:latin typeface="Cambria Math" panose="02040503050406030204" pitchFamily="18" charset="0"/>
                                    </a:rPr>
                                    <m:t>𝑈</m:t>
                                  </m:r>
                                </m:den>
                              </m:f>
                            </m:e>
                          </m:box>
                        </m:den>
                      </m:f>
                    </m:oMath>
                  </m:oMathPara>
                </a14:m>
                <a:endParaRPr lang="de-DE" sz="2400" dirty="0"/>
              </a:p>
            </p:txBody>
          </p:sp>
        </mc:Choice>
        <mc:Fallback xmlns="">
          <p:sp>
            <p:nvSpPr>
              <p:cNvPr id="21" name="Textfeld 20">
                <a:extLst>
                  <a:ext uri="{FF2B5EF4-FFF2-40B4-BE49-F238E27FC236}">
                    <a16:creationId xmlns:a16="http://schemas.microsoft.com/office/drawing/2014/main" id="{1DD9048E-9A07-0429-C4D6-B8CF7A1CEA70}"/>
                  </a:ext>
                </a:extLst>
              </p:cNvPr>
              <p:cNvSpPr txBox="1">
                <a:spLocks noRot="1" noChangeAspect="1" noMove="1" noResize="1" noEditPoints="1" noAdjustHandles="1" noChangeArrowheads="1" noChangeShapeType="1" noTextEdit="1"/>
              </p:cNvSpPr>
              <p:nvPr/>
            </p:nvSpPr>
            <p:spPr>
              <a:xfrm>
                <a:off x="58377" y="5030383"/>
                <a:ext cx="2641581" cy="949684"/>
              </a:xfrm>
              <a:prstGeom prst="rect">
                <a:avLst/>
              </a:prstGeom>
              <a:blipFill>
                <a:blip r:embed="rId5"/>
                <a:stretch>
                  <a:fillRect t="-5333" b="-8000"/>
                </a:stretch>
              </a:blipFill>
            </p:spPr>
            <p:txBody>
              <a:bodyPr/>
              <a:lstStyle/>
              <a:p>
                <a:r>
                  <a:rPr lang="de-DE">
                    <a:noFill/>
                  </a:rPr>
                  <a:t> </a:t>
                </a:r>
              </a:p>
            </p:txBody>
          </p:sp>
        </mc:Fallback>
      </mc:AlternateContent>
      <p:sp>
        <p:nvSpPr>
          <p:cNvPr id="22" name="Textfeld 21">
            <a:extLst>
              <a:ext uri="{FF2B5EF4-FFF2-40B4-BE49-F238E27FC236}">
                <a16:creationId xmlns:a16="http://schemas.microsoft.com/office/drawing/2014/main" id="{0BA02FE2-7D52-1F69-25F3-43DB42A2F15E}"/>
              </a:ext>
            </a:extLst>
          </p:cNvPr>
          <p:cNvSpPr txBox="1"/>
          <p:nvPr/>
        </p:nvSpPr>
        <p:spPr>
          <a:xfrm>
            <a:off x="3081197" y="5058222"/>
            <a:ext cx="3314155" cy="589072"/>
          </a:xfrm>
          <a:prstGeom prst="rect">
            <a:avLst/>
          </a:prstGeom>
          <a:noFill/>
        </p:spPr>
        <p:txBody>
          <a:bodyPr wrap="square" rtlCol="0">
            <a:spAutoFit/>
          </a:bodyPr>
          <a:lstStyle/>
          <a:p>
            <a:pPr>
              <a:lnSpc>
                <a:spcPct val="150000"/>
              </a:lnSpc>
            </a:pPr>
            <a:r>
              <a:rPr lang="de-DE" sz="2400" b="1" dirty="0" err="1">
                <a:solidFill>
                  <a:srgbClr val="FF0000"/>
                </a:solidFill>
              </a:rPr>
              <a:t>U</a:t>
            </a:r>
            <a:r>
              <a:rPr lang="de-DE" sz="2400" b="1" baseline="-25000" dirty="0" err="1">
                <a:solidFill>
                  <a:srgbClr val="FF0000"/>
                </a:solidFill>
              </a:rPr>
              <a:t>ml</a:t>
            </a:r>
            <a:r>
              <a:rPr lang="de-DE" sz="2400" b="1" baseline="-25000" dirty="0">
                <a:solidFill>
                  <a:srgbClr val="FF0000"/>
                </a:solidFill>
              </a:rPr>
              <a:t> </a:t>
            </a:r>
            <a:r>
              <a:rPr lang="de-DE" sz="2400" b="1" dirty="0">
                <a:solidFill>
                  <a:srgbClr val="FF0000"/>
                </a:solidFill>
              </a:rPr>
              <a:t>= 0,17 U/ml</a:t>
            </a:r>
          </a:p>
        </p:txBody>
      </p:sp>
      <p:sp>
        <p:nvSpPr>
          <p:cNvPr id="24" name="Textfeld 23">
            <a:extLst>
              <a:ext uri="{FF2B5EF4-FFF2-40B4-BE49-F238E27FC236}">
                <a16:creationId xmlns:a16="http://schemas.microsoft.com/office/drawing/2014/main" id="{3B461BD6-FE72-236B-CEC7-2EBFE76197B5}"/>
              </a:ext>
            </a:extLst>
          </p:cNvPr>
          <p:cNvSpPr txBox="1"/>
          <p:nvPr/>
        </p:nvSpPr>
        <p:spPr>
          <a:xfrm>
            <a:off x="6882913" y="5043997"/>
            <a:ext cx="3858709" cy="589072"/>
          </a:xfrm>
          <a:prstGeom prst="rect">
            <a:avLst/>
          </a:prstGeom>
          <a:noFill/>
        </p:spPr>
        <p:txBody>
          <a:bodyPr wrap="square">
            <a:spAutoFit/>
          </a:bodyPr>
          <a:lstStyle/>
          <a:p>
            <a:pPr>
              <a:lnSpc>
                <a:spcPct val="150000"/>
              </a:lnSpc>
            </a:pPr>
            <a:r>
              <a:rPr lang="de-DE" sz="2400" b="1" dirty="0">
                <a:solidFill>
                  <a:srgbClr val="FF0000"/>
                </a:solidFill>
              </a:rPr>
              <a:t>U</a:t>
            </a:r>
            <a:r>
              <a:rPr lang="de-DE" sz="2400" b="1" baseline="-25000" dirty="0">
                <a:solidFill>
                  <a:srgbClr val="FF0000"/>
                </a:solidFill>
              </a:rPr>
              <a:t>0,1ml </a:t>
            </a:r>
            <a:r>
              <a:rPr lang="de-DE" sz="2400" b="1" dirty="0">
                <a:solidFill>
                  <a:srgbClr val="FF0000"/>
                </a:solidFill>
              </a:rPr>
              <a:t>= 0,017 U/0,1ml</a:t>
            </a:r>
            <a:endParaRPr lang="de-DE" sz="2400" b="1" baseline="-25000" dirty="0">
              <a:solidFill>
                <a:srgbClr val="FF0000"/>
              </a:solidFill>
            </a:endParaRPr>
          </a:p>
        </p:txBody>
      </p:sp>
      <p:sp>
        <p:nvSpPr>
          <p:cNvPr id="27" name="Textfeld 26">
            <a:extLst>
              <a:ext uri="{FF2B5EF4-FFF2-40B4-BE49-F238E27FC236}">
                <a16:creationId xmlns:a16="http://schemas.microsoft.com/office/drawing/2014/main" id="{7F7BF3CF-9767-8AD6-67FF-C31F29DC16FA}"/>
              </a:ext>
            </a:extLst>
          </p:cNvPr>
          <p:cNvSpPr txBox="1"/>
          <p:nvPr/>
        </p:nvSpPr>
        <p:spPr>
          <a:xfrm>
            <a:off x="439615" y="1814478"/>
            <a:ext cx="6096987" cy="523220"/>
          </a:xfrm>
          <a:prstGeom prst="rect">
            <a:avLst/>
          </a:prstGeom>
          <a:noFill/>
        </p:spPr>
        <p:txBody>
          <a:bodyPr wrap="square">
            <a:spAutoFit/>
          </a:bodyPr>
          <a:lstStyle/>
          <a:p>
            <a:pPr marL="0" indent="0">
              <a:buNone/>
            </a:pPr>
            <a:r>
              <a:rPr lang="de-DE" sz="2800" dirty="0"/>
              <a:t>Vorschub Spritze 1 ml: H</a:t>
            </a:r>
            <a:r>
              <a:rPr lang="de-DE" sz="2800" baseline="-25000" dirty="0"/>
              <a:t>1ml</a:t>
            </a:r>
            <a:r>
              <a:rPr lang="de-DE" sz="4000" baseline="-25000" dirty="0"/>
              <a:t> </a:t>
            </a:r>
            <a:r>
              <a:rPr lang="de-DE" sz="2800" dirty="0"/>
              <a:t>=5mm/ml</a:t>
            </a:r>
            <a:endParaRPr lang="de-DE" sz="2800" strike="sngStrike" dirty="0">
              <a:solidFill>
                <a:srgbClr val="FF0000"/>
              </a:solidFill>
            </a:endParaRPr>
          </a:p>
        </p:txBody>
      </p:sp>
      <mc:AlternateContent xmlns:mc="http://schemas.openxmlformats.org/markup-compatibility/2006" xmlns:a14="http://schemas.microsoft.com/office/drawing/2010/main">
        <mc:Choice Requires="a14">
          <p:sp>
            <p:nvSpPr>
              <p:cNvPr id="28" name="Textfeld 27">
                <a:extLst>
                  <a:ext uri="{FF2B5EF4-FFF2-40B4-BE49-F238E27FC236}">
                    <a16:creationId xmlns:a16="http://schemas.microsoft.com/office/drawing/2014/main" id="{DEB67CCA-8731-71B6-686C-3122F330BDFE}"/>
                  </a:ext>
                </a:extLst>
              </p:cNvPr>
              <p:cNvSpPr txBox="1"/>
              <p:nvPr/>
            </p:nvSpPr>
            <p:spPr>
              <a:xfrm>
                <a:off x="6649514" y="3983134"/>
                <a:ext cx="2641581" cy="87331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de-DE" sz="2400" dirty="0" smtClean="0"/>
                        <m:t>U</m:t>
                      </m:r>
                      <m:r>
                        <m:rPr>
                          <m:nor/>
                        </m:rPr>
                        <a:rPr lang="de-DE" sz="2400" b="0" i="0" baseline="-25000" dirty="0" smtClean="0"/>
                        <m:t>0,1</m:t>
                      </m:r>
                      <m:r>
                        <m:rPr>
                          <m:nor/>
                        </m:rPr>
                        <a:rPr lang="de-DE" sz="2400" b="0" i="0" baseline="-25000" dirty="0" smtClean="0"/>
                        <m:t>ml</m:t>
                      </m:r>
                      <m:r>
                        <a:rPr lang="de-DE" sz="2400" b="0" i="1" smtClean="0">
                          <a:latin typeface="Cambria Math" panose="02040503050406030204" pitchFamily="18" charset="0"/>
                        </a:rPr>
                        <m:t>=</m:t>
                      </m:r>
                      <m:f>
                        <m:fPr>
                          <m:ctrlPr>
                            <a:rPr lang="de-DE" sz="2400" i="1" smtClean="0">
                              <a:latin typeface="Cambria Math" panose="02040503050406030204" pitchFamily="18" charset="0"/>
                            </a:rPr>
                          </m:ctrlPr>
                        </m:fPr>
                        <m:num>
                          <m:r>
                            <m:rPr>
                              <m:nor/>
                            </m:rPr>
                            <a:rPr lang="de-DE" sz="2400" b="0" i="0" dirty="0" smtClean="0"/>
                            <m:t>0,17 </m:t>
                          </m:r>
                          <m:box>
                            <m:boxPr>
                              <m:ctrlPr>
                                <a:rPr lang="de-DE" sz="2400" b="0" i="1" dirty="0" smtClean="0">
                                  <a:latin typeface="Cambria Math" panose="02040503050406030204" pitchFamily="18" charset="0"/>
                                </a:rPr>
                              </m:ctrlPr>
                            </m:boxPr>
                            <m:e>
                              <m:argPr>
                                <m:argSz m:val="-1"/>
                              </m:argPr>
                              <m:f>
                                <m:fPr>
                                  <m:ctrlPr>
                                    <a:rPr lang="de-DE" sz="2400" b="0" i="1" dirty="0" smtClean="0">
                                      <a:latin typeface="Cambria Math" panose="02040503050406030204" pitchFamily="18" charset="0"/>
                                    </a:rPr>
                                  </m:ctrlPr>
                                </m:fPr>
                                <m:num>
                                  <m:r>
                                    <a:rPr lang="de-DE" sz="2400" b="0" i="1" dirty="0" smtClean="0">
                                      <a:latin typeface="Cambria Math" panose="02040503050406030204" pitchFamily="18" charset="0"/>
                                    </a:rPr>
                                    <m:t>𝑈</m:t>
                                  </m:r>
                                </m:num>
                                <m:den>
                                  <m:r>
                                    <a:rPr lang="de-DE" sz="2400" b="0" i="1" dirty="0" smtClean="0">
                                      <a:latin typeface="Cambria Math" panose="02040503050406030204" pitchFamily="18" charset="0"/>
                                    </a:rPr>
                                    <m:t>𝑚𝑙</m:t>
                                  </m:r>
                                </m:den>
                              </m:f>
                            </m:e>
                          </m:box>
                          <m:r>
                            <m:rPr>
                              <m:nor/>
                            </m:rPr>
                            <a:rPr lang="de-DE" sz="2400" b="0" i="0" dirty="0" smtClean="0"/>
                            <m:t> </m:t>
                          </m:r>
                        </m:num>
                        <m:den>
                          <m:r>
                            <m:rPr>
                              <m:nor/>
                            </m:rPr>
                            <a:rPr lang="de-DE" sz="2400" b="0" i="0" dirty="0" smtClean="0"/>
                            <m:t>10</m:t>
                          </m:r>
                        </m:den>
                      </m:f>
                    </m:oMath>
                  </m:oMathPara>
                </a14:m>
                <a:endParaRPr lang="de-DE" sz="2400" dirty="0"/>
              </a:p>
            </p:txBody>
          </p:sp>
        </mc:Choice>
        <mc:Fallback xmlns="">
          <p:sp>
            <p:nvSpPr>
              <p:cNvPr id="28" name="Textfeld 27">
                <a:extLst>
                  <a:ext uri="{FF2B5EF4-FFF2-40B4-BE49-F238E27FC236}">
                    <a16:creationId xmlns:a16="http://schemas.microsoft.com/office/drawing/2014/main" id="{DEB67CCA-8731-71B6-686C-3122F330BDFE}"/>
                  </a:ext>
                </a:extLst>
              </p:cNvPr>
              <p:cNvSpPr txBox="1">
                <a:spLocks noRot="1" noChangeAspect="1" noMove="1" noResize="1" noEditPoints="1" noAdjustHandles="1" noChangeArrowheads="1" noChangeShapeType="1" noTextEdit="1"/>
              </p:cNvSpPr>
              <p:nvPr/>
            </p:nvSpPr>
            <p:spPr>
              <a:xfrm>
                <a:off x="6649514" y="3983134"/>
                <a:ext cx="2641581" cy="873316"/>
              </a:xfrm>
              <a:prstGeom prst="rect">
                <a:avLst/>
              </a:prstGeom>
              <a:blipFill>
                <a:blip r:embed="rId6"/>
                <a:stretch>
                  <a:fillRect b="-4286"/>
                </a:stretch>
              </a:blipFill>
            </p:spPr>
            <p:txBody>
              <a:bodyPr/>
              <a:lstStyle/>
              <a:p>
                <a:r>
                  <a:rPr lang="de-DE">
                    <a:noFill/>
                  </a:rPr>
                  <a:t> </a:t>
                </a:r>
              </a:p>
            </p:txBody>
          </p:sp>
        </mc:Fallback>
      </mc:AlternateContent>
    </p:spTree>
    <p:extLst>
      <p:ext uri="{BB962C8B-B14F-4D97-AF65-F5344CB8AC3E}">
        <p14:creationId xmlns:p14="http://schemas.microsoft.com/office/powerpoint/2010/main" val="1901039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289C7395-7878-6B3D-4CE6-E5E5A459CD9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45069" y="1173192"/>
            <a:ext cx="3476983" cy="4471411"/>
          </a:xfrm>
          <a:prstGeom prst="rect">
            <a:avLst/>
          </a:prstGeom>
        </p:spPr>
      </p:pic>
      <p:sp>
        <p:nvSpPr>
          <p:cNvPr id="2" name="Titel 1">
            <a:extLst>
              <a:ext uri="{FF2B5EF4-FFF2-40B4-BE49-F238E27FC236}">
                <a16:creationId xmlns:a16="http://schemas.microsoft.com/office/drawing/2014/main" id="{EBC5776E-0C4F-6843-97FD-8FABF297ECE0}"/>
              </a:ext>
            </a:extLst>
          </p:cNvPr>
          <p:cNvSpPr>
            <a:spLocks noGrp="1"/>
          </p:cNvSpPr>
          <p:nvPr>
            <p:ph type="title"/>
          </p:nvPr>
        </p:nvSpPr>
        <p:spPr/>
        <p:txBody>
          <a:bodyPr/>
          <a:lstStyle/>
          <a:p>
            <a:r>
              <a:rPr lang="de-DE" dirty="0"/>
              <a:t>Funktionseinheit Dosisvorwahl</a:t>
            </a:r>
          </a:p>
        </p:txBody>
      </p:sp>
      <p:sp>
        <p:nvSpPr>
          <p:cNvPr id="5" name="Textfeld 4">
            <a:extLst>
              <a:ext uri="{FF2B5EF4-FFF2-40B4-BE49-F238E27FC236}">
                <a16:creationId xmlns:a16="http://schemas.microsoft.com/office/drawing/2014/main" id="{DCC4F8EB-6DA2-2973-4503-4D45EDB7061B}"/>
              </a:ext>
            </a:extLst>
          </p:cNvPr>
          <p:cNvSpPr txBox="1"/>
          <p:nvPr/>
        </p:nvSpPr>
        <p:spPr>
          <a:xfrm>
            <a:off x="9012724" y="5722324"/>
            <a:ext cx="2541515" cy="461665"/>
          </a:xfrm>
          <a:prstGeom prst="rect">
            <a:avLst/>
          </a:prstGeom>
          <a:noFill/>
        </p:spPr>
        <p:txBody>
          <a:bodyPr wrap="square" rtlCol="0">
            <a:spAutoFit/>
          </a:bodyPr>
          <a:lstStyle/>
          <a:p>
            <a:r>
              <a:rPr lang="de-DE" sz="2400" dirty="0"/>
              <a:t>Start der Injektion</a:t>
            </a:r>
          </a:p>
        </p:txBody>
      </p:sp>
      <p:sp>
        <p:nvSpPr>
          <p:cNvPr id="8" name="Textfeld 7">
            <a:extLst>
              <a:ext uri="{FF2B5EF4-FFF2-40B4-BE49-F238E27FC236}">
                <a16:creationId xmlns:a16="http://schemas.microsoft.com/office/drawing/2014/main" id="{2B28C1E4-CA05-0F73-2017-C018194876C9}"/>
              </a:ext>
            </a:extLst>
          </p:cNvPr>
          <p:cNvSpPr txBox="1"/>
          <p:nvPr/>
        </p:nvSpPr>
        <p:spPr>
          <a:xfrm>
            <a:off x="5245028" y="3797076"/>
            <a:ext cx="2500041" cy="369332"/>
          </a:xfrm>
          <a:prstGeom prst="rect">
            <a:avLst/>
          </a:prstGeom>
          <a:noFill/>
        </p:spPr>
        <p:txBody>
          <a:bodyPr wrap="square" rtlCol="0">
            <a:spAutoFit/>
          </a:bodyPr>
          <a:lstStyle/>
          <a:p>
            <a:r>
              <a:rPr lang="de-DE" dirty="0"/>
              <a:t>Vorwahlen 1ml und 2ml</a:t>
            </a:r>
          </a:p>
        </p:txBody>
      </p:sp>
      <p:sp>
        <p:nvSpPr>
          <p:cNvPr id="13" name="Textfeld 12">
            <a:extLst>
              <a:ext uri="{FF2B5EF4-FFF2-40B4-BE49-F238E27FC236}">
                <a16:creationId xmlns:a16="http://schemas.microsoft.com/office/drawing/2014/main" id="{903538A4-5940-94EF-20DD-D0D9DA6D79FC}"/>
              </a:ext>
            </a:extLst>
          </p:cNvPr>
          <p:cNvSpPr txBox="1"/>
          <p:nvPr/>
        </p:nvSpPr>
        <p:spPr>
          <a:xfrm>
            <a:off x="287841" y="957598"/>
            <a:ext cx="6874354" cy="2677656"/>
          </a:xfrm>
          <a:prstGeom prst="rect">
            <a:avLst/>
          </a:prstGeom>
          <a:solidFill>
            <a:srgbClr val="FF7E79"/>
          </a:solidFill>
        </p:spPr>
        <p:txBody>
          <a:bodyPr wrap="square" rtlCol="0">
            <a:spAutoFit/>
          </a:bodyPr>
          <a:lstStyle/>
          <a:p>
            <a:r>
              <a:rPr lang="de-DE" sz="2400" dirty="0"/>
              <a:t>In den folgenden beiden Schritten sollst du:</a:t>
            </a:r>
          </a:p>
          <a:p>
            <a:pPr marL="457200" indent="-457200">
              <a:buFont typeface="Arial" panose="020B0604020202020204" pitchFamily="34" charset="0"/>
              <a:buChar char="•"/>
            </a:pPr>
            <a:r>
              <a:rPr lang="de-DE" sz="2400" dirty="0"/>
              <a:t>die Dosis 1ml durch Druck auf die blaue Taste</a:t>
            </a:r>
          </a:p>
          <a:p>
            <a:pPr marL="457200" indent="-457200">
              <a:buFont typeface="Arial" panose="020B0604020202020204" pitchFamily="34" charset="0"/>
              <a:buChar char="•"/>
            </a:pPr>
            <a:r>
              <a:rPr lang="de-DE" sz="2400" dirty="0"/>
              <a:t>Die Dosis 2ml durch Druck auf die grüne Taste</a:t>
            </a:r>
          </a:p>
          <a:p>
            <a:r>
              <a:rPr lang="de-DE" sz="2400" dirty="0"/>
              <a:t>vorwählen.</a:t>
            </a:r>
          </a:p>
          <a:p>
            <a:endParaRPr lang="de-DE" sz="2400" dirty="0"/>
          </a:p>
          <a:p>
            <a:r>
              <a:rPr lang="de-DE" sz="2400" dirty="0"/>
              <a:t>Bei Druck auf die rote Taste soll die jeweils vorgewählte Dosis injiziert werden.</a:t>
            </a:r>
          </a:p>
        </p:txBody>
      </p:sp>
      <p:sp>
        <p:nvSpPr>
          <p:cNvPr id="14" name="Rechteck 13">
            <a:extLst>
              <a:ext uri="{FF2B5EF4-FFF2-40B4-BE49-F238E27FC236}">
                <a16:creationId xmlns:a16="http://schemas.microsoft.com/office/drawing/2014/main" id="{FB8D6ECC-4EA3-2D54-550D-BB37A0AADD02}"/>
              </a:ext>
            </a:extLst>
          </p:cNvPr>
          <p:cNvSpPr/>
          <p:nvPr/>
        </p:nvSpPr>
        <p:spPr>
          <a:xfrm>
            <a:off x="986863" y="4219193"/>
            <a:ext cx="6175332" cy="2308324"/>
          </a:xfrm>
          <a:prstGeom prst="rect">
            <a:avLst/>
          </a:prstGeom>
          <a:solidFill>
            <a:srgbClr val="B6E4F4"/>
          </a:solidFill>
        </p:spPr>
        <p:txBody>
          <a:bodyPr wrap="square">
            <a:spAutoFit/>
          </a:bodyPr>
          <a:lstStyle/>
          <a:p>
            <a:r>
              <a:rPr lang="de-DE" sz="2400" dirty="0"/>
              <a:t>Damit die </a:t>
            </a:r>
            <a:r>
              <a:rPr lang="de-DE" sz="2400" dirty="0" err="1"/>
              <a:t>Steppersteuerung</a:t>
            </a:r>
            <a:r>
              <a:rPr lang="de-DE" sz="2400" dirty="0"/>
              <a:t> erkennt (ausgelöst durch Druck auf die rote Taste) , wie oft sie die  0,1 ml Minimaldosis verabreichen muss, muss der letzte gewählte Dosiswert in einer Variable gespeichert werden.</a:t>
            </a:r>
          </a:p>
          <a:p>
            <a:r>
              <a:rPr lang="de-DE" sz="2400" dirty="0"/>
              <a:t>Erläuterungen zu Variablen s. nächste Seite</a:t>
            </a:r>
          </a:p>
        </p:txBody>
      </p:sp>
      <p:pic>
        <p:nvPicPr>
          <p:cNvPr id="15" name="Grafik 14" descr="Glühbirne Elektrisches Licht · Kostenlose Vektorgrafik auf ...">
            <a:extLst>
              <a:ext uri="{FF2B5EF4-FFF2-40B4-BE49-F238E27FC236}">
                <a16:creationId xmlns:a16="http://schemas.microsoft.com/office/drawing/2014/main" id="{34CBD199-F7CC-2B7C-1D63-E0BFB156372F}"/>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89390" y="3959046"/>
            <a:ext cx="1248214" cy="1170200"/>
          </a:xfrm>
          <a:prstGeom prst="rect">
            <a:avLst/>
          </a:prstGeom>
        </p:spPr>
      </p:pic>
      <p:cxnSp>
        <p:nvCxnSpPr>
          <p:cNvPr id="3" name="Gerade Verbindung mit Pfeil 2">
            <a:extLst>
              <a:ext uri="{FF2B5EF4-FFF2-40B4-BE49-F238E27FC236}">
                <a16:creationId xmlns:a16="http://schemas.microsoft.com/office/drawing/2014/main" id="{68BDC97C-A826-1FDA-55D4-407E695B84E3}"/>
              </a:ext>
            </a:extLst>
          </p:cNvPr>
          <p:cNvCxnSpPr>
            <a:cxnSpLocks/>
          </p:cNvCxnSpPr>
          <p:nvPr/>
        </p:nvCxnSpPr>
        <p:spPr>
          <a:xfrm flipV="1">
            <a:off x="7603958" y="3797076"/>
            <a:ext cx="856648" cy="16197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499AC882-C49B-1BEF-8A8F-11FD80E2BCCE}"/>
              </a:ext>
            </a:extLst>
          </p:cNvPr>
          <p:cNvCxnSpPr>
            <a:cxnSpLocks/>
          </p:cNvCxnSpPr>
          <p:nvPr/>
        </p:nvCxnSpPr>
        <p:spPr>
          <a:xfrm flipV="1">
            <a:off x="10433785" y="5024387"/>
            <a:ext cx="154004" cy="697937"/>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480320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C5776E-0C4F-6843-97FD-8FABF297ECE0}"/>
              </a:ext>
            </a:extLst>
          </p:cNvPr>
          <p:cNvSpPr>
            <a:spLocks noGrp="1"/>
          </p:cNvSpPr>
          <p:nvPr>
            <p:ph type="title"/>
          </p:nvPr>
        </p:nvSpPr>
        <p:spPr/>
        <p:txBody>
          <a:bodyPr/>
          <a:lstStyle/>
          <a:p>
            <a:r>
              <a:rPr lang="de-DE" sz="3200" dirty="0"/>
              <a:t>Variablen – ich merk mir das!</a:t>
            </a:r>
            <a:endParaRPr lang="de-DE" dirty="0"/>
          </a:p>
        </p:txBody>
      </p:sp>
      <p:sp>
        <p:nvSpPr>
          <p:cNvPr id="14" name="Rechteck 13">
            <a:extLst>
              <a:ext uri="{FF2B5EF4-FFF2-40B4-BE49-F238E27FC236}">
                <a16:creationId xmlns:a16="http://schemas.microsoft.com/office/drawing/2014/main" id="{FB8D6ECC-4EA3-2D54-550D-BB37A0AADD02}"/>
              </a:ext>
            </a:extLst>
          </p:cNvPr>
          <p:cNvSpPr/>
          <p:nvPr/>
        </p:nvSpPr>
        <p:spPr>
          <a:xfrm>
            <a:off x="5793328" y="1354703"/>
            <a:ext cx="6033884" cy="4524315"/>
          </a:xfrm>
          <a:prstGeom prst="rect">
            <a:avLst/>
          </a:prstGeom>
          <a:solidFill>
            <a:srgbClr val="B6E4F4"/>
          </a:solidFill>
        </p:spPr>
        <p:txBody>
          <a:bodyPr wrap="square">
            <a:spAutoFit/>
          </a:bodyPr>
          <a:lstStyle/>
          <a:p>
            <a:pPr algn="l"/>
            <a:r>
              <a:rPr lang="de-DE" b="1" i="0" u="none" strike="noStrike" dirty="0">
                <a:effectLst/>
                <a:latin typeface="Söhne"/>
              </a:rPr>
              <a:t>Variablen in der Programmierung:</a:t>
            </a:r>
          </a:p>
          <a:p>
            <a:pPr algn="l"/>
            <a:r>
              <a:rPr lang="de-DE" b="1" i="0" u="none" strike="noStrike" dirty="0">
                <a:solidFill>
                  <a:srgbClr val="374151"/>
                </a:solidFill>
                <a:effectLst/>
                <a:latin typeface="Söhne"/>
              </a:rPr>
              <a:t>Aufgabe Speicherung:</a:t>
            </a:r>
            <a:endParaRPr lang="de-DE" b="0" i="0" u="none" strike="noStrike" dirty="0">
              <a:solidFill>
                <a:srgbClr val="374151"/>
              </a:solidFill>
              <a:effectLst/>
              <a:latin typeface="Söhne"/>
            </a:endParaRPr>
          </a:p>
          <a:p>
            <a:pPr algn="l"/>
            <a:r>
              <a:rPr lang="de-DE" b="0" i="0" u="none" strike="noStrike" dirty="0">
                <a:solidFill>
                  <a:srgbClr val="374151"/>
                </a:solidFill>
                <a:effectLst/>
                <a:latin typeface="Söhne"/>
              </a:rPr>
              <a:t>Variablen speichern Daten, die während der Programm-ausführung verwendet werden.</a:t>
            </a:r>
          </a:p>
          <a:p>
            <a:pPr algn="l"/>
            <a:r>
              <a:rPr lang="de-DE" b="1" i="0" u="none" strike="noStrike" dirty="0">
                <a:solidFill>
                  <a:srgbClr val="374151"/>
                </a:solidFill>
                <a:effectLst/>
                <a:latin typeface="Söhne"/>
              </a:rPr>
              <a:t>1. Bezeichner:</a:t>
            </a:r>
            <a:endParaRPr lang="de-DE" b="0" i="0" u="none" strike="noStrike" dirty="0">
              <a:solidFill>
                <a:srgbClr val="374151"/>
              </a:solidFill>
              <a:effectLst/>
              <a:latin typeface="Söhne"/>
            </a:endParaRPr>
          </a:p>
          <a:p>
            <a:pPr algn="l"/>
            <a:r>
              <a:rPr lang="de-DE" b="0" i="0" u="none" strike="noStrike" dirty="0">
                <a:solidFill>
                  <a:srgbClr val="374151"/>
                </a:solidFill>
                <a:effectLst/>
                <a:latin typeface="Söhne"/>
              </a:rPr>
              <a:t>Jede Variable hat einen eindeutigen Namen (Bezeichner), über den sie angesprochen werden kann.</a:t>
            </a:r>
          </a:p>
          <a:p>
            <a:pPr algn="l"/>
            <a:r>
              <a:rPr lang="de-DE" b="1" i="0" u="none" strike="noStrike" dirty="0">
                <a:solidFill>
                  <a:srgbClr val="374151"/>
                </a:solidFill>
                <a:effectLst/>
                <a:latin typeface="Söhne"/>
              </a:rPr>
              <a:t>2. Datentyp:</a:t>
            </a:r>
            <a:endParaRPr lang="de-DE" b="0" i="0" u="none" strike="noStrike" dirty="0">
              <a:solidFill>
                <a:srgbClr val="374151"/>
              </a:solidFill>
              <a:effectLst/>
              <a:latin typeface="Söhne"/>
            </a:endParaRPr>
          </a:p>
          <a:p>
            <a:pPr algn="l"/>
            <a:r>
              <a:rPr lang="de-DE" b="0" i="0" u="none" strike="noStrike" dirty="0">
                <a:solidFill>
                  <a:srgbClr val="374151"/>
                </a:solidFill>
                <a:effectLst/>
                <a:latin typeface="Söhne"/>
              </a:rPr>
              <a:t>Der Datentyp einer Variable definiert, welche Art von Daten sie speichern kann (z.B. Zahlen, Text, Wahrheitswerte).</a:t>
            </a:r>
          </a:p>
          <a:p>
            <a:pPr algn="l"/>
            <a:r>
              <a:rPr lang="de-DE" b="1" i="0" u="none" strike="noStrike" dirty="0">
                <a:solidFill>
                  <a:srgbClr val="374151"/>
                </a:solidFill>
                <a:effectLst/>
                <a:latin typeface="Söhne"/>
              </a:rPr>
              <a:t>3. Wertzuweisung:</a:t>
            </a:r>
            <a:endParaRPr lang="de-DE" b="0" i="0" u="none" strike="noStrike" dirty="0">
              <a:solidFill>
                <a:srgbClr val="374151"/>
              </a:solidFill>
              <a:effectLst/>
              <a:latin typeface="Söhne"/>
            </a:endParaRPr>
          </a:p>
          <a:p>
            <a:pPr algn="l"/>
            <a:r>
              <a:rPr lang="de-DE" b="0" i="0" u="none" strike="noStrike" dirty="0">
                <a:solidFill>
                  <a:srgbClr val="374151"/>
                </a:solidFill>
                <a:effectLst/>
                <a:latin typeface="Söhne"/>
              </a:rPr>
              <a:t>Variablen können durch das Element „schreibe “Werte zugewiesen bekommen.</a:t>
            </a:r>
          </a:p>
          <a:p>
            <a:pPr algn="l"/>
            <a:r>
              <a:rPr lang="de-DE" b="1" i="0" u="none" strike="noStrike" dirty="0">
                <a:solidFill>
                  <a:srgbClr val="374151"/>
                </a:solidFill>
                <a:effectLst/>
                <a:latin typeface="Söhne"/>
              </a:rPr>
              <a:t>4. Wertaufruf:</a:t>
            </a:r>
          </a:p>
          <a:p>
            <a:pPr algn="l"/>
            <a:r>
              <a:rPr lang="de-DE" dirty="0">
                <a:solidFill>
                  <a:srgbClr val="374151"/>
                </a:solidFill>
                <a:latin typeface="Söhne"/>
              </a:rPr>
              <a:t>Der aktuelle Inhalt der Variablen kann z.B. in einer mathematischen Operation aufgerufen werden.</a:t>
            </a:r>
          </a:p>
        </p:txBody>
      </p:sp>
      <p:pic>
        <p:nvPicPr>
          <p:cNvPr id="15" name="Grafik 14" descr="Glühbirne Elektrisches Licht · Kostenlose Vektorgrafik auf ...">
            <a:extLst>
              <a:ext uri="{FF2B5EF4-FFF2-40B4-BE49-F238E27FC236}">
                <a16:creationId xmlns:a16="http://schemas.microsoft.com/office/drawing/2014/main" id="{34CBD199-F7CC-2B7C-1D63-E0BFB156372F}"/>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5132413" y="1140198"/>
            <a:ext cx="865498" cy="811404"/>
          </a:xfrm>
          <a:prstGeom prst="rect">
            <a:avLst/>
          </a:prstGeom>
        </p:spPr>
      </p:pic>
      <p:pic>
        <p:nvPicPr>
          <p:cNvPr id="12" name="Grafik 11">
            <a:extLst>
              <a:ext uri="{FF2B5EF4-FFF2-40B4-BE49-F238E27FC236}">
                <a16:creationId xmlns:a16="http://schemas.microsoft.com/office/drawing/2014/main" id="{3C1C9257-B579-2D3B-AEBD-F56D3049DFC8}"/>
              </a:ext>
            </a:extLst>
          </p:cNvPr>
          <p:cNvPicPr>
            <a:picLocks noChangeAspect="1"/>
          </p:cNvPicPr>
          <p:nvPr/>
        </p:nvPicPr>
        <p:blipFill>
          <a:blip r:embed="rId5"/>
          <a:stretch>
            <a:fillRect/>
          </a:stretch>
        </p:blipFill>
        <p:spPr>
          <a:xfrm>
            <a:off x="266699" y="1797224"/>
            <a:ext cx="4254500" cy="990600"/>
          </a:xfrm>
          <a:prstGeom prst="rect">
            <a:avLst/>
          </a:prstGeom>
        </p:spPr>
      </p:pic>
      <p:pic>
        <p:nvPicPr>
          <p:cNvPr id="19" name="Grafik 18" descr="Ein Bild, das Text, Screenshot, Schrift, Marke enthält.&#10;&#10;Automatisch generierte Beschreibung">
            <a:extLst>
              <a:ext uri="{FF2B5EF4-FFF2-40B4-BE49-F238E27FC236}">
                <a16:creationId xmlns:a16="http://schemas.microsoft.com/office/drawing/2014/main" id="{8135A65C-03FC-8EF3-732C-573260CDFB0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55018" y="4503518"/>
            <a:ext cx="2590800" cy="1282700"/>
          </a:xfrm>
          <a:prstGeom prst="rect">
            <a:avLst/>
          </a:prstGeom>
        </p:spPr>
      </p:pic>
      <p:sp>
        <p:nvSpPr>
          <p:cNvPr id="20" name="Rechteck 19">
            <a:extLst>
              <a:ext uri="{FF2B5EF4-FFF2-40B4-BE49-F238E27FC236}">
                <a16:creationId xmlns:a16="http://schemas.microsoft.com/office/drawing/2014/main" id="{BF8B9943-54D2-3DFA-60DE-8A9284965300}"/>
              </a:ext>
            </a:extLst>
          </p:cNvPr>
          <p:cNvSpPr/>
          <p:nvPr/>
        </p:nvSpPr>
        <p:spPr>
          <a:xfrm>
            <a:off x="455018" y="1031538"/>
            <a:ext cx="4081583" cy="646331"/>
          </a:xfrm>
          <a:prstGeom prst="rect">
            <a:avLst/>
          </a:prstGeom>
          <a:solidFill>
            <a:srgbClr val="B6E4F4"/>
          </a:solidFill>
        </p:spPr>
        <p:txBody>
          <a:bodyPr wrap="square">
            <a:spAutoFit/>
          </a:bodyPr>
          <a:lstStyle/>
          <a:p>
            <a:pPr algn="l"/>
            <a:r>
              <a:rPr lang="de-DE" b="0" i="0" u="none" strike="noStrike" dirty="0">
                <a:solidFill>
                  <a:srgbClr val="374151"/>
                </a:solidFill>
                <a:effectLst/>
                <a:latin typeface="Söhne"/>
              </a:rPr>
              <a:t>Erzeugen einer Variablen durch Klick auf das „+“-Zeichen</a:t>
            </a:r>
          </a:p>
        </p:txBody>
      </p:sp>
      <p:sp>
        <p:nvSpPr>
          <p:cNvPr id="21" name="Rechteck 20">
            <a:extLst>
              <a:ext uri="{FF2B5EF4-FFF2-40B4-BE49-F238E27FC236}">
                <a16:creationId xmlns:a16="http://schemas.microsoft.com/office/drawing/2014/main" id="{FFB23144-F084-9306-DC62-2162F1737158}"/>
              </a:ext>
            </a:extLst>
          </p:cNvPr>
          <p:cNvSpPr/>
          <p:nvPr/>
        </p:nvSpPr>
        <p:spPr>
          <a:xfrm>
            <a:off x="1889857" y="2650519"/>
            <a:ext cx="802543" cy="369332"/>
          </a:xfrm>
          <a:prstGeom prst="rect">
            <a:avLst/>
          </a:prstGeom>
          <a:solidFill>
            <a:srgbClr val="B6E4F4"/>
          </a:solidFill>
        </p:spPr>
        <p:txBody>
          <a:bodyPr wrap="square">
            <a:spAutoFit/>
          </a:bodyPr>
          <a:lstStyle/>
          <a:p>
            <a:pPr algn="l"/>
            <a:r>
              <a:rPr lang="de-DE" b="0" i="0" u="none" strike="noStrike" dirty="0">
                <a:solidFill>
                  <a:srgbClr val="374151"/>
                </a:solidFill>
                <a:effectLst/>
                <a:latin typeface="Söhne"/>
              </a:rPr>
              <a:t>Name</a:t>
            </a:r>
          </a:p>
        </p:txBody>
      </p:sp>
      <p:sp>
        <p:nvSpPr>
          <p:cNvPr id="22" name="Rechteck 21">
            <a:extLst>
              <a:ext uri="{FF2B5EF4-FFF2-40B4-BE49-F238E27FC236}">
                <a16:creationId xmlns:a16="http://schemas.microsoft.com/office/drawing/2014/main" id="{6C739FA1-9F41-0180-9399-192CE4702EC4}"/>
              </a:ext>
            </a:extLst>
          </p:cNvPr>
          <p:cNvSpPr/>
          <p:nvPr/>
        </p:nvSpPr>
        <p:spPr>
          <a:xfrm>
            <a:off x="2976237" y="2650519"/>
            <a:ext cx="1172840" cy="369332"/>
          </a:xfrm>
          <a:prstGeom prst="rect">
            <a:avLst/>
          </a:prstGeom>
          <a:solidFill>
            <a:srgbClr val="B6E4F4"/>
          </a:solidFill>
        </p:spPr>
        <p:txBody>
          <a:bodyPr wrap="square">
            <a:spAutoFit/>
          </a:bodyPr>
          <a:lstStyle/>
          <a:p>
            <a:pPr algn="l"/>
            <a:r>
              <a:rPr lang="de-DE" b="0" i="0" u="none" strike="noStrike" dirty="0">
                <a:solidFill>
                  <a:srgbClr val="374151"/>
                </a:solidFill>
                <a:effectLst/>
                <a:latin typeface="Söhne"/>
              </a:rPr>
              <a:t>Datentyp</a:t>
            </a:r>
          </a:p>
        </p:txBody>
      </p:sp>
      <p:sp>
        <p:nvSpPr>
          <p:cNvPr id="23" name="Rechteck 22">
            <a:extLst>
              <a:ext uri="{FF2B5EF4-FFF2-40B4-BE49-F238E27FC236}">
                <a16:creationId xmlns:a16="http://schemas.microsoft.com/office/drawing/2014/main" id="{ACA1E6B9-AC75-3854-3413-1F530C938578}"/>
              </a:ext>
            </a:extLst>
          </p:cNvPr>
          <p:cNvSpPr/>
          <p:nvPr/>
        </p:nvSpPr>
        <p:spPr>
          <a:xfrm>
            <a:off x="2656248" y="4189019"/>
            <a:ext cx="1661699" cy="369332"/>
          </a:xfrm>
          <a:prstGeom prst="rect">
            <a:avLst/>
          </a:prstGeom>
          <a:solidFill>
            <a:srgbClr val="B6E4F4"/>
          </a:solidFill>
        </p:spPr>
        <p:txBody>
          <a:bodyPr wrap="square">
            <a:spAutoFit/>
          </a:bodyPr>
          <a:lstStyle/>
          <a:p>
            <a:pPr algn="l"/>
            <a:r>
              <a:rPr lang="de-DE" b="0" i="0" u="none" strike="noStrike" dirty="0">
                <a:solidFill>
                  <a:srgbClr val="374151"/>
                </a:solidFill>
                <a:effectLst/>
                <a:latin typeface="Söhne"/>
              </a:rPr>
              <a:t>Wertzuweisung</a:t>
            </a:r>
          </a:p>
        </p:txBody>
      </p:sp>
      <p:sp>
        <p:nvSpPr>
          <p:cNvPr id="24" name="Rechteck 23">
            <a:extLst>
              <a:ext uri="{FF2B5EF4-FFF2-40B4-BE49-F238E27FC236}">
                <a16:creationId xmlns:a16="http://schemas.microsoft.com/office/drawing/2014/main" id="{2DDEF989-0729-7078-37CE-DB7B192038C7}"/>
              </a:ext>
            </a:extLst>
          </p:cNvPr>
          <p:cNvSpPr/>
          <p:nvPr/>
        </p:nvSpPr>
        <p:spPr>
          <a:xfrm>
            <a:off x="1580175" y="5428439"/>
            <a:ext cx="1775126" cy="369332"/>
          </a:xfrm>
          <a:prstGeom prst="rect">
            <a:avLst/>
          </a:prstGeom>
          <a:solidFill>
            <a:srgbClr val="B6E4F4"/>
          </a:solidFill>
        </p:spPr>
        <p:txBody>
          <a:bodyPr wrap="square">
            <a:spAutoFit/>
          </a:bodyPr>
          <a:lstStyle/>
          <a:p>
            <a:pPr algn="l"/>
            <a:r>
              <a:rPr lang="de-DE" b="0" i="0" u="none" strike="noStrike" dirty="0">
                <a:solidFill>
                  <a:srgbClr val="374151"/>
                </a:solidFill>
                <a:effectLst/>
                <a:latin typeface="Söhne"/>
              </a:rPr>
              <a:t>Werteaufruf</a:t>
            </a:r>
          </a:p>
        </p:txBody>
      </p:sp>
      <p:cxnSp>
        <p:nvCxnSpPr>
          <p:cNvPr id="4" name="Gerade Verbindung mit Pfeil 3">
            <a:extLst>
              <a:ext uri="{FF2B5EF4-FFF2-40B4-BE49-F238E27FC236}">
                <a16:creationId xmlns:a16="http://schemas.microsoft.com/office/drawing/2014/main" id="{2243614B-5DEE-73A1-4B83-4C6A53E35603}"/>
              </a:ext>
            </a:extLst>
          </p:cNvPr>
          <p:cNvCxnSpPr>
            <a:cxnSpLocks/>
          </p:cNvCxnSpPr>
          <p:nvPr/>
        </p:nvCxnSpPr>
        <p:spPr>
          <a:xfrm flipH="1">
            <a:off x="681977" y="1584691"/>
            <a:ext cx="499123" cy="416291"/>
          </a:xfrm>
          <a:prstGeom prst="straightConnector1">
            <a:avLst/>
          </a:prstGeom>
          <a:ln w="41275">
            <a:solidFill>
              <a:srgbClr val="00206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8" name="Gerade Verbindung mit Pfeil 7">
            <a:extLst>
              <a:ext uri="{FF2B5EF4-FFF2-40B4-BE49-F238E27FC236}">
                <a16:creationId xmlns:a16="http://schemas.microsoft.com/office/drawing/2014/main" id="{D1DD81C5-CD1D-90B1-D415-A58CF998E56E}"/>
              </a:ext>
            </a:extLst>
          </p:cNvPr>
          <p:cNvCxnSpPr>
            <a:cxnSpLocks/>
          </p:cNvCxnSpPr>
          <p:nvPr/>
        </p:nvCxnSpPr>
        <p:spPr>
          <a:xfrm flipH="1">
            <a:off x="2692400" y="4366364"/>
            <a:ext cx="3100928" cy="457851"/>
          </a:xfrm>
          <a:prstGeom prst="straightConnector1">
            <a:avLst/>
          </a:prstGeom>
          <a:ln w="41275">
            <a:solidFill>
              <a:srgbClr val="00206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 name="Gerade Verbindung mit Pfeil 2">
            <a:extLst>
              <a:ext uri="{FF2B5EF4-FFF2-40B4-BE49-F238E27FC236}">
                <a16:creationId xmlns:a16="http://schemas.microsoft.com/office/drawing/2014/main" id="{3F8BC891-CBC8-4505-34C7-50904D636E84}"/>
              </a:ext>
            </a:extLst>
          </p:cNvPr>
          <p:cNvCxnSpPr>
            <a:cxnSpLocks/>
          </p:cNvCxnSpPr>
          <p:nvPr/>
        </p:nvCxnSpPr>
        <p:spPr>
          <a:xfrm flipH="1">
            <a:off x="2706712" y="2650519"/>
            <a:ext cx="3086616" cy="36828"/>
          </a:xfrm>
          <a:prstGeom prst="straightConnector1">
            <a:avLst/>
          </a:prstGeom>
          <a:ln w="41275">
            <a:solidFill>
              <a:srgbClr val="00206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FFCA44D8-4791-1056-4DA1-83F6CAEDA0BE}"/>
              </a:ext>
            </a:extLst>
          </p:cNvPr>
          <p:cNvCxnSpPr>
            <a:cxnSpLocks/>
          </p:cNvCxnSpPr>
          <p:nvPr/>
        </p:nvCxnSpPr>
        <p:spPr>
          <a:xfrm flipH="1" flipV="1">
            <a:off x="4020641" y="3133032"/>
            <a:ext cx="1772687" cy="308495"/>
          </a:xfrm>
          <a:prstGeom prst="straightConnector1">
            <a:avLst/>
          </a:prstGeom>
          <a:ln w="41275">
            <a:solidFill>
              <a:srgbClr val="00206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102C8F69-5FDC-1736-3FA5-9DDAAF9FEF2A}"/>
              </a:ext>
            </a:extLst>
          </p:cNvPr>
          <p:cNvCxnSpPr>
            <a:cxnSpLocks/>
          </p:cNvCxnSpPr>
          <p:nvPr/>
        </p:nvCxnSpPr>
        <p:spPr>
          <a:xfrm flipH="1">
            <a:off x="1750418" y="5157221"/>
            <a:ext cx="4042910" cy="135827"/>
          </a:xfrm>
          <a:prstGeom prst="straightConnector1">
            <a:avLst/>
          </a:prstGeom>
          <a:ln w="41275">
            <a:solidFill>
              <a:srgbClr val="00206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610322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C801646C-C25D-62D2-6A6A-08DCFEAB5FFD}"/>
              </a:ext>
            </a:extLst>
          </p:cNvPr>
          <p:cNvPicPr>
            <a:picLocks noChangeAspect="1"/>
          </p:cNvPicPr>
          <p:nvPr/>
        </p:nvPicPr>
        <p:blipFill>
          <a:blip r:embed="rId2"/>
          <a:stretch>
            <a:fillRect/>
          </a:stretch>
        </p:blipFill>
        <p:spPr>
          <a:xfrm>
            <a:off x="6169817" y="1111209"/>
            <a:ext cx="3829335" cy="1186343"/>
          </a:xfrm>
          <a:prstGeom prst="rect">
            <a:avLst/>
          </a:prstGeom>
        </p:spPr>
      </p:pic>
      <p:sp>
        <p:nvSpPr>
          <p:cNvPr id="2" name="Titel 1">
            <a:extLst>
              <a:ext uri="{FF2B5EF4-FFF2-40B4-BE49-F238E27FC236}">
                <a16:creationId xmlns:a16="http://schemas.microsoft.com/office/drawing/2014/main" id="{4E24189A-178D-FA4D-874C-D4A72330CFBE}"/>
              </a:ext>
            </a:extLst>
          </p:cNvPr>
          <p:cNvSpPr>
            <a:spLocks noGrp="1"/>
          </p:cNvSpPr>
          <p:nvPr>
            <p:ph type="title"/>
          </p:nvPr>
        </p:nvSpPr>
        <p:spPr>
          <a:xfrm>
            <a:off x="289303" y="211658"/>
            <a:ext cx="9843866" cy="436982"/>
          </a:xfrm>
        </p:spPr>
        <p:txBody>
          <a:bodyPr/>
          <a:lstStyle/>
          <a:p>
            <a:r>
              <a:rPr lang="de-DE" sz="2800" dirty="0"/>
              <a:t>Schritt 1: Dosisvorwahl mit Variablen - Ich merk mir das!</a:t>
            </a:r>
          </a:p>
        </p:txBody>
      </p:sp>
      <p:sp>
        <p:nvSpPr>
          <p:cNvPr id="8" name="Oval 7">
            <a:extLst>
              <a:ext uri="{FF2B5EF4-FFF2-40B4-BE49-F238E27FC236}">
                <a16:creationId xmlns:a16="http://schemas.microsoft.com/office/drawing/2014/main" id="{EFCF8604-83BE-2E9B-20D4-E249B6D2F483}"/>
              </a:ext>
            </a:extLst>
          </p:cNvPr>
          <p:cNvSpPr/>
          <p:nvPr/>
        </p:nvSpPr>
        <p:spPr>
          <a:xfrm>
            <a:off x="438957" y="113751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9" name="Textfeld 8">
            <a:extLst>
              <a:ext uri="{FF2B5EF4-FFF2-40B4-BE49-F238E27FC236}">
                <a16:creationId xmlns:a16="http://schemas.microsoft.com/office/drawing/2014/main" id="{CF8EBA08-97CA-5633-2255-9CFE5268D8C4}"/>
              </a:ext>
            </a:extLst>
          </p:cNvPr>
          <p:cNvSpPr txBox="1"/>
          <p:nvPr/>
        </p:nvSpPr>
        <p:spPr>
          <a:xfrm>
            <a:off x="846064" y="1139703"/>
            <a:ext cx="4807391" cy="923330"/>
          </a:xfrm>
          <a:prstGeom prst="rect">
            <a:avLst/>
          </a:prstGeom>
          <a:solidFill>
            <a:srgbClr val="FFC000"/>
          </a:solidFill>
        </p:spPr>
        <p:txBody>
          <a:bodyPr wrap="square" rtlCol="0">
            <a:spAutoFit/>
          </a:bodyPr>
          <a:lstStyle/>
          <a:p>
            <a:r>
              <a:rPr lang="de-DE" dirty="0"/>
              <a:t>Erzeuge eine neue Variable durch Klick auf das „+“-Zeichen im Startkopf.</a:t>
            </a:r>
          </a:p>
          <a:p>
            <a:r>
              <a:rPr lang="de-DE" dirty="0"/>
              <a:t>Benenne sie um in „Dosis“.</a:t>
            </a:r>
          </a:p>
        </p:txBody>
      </p:sp>
      <p:cxnSp>
        <p:nvCxnSpPr>
          <p:cNvPr id="10" name="Gerade Verbindung mit Pfeil 9">
            <a:extLst>
              <a:ext uri="{FF2B5EF4-FFF2-40B4-BE49-F238E27FC236}">
                <a16:creationId xmlns:a16="http://schemas.microsoft.com/office/drawing/2014/main" id="{AE6A2E94-ACC7-1A1B-B720-3EEC2950E34E}"/>
              </a:ext>
            </a:extLst>
          </p:cNvPr>
          <p:cNvCxnSpPr>
            <a:cxnSpLocks/>
          </p:cNvCxnSpPr>
          <p:nvPr/>
        </p:nvCxnSpPr>
        <p:spPr>
          <a:xfrm flipV="1">
            <a:off x="5502308" y="1378307"/>
            <a:ext cx="803489" cy="237563"/>
          </a:xfrm>
          <a:prstGeom prst="straightConnector1">
            <a:avLst/>
          </a:prstGeom>
          <a:ln w="41275">
            <a:solidFill>
              <a:srgbClr val="39378B"/>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4E81854E-4CCE-DF53-AEA7-6843E46BF83A}"/>
              </a:ext>
            </a:extLst>
          </p:cNvPr>
          <p:cNvCxnSpPr>
            <a:cxnSpLocks/>
          </p:cNvCxnSpPr>
          <p:nvPr/>
        </p:nvCxnSpPr>
        <p:spPr>
          <a:xfrm flipV="1">
            <a:off x="3633849" y="1754894"/>
            <a:ext cx="4085112" cy="147858"/>
          </a:xfrm>
          <a:prstGeom prst="straightConnector1">
            <a:avLst/>
          </a:prstGeom>
          <a:ln w="41275">
            <a:solidFill>
              <a:srgbClr val="39378B"/>
            </a:solidFill>
            <a:tailEnd type="triangle" w="med" len="lg"/>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0A72159B-8619-5130-C4D6-E6E67215FA2B}"/>
              </a:ext>
            </a:extLst>
          </p:cNvPr>
          <p:cNvSpPr/>
          <p:nvPr/>
        </p:nvSpPr>
        <p:spPr>
          <a:xfrm>
            <a:off x="438957" y="2429514"/>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17" name="Textfeld 16">
            <a:extLst>
              <a:ext uri="{FF2B5EF4-FFF2-40B4-BE49-F238E27FC236}">
                <a16:creationId xmlns:a16="http://schemas.microsoft.com/office/drawing/2014/main" id="{CA4635F9-9FF4-F231-783F-A8F2525E19D1}"/>
              </a:ext>
            </a:extLst>
          </p:cNvPr>
          <p:cNvSpPr txBox="1"/>
          <p:nvPr/>
        </p:nvSpPr>
        <p:spPr>
          <a:xfrm>
            <a:off x="846064" y="2431704"/>
            <a:ext cx="4807391" cy="1477328"/>
          </a:xfrm>
          <a:prstGeom prst="rect">
            <a:avLst/>
          </a:prstGeom>
          <a:solidFill>
            <a:srgbClr val="FFC000"/>
          </a:solidFill>
        </p:spPr>
        <p:txBody>
          <a:bodyPr wrap="square" rtlCol="0">
            <a:spAutoFit/>
          </a:bodyPr>
          <a:lstStyle/>
          <a:p>
            <a:r>
              <a:rPr lang="de-DE" dirty="0"/>
              <a:t>Mit dem Befehl „Schreibe </a:t>
            </a:r>
            <a:r>
              <a:rPr lang="de-DE" i="1" dirty="0"/>
              <a:t>Variablenname</a:t>
            </a:r>
            <a:r>
              <a:rPr lang="de-DE" dirty="0"/>
              <a:t>“ kann der Variablen „Dosis“ ein Wert zugewiesen werden. Bei Druck auf die blaue Taste (an PIN 5 anschließen und als „T_1ml“ benennen) soll die Variable „Dosis“ den Wert 1 erhalten.</a:t>
            </a:r>
          </a:p>
        </p:txBody>
      </p:sp>
      <p:pic>
        <p:nvPicPr>
          <p:cNvPr id="20" name="Grafik 19">
            <a:extLst>
              <a:ext uri="{FF2B5EF4-FFF2-40B4-BE49-F238E27FC236}">
                <a16:creationId xmlns:a16="http://schemas.microsoft.com/office/drawing/2014/main" id="{6D187F6D-FA00-C70A-A355-C5B646FE2AD4}"/>
              </a:ext>
            </a:extLst>
          </p:cNvPr>
          <p:cNvPicPr>
            <a:picLocks noChangeAspect="1"/>
          </p:cNvPicPr>
          <p:nvPr/>
        </p:nvPicPr>
        <p:blipFill>
          <a:blip r:embed="rId3"/>
          <a:stretch>
            <a:fillRect/>
          </a:stretch>
        </p:blipFill>
        <p:spPr>
          <a:xfrm>
            <a:off x="6169817" y="2493446"/>
            <a:ext cx="1930400" cy="469900"/>
          </a:xfrm>
          <a:prstGeom prst="rect">
            <a:avLst/>
          </a:prstGeom>
        </p:spPr>
      </p:pic>
      <p:sp>
        <p:nvSpPr>
          <p:cNvPr id="3" name="Oval 2">
            <a:extLst>
              <a:ext uri="{FF2B5EF4-FFF2-40B4-BE49-F238E27FC236}">
                <a16:creationId xmlns:a16="http://schemas.microsoft.com/office/drawing/2014/main" id="{7C49738F-F81F-3795-4AEE-AFD4ACD4DB97}"/>
              </a:ext>
            </a:extLst>
          </p:cNvPr>
          <p:cNvSpPr/>
          <p:nvPr/>
        </p:nvSpPr>
        <p:spPr>
          <a:xfrm>
            <a:off x="438957" y="424848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4" name="Textfeld 3">
            <a:extLst>
              <a:ext uri="{FF2B5EF4-FFF2-40B4-BE49-F238E27FC236}">
                <a16:creationId xmlns:a16="http://schemas.microsoft.com/office/drawing/2014/main" id="{60B25B27-0501-BB43-CA40-C4F27F13FF02}"/>
              </a:ext>
            </a:extLst>
          </p:cNvPr>
          <p:cNvSpPr txBox="1"/>
          <p:nvPr/>
        </p:nvSpPr>
        <p:spPr>
          <a:xfrm>
            <a:off x="846064" y="4250670"/>
            <a:ext cx="4807391" cy="923330"/>
          </a:xfrm>
          <a:prstGeom prst="rect">
            <a:avLst/>
          </a:prstGeom>
          <a:solidFill>
            <a:srgbClr val="FFC000"/>
          </a:solidFill>
        </p:spPr>
        <p:txBody>
          <a:bodyPr wrap="square" rtlCol="0">
            <a:spAutoFit/>
          </a:bodyPr>
          <a:lstStyle/>
          <a:p>
            <a:r>
              <a:rPr lang="de-DE" dirty="0"/>
              <a:t>Im LCD-Display soll dann stehen:</a:t>
            </a:r>
          </a:p>
          <a:p>
            <a:r>
              <a:rPr lang="de-DE" dirty="0"/>
              <a:t>Zeile 0:   Dosis</a:t>
            </a:r>
          </a:p>
          <a:p>
            <a:r>
              <a:rPr lang="de-DE" dirty="0"/>
              <a:t>Zeile 1:  1 ml</a:t>
            </a:r>
          </a:p>
        </p:txBody>
      </p:sp>
      <p:pic>
        <p:nvPicPr>
          <p:cNvPr id="11" name="Grafik 10">
            <a:extLst>
              <a:ext uri="{FF2B5EF4-FFF2-40B4-BE49-F238E27FC236}">
                <a16:creationId xmlns:a16="http://schemas.microsoft.com/office/drawing/2014/main" id="{EA1C7E09-2A6E-3314-B993-07EB3F83869D}"/>
              </a:ext>
            </a:extLst>
          </p:cNvPr>
          <p:cNvPicPr>
            <a:picLocks noChangeAspect="1"/>
          </p:cNvPicPr>
          <p:nvPr/>
        </p:nvPicPr>
        <p:blipFill>
          <a:blip r:embed="rId4"/>
          <a:stretch>
            <a:fillRect/>
          </a:stretch>
        </p:blipFill>
        <p:spPr>
          <a:xfrm>
            <a:off x="6169817" y="4144316"/>
            <a:ext cx="4564304" cy="321219"/>
          </a:xfrm>
          <a:prstGeom prst="rect">
            <a:avLst/>
          </a:prstGeom>
        </p:spPr>
      </p:pic>
      <p:pic>
        <p:nvPicPr>
          <p:cNvPr id="13" name="Grafik 12">
            <a:extLst>
              <a:ext uri="{FF2B5EF4-FFF2-40B4-BE49-F238E27FC236}">
                <a16:creationId xmlns:a16="http://schemas.microsoft.com/office/drawing/2014/main" id="{2CF4F1FF-69F0-6FF0-CAF0-945E3B4BD8F1}"/>
              </a:ext>
            </a:extLst>
          </p:cNvPr>
          <p:cNvPicPr>
            <a:picLocks noChangeAspect="1"/>
          </p:cNvPicPr>
          <p:nvPr/>
        </p:nvPicPr>
        <p:blipFill>
          <a:blip r:embed="rId5"/>
          <a:stretch>
            <a:fillRect/>
          </a:stretch>
        </p:blipFill>
        <p:spPr>
          <a:xfrm>
            <a:off x="6997352" y="4545632"/>
            <a:ext cx="4009154" cy="329519"/>
          </a:xfrm>
          <a:prstGeom prst="rect">
            <a:avLst/>
          </a:prstGeom>
        </p:spPr>
      </p:pic>
      <p:pic>
        <p:nvPicPr>
          <p:cNvPr id="15" name="Grafik 14">
            <a:extLst>
              <a:ext uri="{FF2B5EF4-FFF2-40B4-BE49-F238E27FC236}">
                <a16:creationId xmlns:a16="http://schemas.microsoft.com/office/drawing/2014/main" id="{1B2C1658-0298-2D37-4B86-C7D4AC1D31C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488715" y="4955249"/>
            <a:ext cx="4009154" cy="329519"/>
          </a:xfrm>
          <a:prstGeom prst="rect">
            <a:avLst/>
          </a:prstGeom>
        </p:spPr>
      </p:pic>
      <p:pic>
        <p:nvPicPr>
          <p:cNvPr id="18" name="Grafik 17">
            <a:extLst>
              <a:ext uri="{FF2B5EF4-FFF2-40B4-BE49-F238E27FC236}">
                <a16:creationId xmlns:a16="http://schemas.microsoft.com/office/drawing/2014/main" id="{EE88337F-F731-92AD-3918-934076285991}"/>
              </a:ext>
            </a:extLst>
          </p:cNvPr>
          <p:cNvPicPr>
            <a:picLocks noChangeAspect="1"/>
          </p:cNvPicPr>
          <p:nvPr/>
        </p:nvPicPr>
        <p:blipFill>
          <a:blip r:embed="rId7"/>
          <a:stretch>
            <a:fillRect/>
          </a:stretch>
        </p:blipFill>
        <p:spPr>
          <a:xfrm>
            <a:off x="11266185" y="4545632"/>
            <a:ext cx="815758" cy="265809"/>
          </a:xfrm>
          <a:prstGeom prst="rect">
            <a:avLst/>
          </a:prstGeom>
        </p:spPr>
      </p:pic>
      <p:pic>
        <p:nvPicPr>
          <p:cNvPr id="19" name="Grafik 18">
            <a:extLst>
              <a:ext uri="{FF2B5EF4-FFF2-40B4-BE49-F238E27FC236}">
                <a16:creationId xmlns:a16="http://schemas.microsoft.com/office/drawing/2014/main" id="{97678A03-63F5-DD2E-76A3-8C0A5C32F665}"/>
              </a:ext>
            </a:extLst>
          </p:cNvPr>
          <p:cNvPicPr>
            <a:picLocks noChangeAspect="1"/>
          </p:cNvPicPr>
          <p:nvPr/>
        </p:nvPicPr>
        <p:blipFill>
          <a:blip r:embed="rId8"/>
          <a:stretch>
            <a:fillRect/>
          </a:stretch>
        </p:blipFill>
        <p:spPr>
          <a:xfrm>
            <a:off x="10858306" y="4201938"/>
            <a:ext cx="815758" cy="263921"/>
          </a:xfrm>
          <a:prstGeom prst="rect">
            <a:avLst/>
          </a:prstGeom>
        </p:spPr>
      </p:pic>
      <p:sp>
        <p:nvSpPr>
          <p:cNvPr id="23" name="Oval 22">
            <a:extLst>
              <a:ext uri="{FF2B5EF4-FFF2-40B4-BE49-F238E27FC236}">
                <a16:creationId xmlns:a16="http://schemas.microsoft.com/office/drawing/2014/main" id="{4A3BD6B0-4109-7C46-CA14-D3EF5AA9EFF0}"/>
              </a:ext>
            </a:extLst>
          </p:cNvPr>
          <p:cNvSpPr/>
          <p:nvPr/>
        </p:nvSpPr>
        <p:spPr>
          <a:xfrm>
            <a:off x="447938" y="5474254"/>
            <a:ext cx="315907" cy="322440"/>
          </a:xfrm>
          <a:prstGeom prst="ellipse">
            <a:avLst/>
          </a:prstGeom>
          <a:solidFill>
            <a:srgbClr val="FF7E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bg1"/>
                </a:solidFill>
              </a:rPr>
              <a:t>4</a:t>
            </a:r>
          </a:p>
        </p:txBody>
      </p:sp>
      <p:sp>
        <p:nvSpPr>
          <p:cNvPr id="24" name="Textfeld 23">
            <a:extLst>
              <a:ext uri="{FF2B5EF4-FFF2-40B4-BE49-F238E27FC236}">
                <a16:creationId xmlns:a16="http://schemas.microsoft.com/office/drawing/2014/main" id="{70639A7E-30B5-8AFE-F85B-F8613E582A3D}"/>
              </a:ext>
            </a:extLst>
          </p:cNvPr>
          <p:cNvSpPr txBox="1"/>
          <p:nvPr/>
        </p:nvSpPr>
        <p:spPr>
          <a:xfrm>
            <a:off x="855045" y="5476444"/>
            <a:ext cx="4807391" cy="923330"/>
          </a:xfrm>
          <a:prstGeom prst="rect">
            <a:avLst/>
          </a:prstGeom>
          <a:solidFill>
            <a:srgbClr val="FF7E79"/>
          </a:solidFill>
        </p:spPr>
        <p:txBody>
          <a:bodyPr wrap="square" rtlCol="0">
            <a:spAutoFit/>
          </a:bodyPr>
          <a:lstStyle/>
          <a:p>
            <a:r>
              <a:rPr lang="de-DE" dirty="0"/>
              <a:t>Richte die Dosisvorwahl entsprechend für 2ml ein, wenn der grüne Taster (an PIN 6 – Name T_2ml) betätigt wird.</a:t>
            </a:r>
          </a:p>
        </p:txBody>
      </p:sp>
    </p:spTree>
    <p:extLst>
      <p:ext uri="{BB962C8B-B14F-4D97-AF65-F5344CB8AC3E}">
        <p14:creationId xmlns:p14="http://schemas.microsoft.com/office/powerpoint/2010/main" val="15652925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7CB4C6-DE6F-DC49-ADCE-AC069DAFC10F}"/>
              </a:ext>
            </a:extLst>
          </p:cNvPr>
          <p:cNvSpPr>
            <a:spLocks noGrp="1"/>
          </p:cNvSpPr>
          <p:nvPr>
            <p:ph type="title"/>
          </p:nvPr>
        </p:nvSpPr>
        <p:spPr/>
        <p:txBody>
          <a:bodyPr/>
          <a:lstStyle/>
          <a:p>
            <a:r>
              <a:rPr lang="de-DE" dirty="0"/>
              <a:t>Schritt 2: Vorgewählte Dosis injizieren</a:t>
            </a:r>
          </a:p>
        </p:txBody>
      </p:sp>
      <p:sp>
        <p:nvSpPr>
          <p:cNvPr id="6" name="Textfeld 5">
            <a:extLst>
              <a:ext uri="{FF2B5EF4-FFF2-40B4-BE49-F238E27FC236}">
                <a16:creationId xmlns:a16="http://schemas.microsoft.com/office/drawing/2014/main" id="{0744CDF3-1504-FB4F-A96E-FC1969CC1FD2}"/>
              </a:ext>
            </a:extLst>
          </p:cNvPr>
          <p:cNvSpPr txBox="1"/>
          <p:nvPr/>
        </p:nvSpPr>
        <p:spPr>
          <a:xfrm>
            <a:off x="6467062" y="1243023"/>
            <a:ext cx="5418800" cy="1200329"/>
          </a:xfrm>
          <a:prstGeom prst="rect">
            <a:avLst/>
          </a:prstGeom>
          <a:solidFill>
            <a:srgbClr val="B6E4F4"/>
          </a:solidFill>
        </p:spPr>
        <p:txBody>
          <a:bodyPr wrap="square" rtlCol="0">
            <a:spAutoFit/>
          </a:bodyPr>
          <a:lstStyle/>
          <a:p>
            <a:r>
              <a:rPr lang="de-DE" dirty="0"/>
              <a:t>Die Variable Dosis enthält den Wert 1, wenn die blaue Taste und 2, wenn die grüne Taste gedrückt wird. Der Wert muss jeweils multipliziert werden, um die richtige Anzahl der Minimaldosis von 0,1 ml zu spritzen.</a:t>
            </a:r>
          </a:p>
        </p:txBody>
      </p:sp>
      <p:sp>
        <p:nvSpPr>
          <p:cNvPr id="7" name="Oval 6">
            <a:extLst>
              <a:ext uri="{FF2B5EF4-FFF2-40B4-BE49-F238E27FC236}">
                <a16:creationId xmlns:a16="http://schemas.microsoft.com/office/drawing/2014/main" id="{B20A6698-BEC7-FF40-AC65-28D1777A1E16}"/>
              </a:ext>
            </a:extLst>
          </p:cNvPr>
          <p:cNvSpPr/>
          <p:nvPr/>
        </p:nvSpPr>
        <p:spPr>
          <a:xfrm>
            <a:off x="6467062" y="2785285"/>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8" name="Textfeld 7">
            <a:extLst>
              <a:ext uri="{FF2B5EF4-FFF2-40B4-BE49-F238E27FC236}">
                <a16:creationId xmlns:a16="http://schemas.microsoft.com/office/drawing/2014/main" id="{ABCC7D69-1229-EE49-865B-6F297E75C57C}"/>
              </a:ext>
            </a:extLst>
          </p:cNvPr>
          <p:cNvSpPr txBox="1"/>
          <p:nvPr/>
        </p:nvSpPr>
        <p:spPr>
          <a:xfrm>
            <a:off x="7078470" y="2785285"/>
            <a:ext cx="4807391" cy="646331"/>
          </a:xfrm>
          <a:prstGeom prst="rect">
            <a:avLst/>
          </a:prstGeom>
          <a:solidFill>
            <a:srgbClr val="FFC000"/>
          </a:solidFill>
        </p:spPr>
        <p:txBody>
          <a:bodyPr wrap="square" rtlCol="0">
            <a:spAutoFit/>
          </a:bodyPr>
          <a:lstStyle/>
          <a:p>
            <a:r>
              <a:rPr lang="de-DE" dirty="0"/>
              <a:t>Programmiere den Schleifeninhalt mit einem Schrittmotorvorschub für 0,1 ml.</a:t>
            </a:r>
          </a:p>
        </p:txBody>
      </p:sp>
      <p:pic>
        <p:nvPicPr>
          <p:cNvPr id="10" name="Grafik 9">
            <a:extLst>
              <a:ext uri="{FF2B5EF4-FFF2-40B4-BE49-F238E27FC236}">
                <a16:creationId xmlns:a16="http://schemas.microsoft.com/office/drawing/2014/main" id="{6148B9D9-F7FA-2486-3291-E60B71E0839D}"/>
              </a:ext>
            </a:extLst>
          </p:cNvPr>
          <p:cNvPicPr>
            <a:picLocks noChangeAspect="1"/>
          </p:cNvPicPr>
          <p:nvPr/>
        </p:nvPicPr>
        <p:blipFill>
          <a:blip r:embed="rId3"/>
          <a:stretch>
            <a:fillRect/>
          </a:stretch>
        </p:blipFill>
        <p:spPr>
          <a:xfrm>
            <a:off x="1444171" y="4314052"/>
            <a:ext cx="4572000" cy="800100"/>
          </a:xfrm>
          <a:prstGeom prst="rect">
            <a:avLst/>
          </a:prstGeom>
        </p:spPr>
      </p:pic>
      <p:pic>
        <p:nvPicPr>
          <p:cNvPr id="11" name="Grafik 10">
            <a:extLst>
              <a:ext uri="{FF2B5EF4-FFF2-40B4-BE49-F238E27FC236}">
                <a16:creationId xmlns:a16="http://schemas.microsoft.com/office/drawing/2014/main" id="{E4BE2696-F6E7-C66B-DD2D-C2A7DD41DD4E}"/>
              </a:ext>
            </a:extLst>
          </p:cNvPr>
          <p:cNvPicPr>
            <a:picLocks noChangeAspect="1"/>
          </p:cNvPicPr>
          <p:nvPr/>
        </p:nvPicPr>
        <p:blipFill>
          <a:blip r:embed="rId4"/>
          <a:stretch>
            <a:fillRect/>
          </a:stretch>
        </p:blipFill>
        <p:spPr>
          <a:xfrm>
            <a:off x="271162" y="1274161"/>
            <a:ext cx="5297151" cy="2338382"/>
          </a:xfrm>
          <a:prstGeom prst="rect">
            <a:avLst/>
          </a:prstGeom>
        </p:spPr>
      </p:pic>
      <p:pic>
        <p:nvPicPr>
          <p:cNvPr id="5" name="Grafik 4">
            <a:extLst>
              <a:ext uri="{FF2B5EF4-FFF2-40B4-BE49-F238E27FC236}">
                <a16:creationId xmlns:a16="http://schemas.microsoft.com/office/drawing/2014/main" id="{B61435C8-9E84-30A0-6EE9-BA3E8F5DD875}"/>
              </a:ext>
            </a:extLst>
          </p:cNvPr>
          <p:cNvPicPr>
            <a:picLocks noChangeAspect="1"/>
          </p:cNvPicPr>
          <p:nvPr/>
        </p:nvPicPr>
        <p:blipFill>
          <a:blip r:embed="rId5"/>
          <a:stretch>
            <a:fillRect/>
          </a:stretch>
        </p:blipFill>
        <p:spPr>
          <a:xfrm>
            <a:off x="2967111" y="3200400"/>
            <a:ext cx="1813899" cy="627888"/>
          </a:xfrm>
          <a:prstGeom prst="rect">
            <a:avLst/>
          </a:prstGeom>
        </p:spPr>
      </p:pic>
    </p:spTree>
    <p:extLst>
      <p:ext uri="{BB962C8B-B14F-4D97-AF65-F5344CB8AC3E}">
        <p14:creationId xmlns:p14="http://schemas.microsoft.com/office/powerpoint/2010/main" val="80479076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932AC9-1959-5FB9-F52C-3B8954B53138}"/>
              </a:ext>
            </a:extLst>
          </p:cNvPr>
          <p:cNvSpPr>
            <a:spLocks noGrp="1"/>
          </p:cNvSpPr>
          <p:nvPr>
            <p:ph type="title"/>
          </p:nvPr>
        </p:nvSpPr>
        <p:spPr/>
        <p:txBody>
          <a:bodyPr/>
          <a:lstStyle/>
          <a:p>
            <a:r>
              <a:rPr lang="de-DE" dirty="0"/>
              <a:t>Zwischenlösung</a:t>
            </a:r>
          </a:p>
        </p:txBody>
      </p:sp>
      <p:pic>
        <p:nvPicPr>
          <p:cNvPr id="4" name="Grafik 3">
            <a:extLst>
              <a:ext uri="{FF2B5EF4-FFF2-40B4-BE49-F238E27FC236}">
                <a16:creationId xmlns:a16="http://schemas.microsoft.com/office/drawing/2014/main" id="{A0B99A28-4F4E-9611-4C39-4E00995E70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41469" y="898550"/>
            <a:ext cx="3962488" cy="5694185"/>
          </a:xfrm>
          <a:prstGeom prst="rect">
            <a:avLst/>
          </a:prstGeom>
        </p:spPr>
      </p:pic>
      <p:pic>
        <p:nvPicPr>
          <p:cNvPr id="5" name="Grafik 4">
            <a:extLst>
              <a:ext uri="{FF2B5EF4-FFF2-40B4-BE49-F238E27FC236}">
                <a16:creationId xmlns:a16="http://schemas.microsoft.com/office/drawing/2014/main" id="{2A259F04-2E30-DDE7-FDFA-6DE707F65CB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19374" y="898550"/>
            <a:ext cx="2950605" cy="1154180"/>
          </a:xfrm>
          <a:prstGeom prst="rect">
            <a:avLst/>
          </a:prstGeom>
        </p:spPr>
      </p:pic>
    </p:spTree>
    <p:extLst>
      <p:ext uri="{BB962C8B-B14F-4D97-AF65-F5344CB8AC3E}">
        <p14:creationId xmlns:p14="http://schemas.microsoft.com/office/powerpoint/2010/main" val="80634278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uppieren 22">
            <a:extLst>
              <a:ext uri="{FF2B5EF4-FFF2-40B4-BE49-F238E27FC236}">
                <a16:creationId xmlns:a16="http://schemas.microsoft.com/office/drawing/2014/main" id="{8BDC47C8-5649-5A6A-8A9F-21B211077DD4}"/>
              </a:ext>
            </a:extLst>
          </p:cNvPr>
          <p:cNvGrpSpPr/>
          <p:nvPr/>
        </p:nvGrpSpPr>
        <p:grpSpPr>
          <a:xfrm>
            <a:off x="311493" y="3515672"/>
            <a:ext cx="5593125" cy="2753938"/>
            <a:chOff x="4300089" y="3561070"/>
            <a:chExt cx="5593125" cy="2753938"/>
          </a:xfrm>
        </p:grpSpPr>
        <p:pic>
          <p:nvPicPr>
            <p:cNvPr id="22" name="Grafik 21">
              <a:extLst>
                <a:ext uri="{FF2B5EF4-FFF2-40B4-BE49-F238E27FC236}">
                  <a16:creationId xmlns:a16="http://schemas.microsoft.com/office/drawing/2014/main" id="{3B53A314-9B12-DEFB-1D3D-FEE7C2204A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00089" y="3561070"/>
              <a:ext cx="5452980" cy="2753938"/>
            </a:xfrm>
            <a:prstGeom prst="rect">
              <a:avLst/>
            </a:prstGeom>
          </p:spPr>
        </p:pic>
        <p:sp>
          <p:nvSpPr>
            <p:cNvPr id="15" name="Rechteck 14">
              <a:extLst>
                <a:ext uri="{FF2B5EF4-FFF2-40B4-BE49-F238E27FC236}">
                  <a16:creationId xmlns:a16="http://schemas.microsoft.com/office/drawing/2014/main" id="{96A08784-2A8A-BC7F-C020-578B22D9B919}"/>
                </a:ext>
              </a:extLst>
            </p:cNvPr>
            <p:cNvSpPr/>
            <p:nvPr/>
          </p:nvSpPr>
          <p:spPr>
            <a:xfrm>
              <a:off x="4985052" y="4168211"/>
              <a:ext cx="4908162" cy="17498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2" name="Titel 1">
            <a:extLst>
              <a:ext uri="{FF2B5EF4-FFF2-40B4-BE49-F238E27FC236}">
                <a16:creationId xmlns:a16="http://schemas.microsoft.com/office/drawing/2014/main" id="{3F7CB4C6-DE6F-DC49-ADCE-AC069DAFC10F}"/>
              </a:ext>
            </a:extLst>
          </p:cNvPr>
          <p:cNvSpPr>
            <a:spLocks noGrp="1"/>
          </p:cNvSpPr>
          <p:nvPr>
            <p:ph type="title"/>
          </p:nvPr>
        </p:nvSpPr>
        <p:spPr/>
        <p:txBody>
          <a:bodyPr/>
          <a:lstStyle/>
          <a:p>
            <a:r>
              <a:rPr lang="de-DE" dirty="0"/>
              <a:t>Verabreichte Dosis anzeigen</a:t>
            </a:r>
          </a:p>
        </p:txBody>
      </p:sp>
      <p:sp>
        <p:nvSpPr>
          <p:cNvPr id="3" name="Textfeld 2">
            <a:extLst>
              <a:ext uri="{FF2B5EF4-FFF2-40B4-BE49-F238E27FC236}">
                <a16:creationId xmlns:a16="http://schemas.microsoft.com/office/drawing/2014/main" id="{221C6283-90E2-DBD0-2D68-FFC31F7BEF09}"/>
              </a:ext>
            </a:extLst>
          </p:cNvPr>
          <p:cNvSpPr txBox="1"/>
          <p:nvPr/>
        </p:nvSpPr>
        <p:spPr>
          <a:xfrm>
            <a:off x="220392" y="985974"/>
            <a:ext cx="11751216" cy="923330"/>
          </a:xfrm>
          <a:prstGeom prst="rect">
            <a:avLst/>
          </a:prstGeom>
          <a:solidFill>
            <a:srgbClr val="B6E4F4"/>
          </a:solidFill>
        </p:spPr>
        <p:txBody>
          <a:bodyPr wrap="square" rtlCol="0">
            <a:spAutoFit/>
          </a:bodyPr>
          <a:lstStyle/>
          <a:p>
            <a:r>
              <a:rPr lang="de-DE" dirty="0"/>
              <a:t>Während des Injektionsvorganges soll auf dem LCD-Display die jeweils verabreichte Dosis angezeigt werden.</a:t>
            </a:r>
          </a:p>
          <a:p>
            <a:r>
              <a:rPr lang="de-DE" dirty="0"/>
              <a:t>Dies kann man einfach mit einer Zählvariablen (z.B. mit dem Namen „injiziert“)  realisieren, die mitzählt, wieviel Schleifendurchgänge durchgeführt wurden.</a:t>
            </a:r>
          </a:p>
        </p:txBody>
      </p:sp>
      <p:sp>
        <p:nvSpPr>
          <p:cNvPr id="4" name="Oval 3">
            <a:extLst>
              <a:ext uri="{FF2B5EF4-FFF2-40B4-BE49-F238E27FC236}">
                <a16:creationId xmlns:a16="http://schemas.microsoft.com/office/drawing/2014/main" id="{876B0892-BD6B-BFF1-C2F3-4290936B97C9}"/>
              </a:ext>
            </a:extLst>
          </p:cNvPr>
          <p:cNvSpPr/>
          <p:nvPr/>
        </p:nvSpPr>
        <p:spPr>
          <a:xfrm>
            <a:off x="6552808" y="2089581"/>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1" name="Textfeld 10">
            <a:extLst>
              <a:ext uri="{FF2B5EF4-FFF2-40B4-BE49-F238E27FC236}">
                <a16:creationId xmlns:a16="http://schemas.microsoft.com/office/drawing/2014/main" id="{43AEAE88-B04E-2D7A-B45D-03C40B6FD96F}"/>
              </a:ext>
            </a:extLst>
          </p:cNvPr>
          <p:cNvSpPr txBox="1"/>
          <p:nvPr/>
        </p:nvSpPr>
        <p:spPr>
          <a:xfrm>
            <a:off x="7164217" y="2088856"/>
            <a:ext cx="4807391" cy="646331"/>
          </a:xfrm>
          <a:prstGeom prst="rect">
            <a:avLst/>
          </a:prstGeom>
          <a:solidFill>
            <a:srgbClr val="FFC000"/>
          </a:solidFill>
        </p:spPr>
        <p:txBody>
          <a:bodyPr wrap="square" rtlCol="0">
            <a:spAutoFit/>
          </a:bodyPr>
          <a:lstStyle/>
          <a:p>
            <a:r>
              <a:rPr lang="de-DE" dirty="0"/>
              <a:t>Erzeuge eine Variable „injiziert“ durch Klick auf das „+“ Zeichen im „Start“-Block</a:t>
            </a:r>
          </a:p>
        </p:txBody>
      </p:sp>
      <p:sp>
        <p:nvSpPr>
          <p:cNvPr id="19" name="Oval 18">
            <a:extLst>
              <a:ext uri="{FF2B5EF4-FFF2-40B4-BE49-F238E27FC236}">
                <a16:creationId xmlns:a16="http://schemas.microsoft.com/office/drawing/2014/main" id="{0AA08DCD-4E28-A440-157D-7D15469565A1}"/>
              </a:ext>
            </a:extLst>
          </p:cNvPr>
          <p:cNvSpPr/>
          <p:nvPr/>
        </p:nvSpPr>
        <p:spPr>
          <a:xfrm>
            <a:off x="6552808" y="3063785"/>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20" name="Textfeld 19">
            <a:extLst>
              <a:ext uri="{FF2B5EF4-FFF2-40B4-BE49-F238E27FC236}">
                <a16:creationId xmlns:a16="http://schemas.microsoft.com/office/drawing/2014/main" id="{71289834-39B4-9379-B9A3-828C50B1BE19}"/>
              </a:ext>
            </a:extLst>
          </p:cNvPr>
          <p:cNvSpPr txBox="1"/>
          <p:nvPr/>
        </p:nvSpPr>
        <p:spPr>
          <a:xfrm>
            <a:off x="7164217" y="3063060"/>
            <a:ext cx="4807391" cy="923330"/>
          </a:xfrm>
          <a:prstGeom prst="rect">
            <a:avLst/>
          </a:prstGeom>
          <a:solidFill>
            <a:srgbClr val="FFC000"/>
          </a:solidFill>
        </p:spPr>
        <p:txBody>
          <a:bodyPr wrap="square" rtlCol="0">
            <a:spAutoFit/>
          </a:bodyPr>
          <a:lstStyle/>
          <a:p>
            <a:r>
              <a:rPr lang="de-DE" dirty="0"/>
              <a:t>Baue die beiden nebenstehenden Blöcke in deine Funktion „</a:t>
            </a:r>
            <a:r>
              <a:rPr lang="de-DE" dirty="0" err="1"/>
              <a:t>injektion</a:t>
            </a:r>
            <a:r>
              <a:rPr lang="de-DE" dirty="0"/>
              <a:t>“ ein. Auf dem LCD-Display soll eine Meldung wie im Bild unten erscheinen.</a:t>
            </a:r>
          </a:p>
        </p:txBody>
      </p:sp>
      <p:cxnSp>
        <p:nvCxnSpPr>
          <p:cNvPr id="21" name="Gerade Verbindung mit Pfeil 20">
            <a:extLst>
              <a:ext uri="{FF2B5EF4-FFF2-40B4-BE49-F238E27FC236}">
                <a16:creationId xmlns:a16="http://schemas.microsoft.com/office/drawing/2014/main" id="{AB1B71D9-1E07-96A1-A014-B10886DE21F6}"/>
              </a:ext>
            </a:extLst>
          </p:cNvPr>
          <p:cNvCxnSpPr>
            <a:cxnSpLocks/>
          </p:cNvCxnSpPr>
          <p:nvPr/>
        </p:nvCxnSpPr>
        <p:spPr>
          <a:xfrm flipH="1">
            <a:off x="3871356" y="2735187"/>
            <a:ext cx="3139044"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26" name="Grafik 25">
            <a:extLst>
              <a:ext uri="{FF2B5EF4-FFF2-40B4-BE49-F238E27FC236}">
                <a16:creationId xmlns:a16="http://schemas.microsoft.com/office/drawing/2014/main" id="{B80870E1-9596-371E-9D81-E3A7B2A9A6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38399" y="4199463"/>
            <a:ext cx="2459026" cy="2303220"/>
          </a:xfrm>
          <a:prstGeom prst="rect">
            <a:avLst/>
          </a:prstGeom>
        </p:spPr>
      </p:pic>
      <p:pic>
        <p:nvPicPr>
          <p:cNvPr id="5" name="Grafik 4">
            <a:extLst>
              <a:ext uri="{FF2B5EF4-FFF2-40B4-BE49-F238E27FC236}">
                <a16:creationId xmlns:a16="http://schemas.microsoft.com/office/drawing/2014/main" id="{F28080DC-1E57-2672-5191-5466136F4F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651" y="1985564"/>
            <a:ext cx="3761705" cy="1453848"/>
          </a:xfrm>
          <a:prstGeom prst="rect">
            <a:avLst/>
          </a:prstGeom>
        </p:spPr>
      </p:pic>
      <p:pic>
        <p:nvPicPr>
          <p:cNvPr id="7" name="Grafik 6">
            <a:extLst>
              <a:ext uri="{FF2B5EF4-FFF2-40B4-BE49-F238E27FC236}">
                <a16:creationId xmlns:a16="http://schemas.microsoft.com/office/drawing/2014/main" id="{2FFDBFB6-82E6-0282-90E2-0B9B4D62C88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325301" y="4517366"/>
            <a:ext cx="3139044" cy="368814"/>
          </a:xfrm>
          <a:prstGeom prst="rect">
            <a:avLst/>
          </a:prstGeom>
        </p:spPr>
      </p:pic>
      <p:pic>
        <p:nvPicPr>
          <p:cNvPr id="8" name="Grafik 7">
            <a:extLst>
              <a:ext uri="{FF2B5EF4-FFF2-40B4-BE49-F238E27FC236}">
                <a16:creationId xmlns:a16="http://schemas.microsoft.com/office/drawing/2014/main" id="{66DF4745-CE4D-FE5E-B4BA-B83E65433DF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644918" y="5123889"/>
            <a:ext cx="4908162" cy="369432"/>
          </a:xfrm>
          <a:prstGeom prst="rect">
            <a:avLst/>
          </a:prstGeom>
        </p:spPr>
      </p:pic>
    </p:spTree>
    <p:extLst>
      <p:ext uri="{BB962C8B-B14F-4D97-AF65-F5344CB8AC3E}">
        <p14:creationId xmlns:p14="http://schemas.microsoft.com/office/powerpoint/2010/main" val="11816215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7CB4C6-DE6F-DC49-ADCE-AC069DAFC10F}"/>
              </a:ext>
            </a:extLst>
          </p:cNvPr>
          <p:cNvSpPr>
            <a:spLocks noGrp="1"/>
          </p:cNvSpPr>
          <p:nvPr>
            <p:ph type="title"/>
          </p:nvPr>
        </p:nvSpPr>
        <p:spPr/>
        <p:txBody>
          <a:bodyPr/>
          <a:lstStyle/>
          <a:p>
            <a:r>
              <a:rPr lang="de-DE" dirty="0"/>
              <a:t>Verabreichte Dosis anzeigen – Lösung</a:t>
            </a:r>
          </a:p>
        </p:txBody>
      </p:sp>
      <p:pic>
        <p:nvPicPr>
          <p:cNvPr id="26" name="Grafik 25">
            <a:extLst>
              <a:ext uri="{FF2B5EF4-FFF2-40B4-BE49-F238E27FC236}">
                <a16:creationId xmlns:a16="http://schemas.microsoft.com/office/drawing/2014/main" id="{B80870E1-9596-371E-9D81-E3A7B2A9A6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666953" y="1676826"/>
            <a:ext cx="3233058" cy="3028208"/>
          </a:xfrm>
          <a:prstGeom prst="rect">
            <a:avLst/>
          </a:prstGeom>
        </p:spPr>
      </p:pic>
      <p:pic>
        <p:nvPicPr>
          <p:cNvPr id="5" name="Grafik 4">
            <a:extLst>
              <a:ext uri="{FF2B5EF4-FFF2-40B4-BE49-F238E27FC236}">
                <a16:creationId xmlns:a16="http://schemas.microsoft.com/office/drawing/2014/main" id="{0E5ECD8C-6E40-B510-5A16-015F77D3EBB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616" y="1451981"/>
            <a:ext cx="8249145" cy="4170344"/>
          </a:xfrm>
          <a:prstGeom prst="rect">
            <a:avLst/>
          </a:prstGeom>
        </p:spPr>
      </p:pic>
    </p:spTree>
    <p:extLst>
      <p:ext uri="{BB962C8B-B14F-4D97-AF65-F5344CB8AC3E}">
        <p14:creationId xmlns:p14="http://schemas.microsoft.com/office/powerpoint/2010/main" val="31341955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496865B3-3E13-C6AC-6D91-A99761931A6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1894" y="1053749"/>
            <a:ext cx="1707236" cy="2195511"/>
          </a:xfrm>
          <a:prstGeom prst="rect">
            <a:avLst/>
          </a:prstGeom>
        </p:spPr>
      </p:pic>
      <p:sp>
        <p:nvSpPr>
          <p:cNvPr id="2" name="Titel 1">
            <a:extLst>
              <a:ext uri="{FF2B5EF4-FFF2-40B4-BE49-F238E27FC236}">
                <a16:creationId xmlns:a16="http://schemas.microsoft.com/office/drawing/2014/main" id="{A7B21AA7-183A-9A44-A8D1-A6B2BF296D34}"/>
              </a:ext>
            </a:extLst>
          </p:cNvPr>
          <p:cNvSpPr>
            <a:spLocks noGrp="1"/>
          </p:cNvSpPr>
          <p:nvPr>
            <p:ph type="title"/>
          </p:nvPr>
        </p:nvSpPr>
        <p:spPr/>
        <p:txBody>
          <a:bodyPr/>
          <a:lstStyle/>
          <a:p>
            <a:r>
              <a:rPr lang="de-DE" dirty="0"/>
              <a:t>Variable Dosis</a:t>
            </a:r>
          </a:p>
        </p:txBody>
      </p:sp>
      <p:sp>
        <p:nvSpPr>
          <p:cNvPr id="13" name="Textfeld 12">
            <a:extLst>
              <a:ext uri="{FF2B5EF4-FFF2-40B4-BE49-F238E27FC236}">
                <a16:creationId xmlns:a16="http://schemas.microsoft.com/office/drawing/2014/main" id="{3D7EB509-7666-6E43-A8F9-B8BE66222DBD}"/>
              </a:ext>
            </a:extLst>
          </p:cNvPr>
          <p:cNvSpPr txBox="1"/>
          <p:nvPr/>
        </p:nvSpPr>
        <p:spPr>
          <a:xfrm>
            <a:off x="4269031" y="3180026"/>
            <a:ext cx="7311069" cy="584775"/>
          </a:xfrm>
          <a:prstGeom prst="rect">
            <a:avLst/>
          </a:prstGeom>
          <a:solidFill>
            <a:schemeClr val="accent5">
              <a:lumMod val="60000"/>
              <a:lumOff val="40000"/>
            </a:schemeClr>
          </a:solidFill>
        </p:spPr>
        <p:txBody>
          <a:bodyPr wrap="square" rtlCol="0">
            <a:spAutoFit/>
          </a:bodyPr>
          <a:lstStyle/>
          <a:p>
            <a:r>
              <a:rPr lang="de-DE" sz="1600" b="1" dirty="0"/>
              <a:t>Ein Potentiometer ist ein Spannungsteiler. Je nach Stellung des Drehknopfes liefert er eine Spannung zwischen 0V und 5V am mittleren Anschluss.  </a:t>
            </a:r>
            <a:endParaRPr lang="de-DE" sz="1600" dirty="0"/>
          </a:p>
        </p:txBody>
      </p:sp>
      <p:sp>
        <p:nvSpPr>
          <p:cNvPr id="6" name="Textfeld 5">
            <a:extLst>
              <a:ext uri="{FF2B5EF4-FFF2-40B4-BE49-F238E27FC236}">
                <a16:creationId xmlns:a16="http://schemas.microsoft.com/office/drawing/2014/main" id="{F8635783-0126-7400-69EF-5C3009A8E207}"/>
              </a:ext>
            </a:extLst>
          </p:cNvPr>
          <p:cNvSpPr txBox="1"/>
          <p:nvPr/>
        </p:nvSpPr>
        <p:spPr>
          <a:xfrm>
            <a:off x="4276865" y="1053749"/>
            <a:ext cx="7303237" cy="584775"/>
          </a:xfrm>
          <a:prstGeom prst="rect">
            <a:avLst/>
          </a:prstGeom>
          <a:solidFill>
            <a:srgbClr val="FF7E79"/>
          </a:solidFill>
        </p:spPr>
        <p:txBody>
          <a:bodyPr wrap="square" rtlCol="0">
            <a:spAutoFit/>
          </a:bodyPr>
          <a:lstStyle/>
          <a:p>
            <a:r>
              <a:rPr lang="de-DE" sz="1600" dirty="0"/>
              <a:t>Es soll eine variable Dosis von V = 0ml bis V = 5ml mithilfe des </a:t>
            </a:r>
            <a:r>
              <a:rPr lang="de-DE" sz="1600" b="1" dirty="0"/>
              <a:t>Potentiometers</a:t>
            </a:r>
            <a:r>
              <a:rPr lang="de-DE" sz="1600" dirty="0"/>
              <a:t> einstellbar sein.</a:t>
            </a:r>
          </a:p>
        </p:txBody>
      </p:sp>
      <p:sp>
        <p:nvSpPr>
          <p:cNvPr id="7" name="Textfeld 6">
            <a:extLst>
              <a:ext uri="{FF2B5EF4-FFF2-40B4-BE49-F238E27FC236}">
                <a16:creationId xmlns:a16="http://schemas.microsoft.com/office/drawing/2014/main" id="{8E7E664C-0BA4-A2FD-CB46-7DE9EE8D40A7}"/>
              </a:ext>
            </a:extLst>
          </p:cNvPr>
          <p:cNvSpPr txBox="1"/>
          <p:nvPr/>
        </p:nvSpPr>
        <p:spPr>
          <a:xfrm>
            <a:off x="4276865" y="1856802"/>
            <a:ext cx="7303236" cy="584775"/>
          </a:xfrm>
          <a:prstGeom prst="rect">
            <a:avLst/>
          </a:prstGeom>
          <a:solidFill>
            <a:srgbClr val="FF7E79"/>
          </a:solidFill>
        </p:spPr>
        <p:txBody>
          <a:bodyPr wrap="square" rtlCol="0">
            <a:spAutoFit/>
          </a:bodyPr>
          <a:lstStyle/>
          <a:p>
            <a:r>
              <a:rPr lang="de-DE" sz="1600" dirty="0"/>
              <a:t>Der eingestellte Wert soll mit Druck auf die gelbe Taste in die Variable „Dosis“ geschrieben werden.</a:t>
            </a:r>
          </a:p>
        </p:txBody>
      </p:sp>
      <p:sp>
        <p:nvSpPr>
          <p:cNvPr id="8" name="Textfeld 7">
            <a:extLst>
              <a:ext uri="{FF2B5EF4-FFF2-40B4-BE49-F238E27FC236}">
                <a16:creationId xmlns:a16="http://schemas.microsoft.com/office/drawing/2014/main" id="{3B9839F8-555B-5BEC-8282-3B43D21CFF5A}"/>
              </a:ext>
            </a:extLst>
          </p:cNvPr>
          <p:cNvSpPr txBox="1"/>
          <p:nvPr/>
        </p:nvSpPr>
        <p:spPr>
          <a:xfrm>
            <a:off x="4276865" y="2659855"/>
            <a:ext cx="7303236" cy="338554"/>
          </a:xfrm>
          <a:prstGeom prst="rect">
            <a:avLst/>
          </a:prstGeom>
          <a:solidFill>
            <a:srgbClr val="FF7E79"/>
          </a:solidFill>
        </p:spPr>
        <p:txBody>
          <a:bodyPr wrap="square" rtlCol="0">
            <a:spAutoFit/>
          </a:bodyPr>
          <a:lstStyle/>
          <a:p>
            <a:r>
              <a:rPr lang="de-DE" sz="1600" dirty="0"/>
              <a:t>Bei Druck auf die rote Taste soll die vorgewählte Dosis injiziert werden.</a:t>
            </a:r>
          </a:p>
        </p:txBody>
      </p:sp>
      <p:pic>
        <p:nvPicPr>
          <p:cNvPr id="28" name="Grafik 27" descr="Ein Bild, das Diagramm, Reihe, Schrift, Design enthält.&#10;&#10;Automatisch generierte Beschreibung">
            <a:extLst>
              <a:ext uri="{FF2B5EF4-FFF2-40B4-BE49-F238E27FC236}">
                <a16:creationId xmlns:a16="http://schemas.microsoft.com/office/drawing/2014/main" id="{3FE41278-B03D-9FBF-F045-4AA271B099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17089" y="4109199"/>
            <a:ext cx="1565821" cy="804920"/>
          </a:xfrm>
          <a:prstGeom prst="rect">
            <a:avLst/>
          </a:prstGeom>
        </p:spPr>
      </p:pic>
      <p:pic>
        <p:nvPicPr>
          <p:cNvPr id="32" name="Grafik 31" descr="Ein Bild, das Schrift, Grafiken, weiß, Design enthält.&#10;&#10;Automatisch generierte Beschreibung">
            <a:extLst>
              <a:ext uri="{FF2B5EF4-FFF2-40B4-BE49-F238E27FC236}">
                <a16:creationId xmlns:a16="http://schemas.microsoft.com/office/drawing/2014/main" id="{0E8870BF-C995-1820-162C-ED7670D528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71474" y="4222425"/>
            <a:ext cx="820077" cy="1368850"/>
          </a:xfrm>
          <a:prstGeom prst="rect">
            <a:avLst/>
          </a:prstGeom>
        </p:spPr>
      </p:pic>
      <p:grpSp>
        <p:nvGrpSpPr>
          <p:cNvPr id="49" name="Gruppieren 48">
            <a:extLst>
              <a:ext uri="{FF2B5EF4-FFF2-40B4-BE49-F238E27FC236}">
                <a16:creationId xmlns:a16="http://schemas.microsoft.com/office/drawing/2014/main" id="{35F9288A-5F76-DBAC-EE1E-788F60A06F48}"/>
              </a:ext>
            </a:extLst>
          </p:cNvPr>
          <p:cNvGrpSpPr/>
          <p:nvPr/>
        </p:nvGrpSpPr>
        <p:grpSpPr>
          <a:xfrm>
            <a:off x="10420007" y="3900595"/>
            <a:ext cx="1221264" cy="2073254"/>
            <a:chOff x="9796675" y="3855287"/>
            <a:chExt cx="1221264" cy="2073254"/>
          </a:xfrm>
        </p:grpSpPr>
        <p:grpSp>
          <p:nvGrpSpPr>
            <p:cNvPr id="38" name="Gruppieren 37">
              <a:extLst>
                <a:ext uri="{FF2B5EF4-FFF2-40B4-BE49-F238E27FC236}">
                  <a16:creationId xmlns:a16="http://schemas.microsoft.com/office/drawing/2014/main" id="{FC8EC8C9-45BA-3A80-95F1-526C467BBAA6}"/>
                </a:ext>
              </a:extLst>
            </p:cNvPr>
            <p:cNvGrpSpPr/>
            <p:nvPr/>
          </p:nvGrpSpPr>
          <p:grpSpPr>
            <a:xfrm>
              <a:off x="9796675" y="3855287"/>
              <a:ext cx="1221264" cy="1804843"/>
              <a:chOff x="9807477" y="4164186"/>
              <a:chExt cx="1221264" cy="1804843"/>
            </a:xfrm>
          </p:grpSpPr>
          <p:pic>
            <p:nvPicPr>
              <p:cNvPr id="23" name="Grafik 22" descr="Ein Bild, das Autoteile, Auto enthält.&#10;&#10;Automatisch generierte Beschreibung">
                <a:extLst>
                  <a:ext uri="{FF2B5EF4-FFF2-40B4-BE49-F238E27FC236}">
                    <a16:creationId xmlns:a16="http://schemas.microsoft.com/office/drawing/2014/main" id="{4AEFDC4A-E8C7-DF37-61E4-EE209B02283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619806">
                <a:off x="9827895" y="4164186"/>
                <a:ext cx="1141352" cy="1491987"/>
              </a:xfrm>
              <a:prstGeom prst="rect">
                <a:avLst/>
              </a:prstGeom>
            </p:spPr>
          </p:pic>
          <p:sp>
            <p:nvSpPr>
              <p:cNvPr id="35" name="Textfeld 34">
                <a:extLst>
                  <a:ext uri="{FF2B5EF4-FFF2-40B4-BE49-F238E27FC236}">
                    <a16:creationId xmlns:a16="http://schemas.microsoft.com/office/drawing/2014/main" id="{732C59B0-626F-85C6-CAE3-45DB1E9F23F4}"/>
                  </a:ext>
                </a:extLst>
              </p:cNvPr>
              <p:cNvSpPr txBox="1"/>
              <p:nvPr/>
            </p:nvSpPr>
            <p:spPr>
              <a:xfrm>
                <a:off x="9807477" y="5542641"/>
                <a:ext cx="452368" cy="261610"/>
              </a:xfrm>
              <a:prstGeom prst="rect">
                <a:avLst/>
              </a:prstGeom>
              <a:noFill/>
            </p:spPr>
            <p:txBody>
              <a:bodyPr wrap="none" rtlCol="0">
                <a:spAutoFit/>
              </a:bodyPr>
              <a:lstStyle/>
              <a:p>
                <a:r>
                  <a:rPr lang="de-DE" sz="1100" dirty="0"/>
                  <a:t>GND</a:t>
                </a:r>
              </a:p>
            </p:txBody>
          </p:sp>
          <p:sp>
            <p:nvSpPr>
              <p:cNvPr id="36" name="Textfeld 35">
                <a:extLst>
                  <a:ext uri="{FF2B5EF4-FFF2-40B4-BE49-F238E27FC236}">
                    <a16:creationId xmlns:a16="http://schemas.microsoft.com/office/drawing/2014/main" id="{0107B66B-14D6-2F95-F27E-D4A0A3FB8C0E}"/>
                  </a:ext>
                </a:extLst>
              </p:cNvPr>
              <p:cNvSpPr txBox="1"/>
              <p:nvPr/>
            </p:nvSpPr>
            <p:spPr>
              <a:xfrm>
                <a:off x="10680214" y="5542641"/>
                <a:ext cx="327334" cy="261610"/>
              </a:xfrm>
              <a:prstGeom prst="rect">
                <a:avLst/>
              </a:prstGeom>
              <a:noFill/>
            </p:spPr>
            <p:txBody>
              <a:bodyPr wrap="none" rtlCol="0">
                <a:spAutoFit/>
              </a:bodyPr>
              <a:lstStyle/>
              <a:p>
                <a:r>
                  <a:rPr lang="de-DE" sz="1100" dirty="0"/>
                  <a:t>U</a:t>
                </a:r>
                <a:r>
                  <a:rPr lang="de-DE" sz="1100" baseline="-25000" dirty="0"/>
                  <a:t>V</a:t>
                </a:r>
              </a:p>
            </p:txBody>
          </p:sp>
          <p:sp>
            <p:nvSpPr>
              <p:cNvPr id="37" name="Textfeld 36">
                <a:extLst>
                  <a:ext uri="{FF2B5EF4-FFF2-40B4-BE49-F238E27FC236}">
                    <a16:creationId xmlns:a16="http://schemas.microsoft.com/office/drawing/2014/main" id="{7F9B27B3-D446-820D-3C09-7E946C48AE7E}"/>
                  </a:ext>
                </a:extLst>
              </p:cNvPr>
              <p:cNvSpPr txBox="1"/>
              <p:nvPr/>
            </p:nvSpPr>
            <p:spPr>
              <a:xfrm>
                <a:off x="10451339" y="5707419"/>
                <a:ext cx="577402" cy="261610"/>
              </a:xfrm>
              <a:prstGeom prst="rect">
                <a:avLst/>
              </a:prstGeom>
              <a:noFill/>
            </p:spPr>
            <p:txBody>
              <a:bodyPr wrap="none" rtlCol="0">
                <a:spAutoFit/>
              </a:bodyPr>
              <a:lstStyle/>
              <a:p>
                <a:r>
                  <a:rPr lang="de-DE" sz="1100" dirty="0" err="1"/>
                  <a:t>U</a:t>
                </a:r>
                <a:r>
                  <a:rPr lang="de-DE" sz="1100" baseline="-25000" dirty="0" err="1"/>
                  <a:t>variabel</a:t>
                </a:r>
                <a:endParaRPr lang="de-DE" sz="1100" baseline="-25000" dirty="0"/>
              </a:p>
            </p:txBody>
          </p:sp>
        </p:grpSp>
        <p:cxnSp>
          <p:nvCxnSpPr>
            <p:cNvPr id="40" name="Gerade Verbindung mit Pfeil 39">
              <a:extLst>
                <a:ext uri="{FF2B5EF4-FFF2-40B4-BE49-F238E27FC236}">
                  <a16:creationId xmlns:a16="http://schemas.microsoft.com/office/drawing/2014/main" id="{0F9FEF3D-EFFD-2CC6-A7CC-CC2C7F3F9AD4}"/>
                </a:ext>
              </a:extLst>
            </p:cNvPr>
            <p:cNvCxnSpPr>
              <a:cxnSpLocks/>
              <a:endCxn id="42" idx="0"/>
            </p:cNvCxnSpPr>
            <p:nvPr/>
          </p:nvCxnSpPr>
          <p:spPr>
            <a:xfrm>
              <a:off x="10441606" y="5069977"/>
              <a:ext cx="15245" cy="596954"/>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
          <p:nvSpPr>
            <p:cNvPr id="42" name="Textfeld 41">
              <a:extLst>
                <a:ext uri="{FF2B5EF4-FFF2-40B4-BE49-F238E27FC236}">
                  <a16:creationId xmlns:a16="http://schemas.microsoft.com/office/drawing/2014/main" id="{6207B442-088E-9893-3819-554295D2E7CA}"/>
                </a:ext>
              </a:extLst>
            </p:cNvPr>
            <p:cNvSpPr txBox="1"/>
            <p:nvPr/>
          </p:nvSpPr>
          <p:spPr>
            <a:xfrm>
              <a:off x="10172157" y="5666931"/>
              <a:ext cx="569387" cy="261610"/>
            </a:xfrm>
            <a:prstGeom prst="rect">
              <a:avLst/>
            </a:prstGeom>
            <a:noFill/>
          </p:spPr>
          <p:txBody>
            <a:bodyPr wrap="none" rtlCol="0">
              <a:spAutoFit/>
            </a:bodyPr>
            <a:lstStyle/>
            <a:p>
              <a:r>
                <a:rPr lang="de-DE" sz="1100" dirty="0"/>
                <a:t>PIN A0</a:t>
              </a:r>
              <a:endParaRPr lang="de-DE" sz="1100" baseline="-25000" dirty="0"/>
            </a:p>
          </p:txBody>
        </p:sp>
      </p:grpSp>
      <p:pic>
        <p:nvPicPr>
          <p:cNvPr id="47" name="Grafik 46" descr="Ein Bild, das Screenshot, Schwarz, Design enthält.&#10;&#10;Automatisch generierte Beschreibung">
            <a:extLst>
              <a:ext uri="{FF2B5EF4-FFF2-40B4-BE49-F238E27FC236}">
                <a16:creationId xmlns:a16="http://schemas.microsoft.com/office/drawing/2014/main" id="{9C4FB6B7-B6FD-7275-AC20-B9BF4A18C62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69032" y="4093510"/>
            <a:ext cx="2427431" cy="1641219"/>
          </a:xfrm>
          <a:prstGeom prst="rect">
            <a:avLst/>
          </a:prstGeom>
        </p:spPr>
      </p:pic>
      <p:grpSp>
        <p:nvGrpSpPr>
          <p:cNvPr id="57" name="Gruppieren 56">
            <a:extLst>
              <a:ext uri="{FF2B5EF4-FFF2-40B4-BE49-F238E27FC236}">
                <a16:creationId xmlns:a16="http://schemas.microsoft.com/office/drawing/2014/main" id="{90C16BEE-3895-999A-7516-15BAEE96FE73}"/>
              </a:ext>
            </a:extLst>
          </p:cNvPr>
          <p:cNvGrpSpPr/>
          <p:nvPr/>
        </p:nvGrpSpPr>
        <p:grpSpPr>
          <a:xfrm>
            <a:off x="2319130" y="1359388"/>
            <a:ext cx="7566992" cy="934122"/>
            <a:chOff x="2319130" y="1359388"/>
            <a:chExt cx="7566992" cy="934122"/>
          </a:xfrm>
        </p:grpSpPr>
        <p:cxnSp>
          <p:nvCxnSpPr>
            <p:cNvPr id="22" name="Gerade Verbindung 21">
              <a:extLst>
                <a:ext uri="{FF2B5EF4-FFF2-40B4-BE49-F238E27FC236}">
                  <a16:creationId xmlns:a16="http://schemas.microsoft.com/office/drawing/2014/main" id="{D9C3A1B9-29A4-0D44-92D6-C9042A3C98EA}"/>
                </a:ext>
              </a:extLst>
            </p:cNvPr>
            <p:cNvCxnSpPr>
              <a:cxnSpLocks/>
            </p:cNvCxnSpPr>
            <p:nvPr/>
          </p:nvCxnSpPr>
          <p:spPr>
            <a:xfrm flipV="1">
              <a:off x="2319130" y="1728907"/>
              <a:ext cx="7566992" cy="564603"/>
            </a:xfrm>
            <a:prstGeom prst="bentConnector3">
              <a:avLst>
                <a:gd name="adj1" fmla="val 18476"/>
              </a:avLst>
            </a:prstGeom>
            <a:ln w="47625">
              <a:headEnd type="triangle"/>
              <a:tailEnd type="none" w="med" len="lg"/>
            </a:ln>
          </p:spPr>
          <p:style>
            <a:lnRef idx="1">
              <a:schemeClr val="accent1"/>
            </a:lnRef>
            <a:fillRef idx="0">
              <a:schemeClr val="accent1"/>
            </a:fillRef>
            <a:effectRef idx="0">
              <a:schemeClr val="accent1"/>
            </a:effectRef>
            <a:fontRef idx="minor">
              <a:schemeClr val="tx1"/>
            </a:fontRef>
          </p:style>
        </p:cxnSp>
        <p:cxnSp>
          <p:nvCxnSpPr>
            <p:cNvPr id="56" name="Gerade Verbindung 55">
              <a:extLst>
                <a:ext uri="{FF2B5EF4-FFF2-40B4-BE49-F238E27FC236}">
                  <a16:creationId xmlns:a16="http://schemas.microsoft.com/office/drawing/2014/main" id="{A9D279DE-83E4-DB20-D2F3-22DC614BBA42}"/>
                </a:ext>
              </a:extLst>
            </p:cNvPr>
            <p:cNvCxnSpPr/>
            <p:nvPr/>
          </p:nvCxnSpPr>
          <p:spPr>
            <a:xfrm flipV="1">
              <a:off x="9886122" y="1359388"/>
              <a:ext cx="0" cy="382771"/>
            </a:xfrm>
            <a:prstGeom prst="line">
              <a:avLst/>
            </a:prstGeom>
            <a:ln w="47625"/>
          </p:spPr>
          <p:style>
            <a:lnRef idx="1">
              <a:schemeClr val="accent1"/>
            </a:lnRef>
            <a:fillRef idx="0">
              <a:schemeClr val="accent1"/>
            </a:fillRef>
            <a:effectRef idx="0">
              <a:schemeClr val="accent1"/>
            </a:effectRef>
            <a:fontRef idx="minor">
              <a:schemeClr val="tx1"/>
            </a:fontRef>
          </p:style>
        </p:cxnSp>
      </p:grpSp>
      <p:pic>
        <p:nvPicPr>
          <p:cNvPr id="58" name="Grafik 57">
            <a:extLst>
              <a:ext uri="{FF2B5EF4-FFF2-40B4-BE49-F238E27FC236}">
                <a16:creationId xmlns:a16="http://schemas.microsoft.com/office/drawing/2014/main" id="{CEB1775E-8406-F9A7-BBD6-747759BC15DF}"/>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t="-1972"/>
          <a:stretch/>
        </p:blipFill>
        <p:spPr>
          <a:xfrm>
            <a:off x="518189" y="3278516"/>
            <a:ext cx="2833671" cy="2879836"/>
          </a:xfrm>
          <a:prstGeom prst="rect">
            <a:avLst/>
          </a:prstGeom>
        </p:spPr>
      </p:pic>
      <p:sp>
        <p:nvSpPr>
          <p:cNvPr id="4" name="Textfeld 3">
            <a:extLst>
              <a:ext uri="{FF2B5EF4-FFF2-40B4-BE49-F238E27FC236}">
                <a16:creationId xmlns:a16="http://schemas.microsoft.com/office/drawing/2014/main" id="{F2809574-81EC-8FFB-FC93-9F55E1F35567}"/>
              </a:ext>
            </a:extLst>
          </p:cNvPr>
          <p:cNvSpPr txBox="1"/>
          <p:nvPr/>
        </p:nvSpPr>
        <p:spPr>
          <a:xfrm>
            <a:off x="4269031" y="5973849"/>
            <a:ext cx="7311068" cy="446276"/>
          </a:xfrm>
          <a:prstGeom prst="rect">
            <a:avLst/>
          </a:prstGeom>
          <a:solidFill>
            <a:schemeClr val="accent5">
              <a:lumMod val="60000"/>
              <a:lumOff val="40000"/>
            </a:schemeClr>
          </a:solidFill>
        </p:spPr>
        <p:txBody>
          <a:bodyPr wrap="square" rtlCol="0">
            <a:spAutoFit/>
          </a:bodyPr>
          <a:lstStyle/>
          <a:p>
            <a:r>
              <a:rPr lang="de-DE" sz="1400" dirty="0"/>
              <a:t>So funktioniert`s - </a:t>
            </a:r>
            <a:r>
              <a:rPr lang="de-DE" sz="1400" dirty="0" err="1"/>
              <a:t>simpleclub</a:t>
            </a:r>
            <a:endParaRPr lang="de-DE" sz="1400" dirty="0">
              <a:hlinkClick r:id="rId8">
                <a:extLst>
                  <a:ext uri="{A12FA001-AC4F-418D-AE19-62706E023703}">
                    <ahyp:hlinkClr xmlns:ahyp="http://schemas.microsoft.com/office/drawing/2018/hyperlinkcolor" val="tx"/>
                  </a:ext>
                </a:extLst>
              </a:hlinkClick>
            </a:endParaRPr>
          </a:p>
          <a:p>
            <a:r>
              <a:rPr lang="de-DE" sz="900" dirty="0">
                <a:solidFill>
                  <a:srgbClr val="0563C1"/>
                </a:solidFill>
                <a:hlinkClick r:id="rId8">
                  <a:extLst>
                    <a:ext uri="{A12FA001-AC4F-418D-AE19-62706E023703}">
                      <ahyp:hlinkClr xmlns:ahyp="http://schemas.microsoft.com/office/drawing/2018/hyperlinkcolor" val="tx"/>
                    </a:ext>
                  </a:extLst>
                </a:hlinkClick>
              </a:rPr>
              <a:t>https://cdn.jwplayer.com/manifests/otclEvsG.m3u8?exp=1700349386&amp;sig=cedd499944ef8c1099749d476020d1a0</a:t>
            </a:r>
            <a:endParaRPr lang="de-DE" sz="900" dirty="0"/>
          </a:p>
        </p:txBody>
      </p:sp>
    </p:spTree>
    <p:extLst>
      <p:ext uri="{BB962C8B-B14F-4D97-AF65-F5344CB8AC3E}">
        <p14:creationId xmlns:p14="http://schemas.microsoft.com/office/powerpoint/2010/main" val="455719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B2D23B-B7DC-8C4C-89F4-D84670401933}"/>
              </a:ext>
            </a:extLst>
          </p:cNvPr>
          <p:cNvSpPr>
            <a:spLocks noGrp="1"/>
          </p:cNvSpPr>
          <p:nvPr>
            <p:ph type="title"/>
          </p:nvPr>
        </p:nvSpPr>
        <p:spPr/>
        <p:txBody>
          <a:bodyPr/>
          <a:lstStyle/>
          <a:p>
            <a:r>
              <a:rPr lang="de-DE" dirty="0">
                <a:cs typeface="Calibri Light"/>
              </a:rPr>
              <a:t>Aufbau eines </a:t>
            </a:r>
            <a:r>
              <a:rPr lang="de-DE" dirty="0" err="1">
                <a:cs typeface="Calibri Light"/>
              </a:rPr>
              <a:t>Arduino</a:t>
            </a:r>
            <a:endParaRPr lang="de-DE" dirty="0"/>
          </a:p>
        </p:txBody>
      </p:sp>
      <p:pic>
        <p:nvPicPr>
          <p:cNvPr id="4" name="Grafik 5" descr="Ein Bild, das Elektronik, Schaltkreis enthält.&#10;&#10;Beschreibung automatisch generiert.">
            <a:extLst>
              <a:ext uri="{FF2B5EF4-FFF2-40B4-BE49-F238E27FC236}">
                <a16:creationId xmlns:a16="http://schemas.microsoft.com/office/drawing/2014/main" id="{8BB3D2DC-663F-DC46-98DB-C9ABDBB5B508}"/>
              </a:ext>
            </a:extLst>
          </p:cNvPr>
          <p:cNvPicPr>
            <a:picLocks noChangeAspect="1"/>
          </p:cNvPicPr>
          <p:nvPr/>
        </p:nvPicPr>
        <p:blipFill>
          <a:blip r:embed="rId2"/>
          <a:stretch>
            <a:fillRect/>
          </a:stretch>
        </p:blipFill>
        <p:spPr>
          <a:xfrm>
            <a:off x="109372" y="1214181"/>
            <a:ext cx="8044817" cy="4610572"/>
          </a:xfrm>
          <a:prstGeom prst="rect">
            <a:avLst/>
          </a:prstGeom>
        </p:spPr>
      </p:pic>
      <p:sp>
        <p:nvSpPr>
          <p:cNvPr id="5" name="Textfeld 4">
            <a:extLst>
              <a:ext uri="{FF2B5EF4-FFF2-40B4-BE49-F238E27FC236}">
                <a16:creationId xmlns:a16="http://schemas.microsoft.com/office/drawing/2014/main" id="{E53ED786-536B-1144-9C49-A11592AAB5FF}"/>
              </a:ext>
            </a:extLst>
          </p:cNvPr>
          <p:cNvSpPr txBox="1"/>
          <p:nvPr/>
        </p:nvSpPr>
        <p:spPr>
          <a:xfrm>
            <a:off x="8105188" y="1206386"/>
            <a:ext cx="397744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400" b="1" dirty="0">
                <a:solidFill>
                  <a:srgbClr val="EBA605"/>
                </a:solidFill>
              </a:rPr>
              <a:t>Gelb (relevante Elemente):</a:t>
            </a:r>
            <a:endParaRPr lang="de-DE" sz="2400" b="1" dirty="0">
              <a:solidFill>
                <a:srgbClr val="EBA605"/>
              </a:solidFill>
              <a:cs typeface="Calibri"/>
            </a:endParaRPr>
          </a:p>
        </p:txBody>
      </p:sp>
      <p:graphicFrame>
        <p:nvGraphicFramePr>
          <p:cNvPr id="6" name="Tabelle 13">
            <a:extLst>
              <a:ext uri="{FF2B5EF4-FFF2-40B4-BE49-F238E27FC236}">
                <a16:creationId xmlns:a16="http://schemas.microsoft.com/office/drawing/2014/main" id="{7BC70F48-F021-8F45-8F91-7B030BCE4F2B}"/>
              </a:ext>
            </a:extLst>
          </p:cNvPr>
          <p:cNvGraphicFramePr>
            <a:graphicFrameLocks noGrp="1"/>
          </p:cNvGraphicFramePr>
          <p:nvPr/>
        </p:nvGraphicFramePr>
        <p:xfrm>
          <a:off x="8154189" y="1826162"/>
          <a:ext cx="3604542" cy="3840480"/>
        </p:xfrm>
        <a:graphic>
          <a:graphicData uri="http://schemas.openxmlformats.org/drawingml/2006/table">
            <a:tbl>
              <a:tblPr bandRow="1">
                <a:tableStyleId>{5C22544A-7EE6-4342-B048-85BDC9FD1C3A}</a:tableStyleId>
              </a:tblPr>
              <a:tblGrid>
                <a:gridCol w="449935">
                  <a:extLst>
                    <a:ext uri="{9D8B030D-6E8A-4147-A177-3AD203B41FA5}">
                      <a16:colId xmlns:a16="http://schemas.microsoft.com/office/drawing/2014/main" val="3671417389"/>
                    </a:ext>
                  </a:extLst>
                </a:gridCol>
                <a:gridCol w="3154607">
                  <a:extLst>
                    <a:ext uri="{9D8B030D-6E8A-4147-A177-3AD203B41FA5}">
                      <a16:colId xmlns:a16="http://schemas.microsoft.com/office/drawing/2014/main" val="486161611"/>
                    </a:ext>
                  </a:extLst>
                </a:gridCol>
              </a:tblGrid>
              <a:tr h="407502">
                <a:tc>
                  <a:txBody>
                    <a:bodyPr/>
                    <a:lstStyle/>
                    <a:p>
                      <a:r>
                        <a:rPr lang="de-DE" sz="2400"/>
                        <a:t>1</a:t>
                      </a:r>
                    </a:p>
                  </a:txBody>
                  <a:tcPr>
                    <a:noFill/>
                  </a:tcPr>
                </a:tc>
                <a:tc>
                  <a:txBody>
                    <a:bodyPr/>
                    <a:lstStyle/>
                    <a:p>
                      <a:r>
                        <a:rPr lang="de-DE" sz="2400" dirty="0"/>
                        <a:t>USB-Anschluss</a:t>
                      </a:r>
                    </a:p>
                  </a:txBody>
                  <a:tcPr>
                    <a:noFill/>
                  </a:tcPr>
                </a:tc>
                <a:extLst>
                  <a:ext uri="{0D108BD9-81ED-4DB2-BD59-A6C34878D82A}">
                    <a16:rowId xmlns:a16="http://schemas.microsoft.com/office/drawing/2014/main" val="265914017"/>
                  </a:ext>
                </a:extLst>
              </a:tr>
              <a:tr h="407502">
                <a:tc>
                  <a:txBody>
                    <a:bodyPr/>
                    <a:lstStyle/>
                    <a:p>
                      <a:r>
                        <a:rPr lang="de-DE" sz="2400"/>
                        <a:t>2</a:t>
                      </a:r>
                    </a:p>
                  </a:txBody>
                  <a:tcPr>
                    <a:noFill/>
                  </a:tcPr>
                </a:tc>
                <a:tc>
                  <a:txBody>
                    <a:bodyPr/>
                    <a:lstStyle/>
                    <a:p>
                      <a:r>
                        <a:rPr lang="de-DE" sz="2400"/>
                        <a:t>Stromanschluss</a:t>
                      </a:r>
                    </a:p>
                  </a:txBody>
                  <a:tcPr>
                    <a:noFill/>
                  </a:tcPr>
                </a:tc>
                <a:extLst>
                  <a:ext uri="{0D108BD9-81ED-4DB2-BD59-A6C34878D82A}">
                    <a16:rowId xmlns:a16="http://schemas.microsoft.com/office/drawing/2014/main" val="3995933602"/>
                  </a:ext>
                </a:extLst>
              </a:tr>
              <a:tr h="407502">
                <a:tc>
                  <a:txBody>
                    <a:bodyPr/>
                    <a:lstStyle/>
                    <a:p>
                      <a:r>
                        <a:rPr lang="de-DE" sz="2400"/>
                        <a:t>3</a:t>
                      </a:r>
                    </a:p>
                  </a:txBody>
                  <a:tcPr>
                    <a:noFill/>
                  </a:tcPr>
                </a:tc>
                <a:tc>
                  <a:txBody>
                    <a:bodyPr/>
                    <a:lstStyle/>
                    <a:p>
                      <a:r>
                        <a:rPr lang="de-DE" sz="2400"/>
                        <a:t>Stromversorgung für externe Schaltungen</a:t>
                      </a:r>
                    </a:p>
                  </a:txBody>
                  <a:tcPr>
                    <a:noFill/>
                  </a:tcPr>
                </a:tc>
                <a:extLst>
                  <a:ext uri="{0D108BD9-81ED-4DB2-BD59-A6C34878D82A}">
                    <a16:rowId xmlns:a16="http://schemas.microsoft.com/office/drawing/2014/main" val="1949365647"/>
                  </a:ext>
                </a:extLst>
              </a:tr>
              <a:tr h="407502">
                <a:tc>
                  <a:txBody>
                    <a:bodyPr/>
                    <a:lstStyle/>
                    <a:p>
                      <a:r>
                        <a:rPr lang="de-DE" sz="2400"/>
                        <a:t>4</a:t>
                      </a:r>
                    </a:p>
                  </a:txBody>
                  <a:tcPr>
                    <a:noFill/>
                  </a:tcPr>
                </a:tc>
                <a:tc>
                  <a:txBody>
                    <a:bodyPr/>
                    <a:lstStyle/>
                    <a:p>
                      <a:r>
                        <a:rPr lang="de-DE" sz="2400"/>
                        <a:t>"Digital"-Pins (2-13)</a:t>
                      </a:r>
                    </a:p>
                  </a:txBody>
                  <a:tcPr>
                    <a:noFill/>
                  </a:tcPr>
                </a:tc>
                <a:extLst>
                  <a:ext uri="{0D108BD9-81ED-4DB2-BD59-A6C34878D82A}">
                    <a16:rowId xmlns:a16="http://schemas.microsoft.com/office/drawing/2014/main" val="2022025968"/>
                  </a:ext>
                </a:extLst>
              </a:tr>
              <a:tr h="407502">
                <a:tc>
                  <a:txBody>
                    <a:bodyPr/>
                    <a:lstStyle/>
                    <a:p>
                      <a:r>
                        <a:rPr lang="de-DE" sz="2400"/>
                        <a:t>5</a:t>
                      </a:r>
                    </a:p>
                  </a:txBody>
                  <a:tcPr>
                    <a:noFill/>
                  </a:tcPr>
                </a:tc>
                <a:tc>
                  <a:txBody>
                    <a:bodyPr/>
                    <a:lstStyle/>
                    <a:p>
                      <a:r>
                        <a:rPr lang="de-DE" sz="2400" dirty="0"/>
                        <a:t>Mit ~ "Digital"-Pins mit Pulsweiten-Modulation (3,5,6,10,11)</a:t>
                      </a:r>
                    </a:p>
                  </a:txBody>
                  <a:tcPr>
                    <a:noFill/>
                  </a:tcPr>
                </a:tc>
                <a:extLst>
                  <a:ext uri="{0D108BD9-81ED-4DB2-BD59-A6C34878D82A}">
                    <a16:rowId xmlns:a16="http://schemas.microsoft.com/office/drawing/2014/main" val="1329016724"/>
                  </a:ext>
                </a:extLst>
              </a:tr>
              <a:tr h="407502">
                <a:tc>
                  <a:txBody>
                    <a:bodyPr/>
                    <a:lstStyle/>
                    <a:p>
                      <a:r>
                        <a:rPr lang="de-DE" sz="2400"/>
                        <a:t>6</a:t>
                      </a:r>
                    </a:p>
                  </a:txBody>
                  <a:tcPr>
                    <a:noFill/>
                  </a:tcPr>
                </a:tc>
                <a:tc>
                  <a:txBody>
                    <a:bodyPr/>
                    <a:lstStyle/>
                    <a:p>
                      <a:r>
                        <a:rPr lang="de-DE" sz="2400" dirty="0"/>
                        <a:t>"Analog"-Pins (A0-A5)</a:t>
                      </a:r>
                    </a:p>
                  </a:txBody>
                  <a:tcPr>
                    <a:noFill/>
                  </a:tcPr>
                </a:tc>
                <a:extLst>
                  <a:ext uri="{0D108BD9-81ED-4DB2-BD59-A6C34878D82A}">
                    <a16:rowId xmlns:a16="http://schemas.microsoft.com/office/drawing/2014/main" val="467497812"/>
                  </a:ext>
                </a:extLst>
              </a:tr>
            </a:tbl>
          </a:graphicData>
        </a:graphic>
      </p:graphicFrame>
    </p:spTree>
    <p:extLst>
      <p:ext uri="{BB962C8B-B14F-4D97-AF65-F5344CB8AC3E}">
        <p14:creationId xmlns:p14="http://schemas.microsoft.com/office/powerpoint/2010/main" val="10488498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872F2EFF-B4F0-DCB9-CD2E-749A235624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827" y="2227958"/>
            <a:ext cx="4408144" cy="2918067"/>
          </a:xfrm>
          <a:prstGeom prst="rect">
            <a:avLst/>
          </a:prstGeom>
        </p:spPr>
      </p:pic>
      <p:sp>
        <p:nvSpPr>
          <p:cNvPr id="2" name="Titel 1">
            <a:extLst>
              <a:ext uri="{FF2B5EF4-FFF2-40B4-BE49-F238E27FC236}">
                <a16:creationId xmlns:a16="http://schemas.microsoft.com/office/drawing/2014/main" id="{4C7C4473-A3B4-E447-9496-E1F7349BFA50}"/>
              </a:ext>
            </a:extLst>
          </p:cNvPr>
          <p:cNvSpPr>
            <a:spLocks noGrp="1"/>
          </p:cNvSpPr>
          <p:nvPr>
            <p:ph type="title"/>
          </p:nvPr>
        </p:nvSpPr>
        <p:spPr/>
        <p:txBody>
          <a:bodyPr/>
          <a:lstStyle/>
          <a:p>
            <a:r>
              <a:rPr lang="de-DE" dirty="0"/>
              <a:t>Variable Dosis</a:t>
            </a:r>
          </a:p>
        </p:txBody>
      </p:sp>
      <p:sp>
        <p:nvSpPr>
          <p:cNvPr id="5" name="Oval 4">
            <a:extLst>
              <a:ext uri="{FF2B5EF4-FFF2-40B4-BE49-F238E27FC236}">
                <a16:creationId xmlns:a16="http://schemas.microsoft.com/office/drawing/2014/main" id="{E41F6F80-65C7-B142-9D3A-F99192B74428}"/>
              </a:ext>
            </a:extLst>
          </p:cNvPr>
          <p:cNvSpPr/>
          <p:nvPr/>
        </p:nvSpPr>
        <p:spPr>
          <a:xfrm>
            <a:off x="6543820" y="182674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6" name="Textfeld 5">
            <a:extLst>
              <a:ext uri="{FF2B5EF4-FFF2-40B4-BE49-F238E27FC236}">
                <a16:creationId xmlns:a16="http://schemas.microsoft.com/office/drawing/2014/main" id="{6F63220F-E7AF-6140-BDCF-C4F0B39F9704}"/>
              </a:ext>
            </a:extLst>
          </p:cNvPr>
          <p:cNvSpPr txBox="1"/>
          <p:nvPr/>
        </p:nvSpPr>
        <p:spPr>
          <a:xfrm>
            <a:off x="7164217" y="1826749"/>
            <a:ext cx="4807391" cy="923330"/>
          </a:xfrm>
          <a:prstGeom prst="rect">
            <a:avLst/>
          </a:prstGeom>
          <a:solidFill>
            <a:srgbClr val="FFC000"/>
          </a:solidFill>
        </p:spPr>
        <p:txBody>
          <a:bodyPr wrap="square" rtlCol="0">
            <a:spAutoFit/>
          </a:bodyPr>
          <a:lstStyle/>
          <a:p>
            <a:r>
              <a:rPr lang="de-DE" dirty="0"/>
              <a:t>Schließe die gelbe Taste an PIN 7 an. Füge sie in der Roboterkonfiguration zu und benenne sie als „</a:t>
            </a:r>
            <a:r>
              <a:rPr lang="de-DE" dirty="0" err="1"/>
              <a:t>T_variable_Dosis</a:t>
            </a:r>
            <a:r>
              <a:rPr lang="de-DE" dirty="0"/>
              <a:t>“.</a:t>
            </a:r>
            <a:endParaRPr lang="de-DE" sz="1400" dirty="0"/>
          </a:p>
        </p:txBody>
      </p:sp>
      <p:sp>
        <p:nvSpPr>
          <p:cNvPr id="3" name="Textfeld 2">
            <a:extLst>
              <a:ext uri="{FF2B5EF4-FFF2-40B4-BE49-F238E27FC236}">
                <a16:creationId xmlns:a16="http://schemas.microsoft.com/office/drawing/2014/main" id="{82150F22-5915-FC97-28C8-6F7CA3802165}"/>
              </a:ext>
            </a:extLst>
          </p:cNvPr>
          <p:cNvSpPr txBox="1"/>
          <p:nvPr/>
        </p:nvSpPr>
        <p:spPr>
          <a:xfrm>
            <a:off x="220392" y="952858"/>
            <a:ext cx="11751216" cy="646331"/>
          </a:xfrm>
          <a:prstGeom prst="rect">
            <a:avLst/>
          </a:prstGeom>
          <a:solidFill>
            <a:srgbClr val="019ADA"/>
          </a:solidFill>
        </p:spPr>
        <p:txBody>
          <a:bodyPr wrap="square" rtlCol="0">
            <a:spAutoFit/>
          </a:bodyPr>
          <a:lstStyle/>
          <a:p>
            <a:r>
              <a:rPr lang="de-DE" dirty="0">
                <a:solidFill>
                  <a:schemeClr val="bg1"/>
                </a:solidFill>
              </a:rPr>
              <a:t>Über die analogen Eingänge A0 … A5 können analoge Werte zwischen 0 und 5V eingelesen werden.</a:t>
            </a:r>
          </a:p>
          <a:p>
            <a:r>
              <a:rPr lang="de-DE" dirty="0">
                <a:solidFill>
                  <a:schemeClr val="bg1"/>
                </a:solidFill>
              </a:rPr>
              <a:t>Der Block „Potentiometer“ liefert je nach Stellung des Drehknopfes zweistellige Zahlenwerte von 0.00 bis 5.00</a:t>
            </a:r>
          </a:p>
        </p:txBody>
      </p:sp>
      <p:sp>
        <p:nvSpPr>
          <p:cNvPr id="7" name="Oval 6">
            <a:extLst>
              <a:ext uri="{FF2B5EF4-FFF2-40B4-BE49-F238E27FC236}">
                <a16:creationId xmlns:a16="http://schemas.microsoft.com/office/drawing/2014/main" id="{209E7ED8-3788-F6FA-1481-E370F34A33A4}"/>
              </a:ext>
            </a:extLst>
          </p:cNvPr>
          <p:cNvSpPr/>
          <p:nvPr/>
        </p:nvSpPr>
        <p:spPr>
          <a:xfrm>
            <a:off x="6518543" y="405198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8" name="Textfeld 7">
            <a:extLst>
              <a:ext uri="{FF2B5EF4-FFF2-40B4-BE49-F238E27FC236}">
                <a16:creationId xmlns:a16="http://schemas.microsoft.com/office/drawing/2014/main" id="{8DD352C8-0930-59E3-8F33-6048992EFB71}"/>
              </a:ext>
            </a:extLst>
          </p:cNvPr>
          <p:cNvSpPr txBox="1"/>
          <p:nvPr/>
        </p:nvSpPr>
        <p:spPr>
          <a:xfrm>
            <a:off x="7164217" y="4051983"/>
            <a:ext cx="4807391" cy="1477328"/>
          </a:xfrm>
          <a:prstGeom prst="rect">
            <a:avLst/>
          </a:prstGeom>
          <a:solidFill>
            <a:srgbClr val="FFC000"/>
          </a:solidFill>
        </p:spPr>
        <p:txBody>
          <a:bodyPr wrap="square" rtlCol="0">
            <a:spAutoFit/>
          </a:bodyPr>
          <a:lstStyle/>
          <a:p>
            <a:r>
              <a:rPr lang="de-DE" dirty="0"/>
              <a:t>Bei Druck auf den gelben Taster soll die Variable Dosis auf den Wert des Potentiometers gesetzt werden.</a:t>
            </a:r>
          </a:p>
          <a:p>
            <a:r>
              <a:rPr lang="de-DE" dirty="0"/>
              <a:t>Der Wert soll entsprechend 1ml und 2ml auf dem LCD-Display angezeigt werden.</a:t>
            </a:r>
          </a:p>
        </p:txBody>
      </p:sp>
      <p:sp>
        <p:nvSpPr>
          <p:cNvPr id="9" name="Oval 8">
            <a:extLst>
              <a:ext uri="{FF2B5EF4-FFF2-40B4-BE49-F238E27FC236}">
                <a16:creationId xmlns:a16="http://schemas.microsoft.com/office/drawing/2014/main" id="{3BA6E717-2CDF-C619-4055-30D73ED75B90}"/>
              </a:ext>
            </a:extLst>
          </p:cNvPr>
          <p:cNvSpPr/>
          <p:nvPr/>
        </p:nvSpPr>
        <p:spPr>
          <a:xfrm>
            <a:off x="6543820" y="292306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10" name="Textfeld 9">
            <a:extLst>
              <a:ext uri="{FF2B5EF4-FFF2-40B4-BE49-F238E27FC236}">
                <a16:creationId xmlns:a16="http://schemas.microsoft.com/office/drawing/2014/main" id="{D5CBF7E5-5D3B-3C13-2D30-46F1DADCCA28}"/>
              </a:ext>
            </a:extLst>
          </p:cNvPr>
          <p:cNvSpPr txBox="1"/>
          <p:nvPr/>
        </p:nvSpPr>
        <p:spPr>
          <a:xfrm>
            <a:off x="7164217" y="2923062"/>
            <a:ext cx="4807391" cy="923330"/>
          </a:xfrm>
          <a:prstGeom prst="rect">
            <a:avLst/>
          </a:prstGeom>
          <a:solidFill>
            <a:srgbClr val="FFC000"/>
          </a:solidFill>
        </p:spPr>
        <p:txBody>
          <a:bodyPr wrap="square" rtlCol="0">
            <a:spAutoFit/>
          </a:bodyPr>
          <a:lstStyle/>
          <a:p>
            <a:r>
              <a:rPr lang="de-DE" dirty="0"/>
              <a:t>Schließe das Potentiometer an:</a:t>
            </a:r>
            <a:br>
              <a:rPr lang="de-DE" dirty="0"/>
            </a:br>
            <a:r>
              <a:rPr lang="de-DE" dirty="0"/>
              <a:t>die beiden äußeren Kabel an VCC und GND, das mittlere Kabel an den Analogeingang A0</a:t>
            </a:r>
            <a:endParaRPr lang="de-DE" sz="1400" dirty="0"/>
          </a:p>
        </p:txBody>
      </p:sp>
      <p:sp>
        <p:nvSpPr>
          <p:cNvPr id="19" name="Rechteck 18">
            <a:extLst>
              <a:ext uri="{FF2B5EF4-FFF2-40B4-BE49-F238E27FC236}">
                <a16:creationId xmlns:a16="http://schemas.microsoft.com/office/drawing/2014/main" id="{51C53173-7910-35F0-436E-90C80AC019F2}"/>
              </a:ext>
            </a:extLst>
          </p:cNvPr>
          <p:cNvSpPr/>
          <p:nvPr/>
        </p:nvSpPr>
        <p:spPr>
          <a:xfrm>
            <a:off x="220392" y="1782196"/>
            <a:ext cx="2211385" cy="338554"/>
          </a:xfrm>
          <a:prstGeom prst="rect">
            <a:avLst/>
          </a:prstGeom>
          <a:solidFill>
            <a:srgbClr val="BED7EF"/>
          </a:solidFill>
        </p:spPr>
        <p:txBody>
          <a:bodyPr wrap="square">
            <a:spAutoFit/>
          </a:bodyPr>
          <a:lstStyle/>
          <a:p>
            <a:r>
              <a:rPr lang="de-DE" sz="1600" dirty="0"/>
              <a:t>Roboterkonfiguration </a:t>
            </a:r>
          </a:p>
        </p:txBody>
      </p:sp>
      <p:sp>
        <p:nvSpPr>
          <p:cNvPr id="20" name="Rechteck 19">
            <a:extLst>
              <a:ext uri="{FF2B5EF4-FFF2-40B4-BE49-F238E27FC236}">
                <a16:creationId xmlns:a16="http://schemas.microsoft.com/office/drawing/2014/main" id="{DD20CB85-8A09-6638-A809-888B4AB7D7EF}"/>
              </a:ext>
            </a:extLst>
          </p:cNvPr>
          <p:cNvSpPr/>
          <p:nvPr/>
        </p:nvSpPr>
        <p:spPr>
          <a:xfrm>
            <a:off x="328059" y="5269075"/>
            <a:ext cx="3722690" cy="338554"/>
          </a:xfrm>
          <a:prstGeom prst="rect">
            <a:avLst/>
          </a:prstGeom>
          <a:solidFill>
            <a:srgbClr val="BED7EF"/>
          </a:solidFill>
        </p:spPr>
        <p:txBody>
          <a:bodyPr wrap="square">
            <a:spAutoFit/>
          </a:bodyPr>
          <a:lstStyle/>
          <a:p>
            <a:r>
              <a:rPr lang="de-DE" sz="1600" dirty="0"/>
              <a:t>Programmblock zum „Dosis“ setzen </a:t>
            </a:r>
          </a:p>
        </p:txBody>
      </p:sp>
      <p:pic>
        <p:nvPicPr>
          <p:cNvPr id="4" name="Grafik 3" descr="Glühbirne Elektrisches Licht · Kostenlose Vektorgrafik auf ...">
            <a:extLst>
              <a:ext uri="{FF2B5EF4-FFF2-40B4-BE49-F238E27FC236}">
                <a16:creationId xmlns:a16="http://schemas.microsoft.com/office/drawing/2014/main" id="{09C20275-F89F-B576-87C8-A9AA8846041F}"/>
              </a:ext>
            </a:extLst>
          </p:cNvPr>
          <p:cNvPicPr>
            <a:picLocks noChangeAspect="1"/>
          </p:cNvPicPr>
          <p:nvPr/>
        </p:nvPicPr>
        <p:blipFill>
          <a:blip r:embed="rId4" cstate="email">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11407789" y="775281"/>
            <a:ext cx="682768" cy="640095"/>
          </a:xfrm>
          <a:prstGeom prst="rect">
            <a:avLst/>
          </a:prstGeom>
        </p:spPr>
      </p:pic>
      <p:pic>
        <p:nvPicPr>
          <p:cNvPr id="21" name="Grafik 20">
            <a:extLst>
              <a:ext uri="{FF2B5EF4-FFF2-40B4-BE49-F238E27FC236}">
                <a16:creationId xmlns:a16="http://schemas.microsoft.com/office/drawing/2014/main" id="{9F33175C-D046-CDE2-A08A-E4048D2A186C}"/>
              </a:ext>
            </a:extLst>
          </p:cNvPr>
          <p:cNvPicPr>
            <a:picLocks noChangeAspect="1"/>
          </p:cNvPicPr>
          <p:nvPr/>
        </p:nvPicPr>
        <p:blipFill>
          <a:blip r:embed="rId6"/>
          <a:stretch>
            <a:fillRect/>
          </a:stretch>
        </p:blipFill>
        <p:spPr>
          <a:xfrm>
            <a:off x="439616" y="5730679"/>
            <a:ext cx="5257800" cy="444500"/>
          </a:xfrm>
          <a:prstGeom prst="rect">
            <a:avLst/>
          </a:prstGeom>
        </p:spPr>
      </p:pic>
      <p:sp>
        <p:nvSpPr>
          <p:cNvPr id="12" name="Oval 11">
            <a:extLst>
              <a:ext uri="{FF2B5EF4-FFF2-40B4-BE49-F238E27FC236}">
                <a16:creationId xmlns:a16="http://schemas.microsoft.com/office/drawing/2014/main" id="{FEB77900-CFA8-D2AE-3384-B1936D403E27}"/>
              </a:ext>
            </a:extLst>
          </p:cNvPr>
          <p:cNvSpPr/>
          <p:nvPr/>
        </p:nvSpPr>
        <p:spPr>
          <a:xfrm>
            <a:off x="6543820" y="573067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4</a:t>
            </a:r>
          </a:p>
        </p:txBody>
      </p:sp>
      <p:sp>
        <p:nvSpPr>
          <p:cNvPr id="13" name="Textfeld 12">
            <a:extLst>
              <a:ext uri="{FF2B5EF4-FFF2-40B4-BE49-F238E27FC236}">
                <a16:creationId xmlns:a16="http://schemas.microsoft.com/office/drawing/2014/main" id="{A293BCB1-CC99-D7A4-F15F-DF4376EFEA1B}"/>
              </a:ext>
            </a:extLst>
          </p:cNvPr>
          <p:cNvSpPr txBox="1"/>
          <p:nvPr/>
        </p:nvSpPr>
        <p:spPr>
          <a:xfrm>
            <a:off x="7164217" y="5730679"/>
            <a:ext cx="4807391" cy="369332"/>
          </a:xfrm>
          <a:prstGeom prst="rect">
            <a:avLst/>
          </a:prstGeom>
          <a:solidFill>
            <a:srgbClr val="FFC000"/>
          </a:solidFill>
        </p:spPr>
        <p:txBody>
          <a:bodyPr wrap="square" rtlCol="0">
            <a:spAutoFit/>
          </a:bodyPr>
          <a:lstStyle/>
          <a:p>
            <a:r>
              <a:rPr lang="de-DE" dirty="0"/>
              <a:t>Teste das Programm</a:t>
            </a:r>
            <a:endParaRPr lang="de-DE" sz="1400" dirty="0"/>
          </a:p>
        </p:txBody>
      </p:sp>
    </p:spTree>
    <p:extLst>
      <p:ext uri="{BB962C8B-B14F-4D97-AF65-F5344CB8AC3E}">
        <p14:creationId xmlns:p14="http://schemas.microsoft.com/office/powerpoint/2010/main" val="113167511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7C4473-A3B4-E447-9496-E1F7349BFA50}"/>
              </a:ext>
            </a:extLst>
          </p:cNvPr>
          <p:cNvSpPr>
            <a:spLocks noGrp="1"/>
          </p:cNvSpPr>
          <p:nvPr>
            <p:ph type="title"/>
          </p:nvPr>
        </p:nvSpPr>
        <p:spPr/>
        <p:txBody>
          <a:bodyPr/>
          <a:lstStyle/>
          <a:p>
            <a:r>
              <a:rPr lang="de-DE" dirty="0"/>
              <a:t>Variable Dosis - Lösung</a:t>
            </a:r>
          </a:p>
        </p:txBody>
      </p:sp>
      <p:pic>
        <p:nvPicPr>
          <p:cNvPr id="5" name="Grafik 4">
            <a:extLst>
              <a:ext uri="{FF2B5EF4-FFF2-40B4-BE49-F238E27FC236}">
                <a16:creationId xmlns:a16="http://schemas.microsoft.com/office/drawing/2014/main" id="{0F5F0440-8D5F-C26E-44B3-BA0781AC2399}"/>
              </a:ext>
            </a:extLst>
          </p:cNvPr>
          <p:cNvPicPr>
            <a:picLocks noChangeAspect="1"/>
          </p:cNvPicPr>
          <p:nvPr/>
        </p:nvPicPr>
        <p:blipFill>
          <a:blip r:embed="rId3"/>
          <a:stretch>
            <a:fillRect/>
          </a:stretch>
        </p:blipFill>
        <p:spPr>
          <a:xfrm>
            <a:off x="1605394" y="2018647"/>
            <a:ext cx="8981212" cy="3047485"/>
          </a:xfrm>
          <a:prstGeom prst="rect">
            <a:avLst/>
          </a:prstGeom>
        </p:spPr>
      </p:pic>
    </p:spTree>
    <p:extLst>
      <p:ext uri="{BB962C8B-B14F-4D97-AF65-F5344CB8AC3E}">
        <p14:creationId xmlns:p14="http://schemas.microsoft.com/office/powerpoint/2010/main" val="37090006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56EFD57E-8948-F9A5-BCF1-8987EFD1BE63}"/>
              </a:ext>
            </a:extLst>
          </p:cNvPr>
          <p:cNvSpPr>
            <a:spLocks noGrp="1"/>
          </p:cNvSpPr>
          <p:nvPr>
            <p:ph idx="13"/>
          </p:nvPr>
        </p:nvSpPr>
        <p:spPr>
          <a:xfrm>
            <a:off x="0" y="2511862"/>
            <a:ext cx="12192000" cy="1569904"/>
          </a:xfrm>
        </p:spPr>
        <p:txBody>
          <a:bodyPr>
            <a:normAutofit/>
          </a:bodyPr>
          <a:lstStyle/>
          <a:p>
            <a:pPr marL="0" indent="0" algn="ctr">
              <a:buNone/>
            </a:pPr>
            <a:r>
              <a:rPr lang="de-DE" sz="8000" dirty="0">
                <a:solidFill>
                  <a:srgbClr val="FF0000"/>
                </a:solidFill>
              </a:rPr>
              <a:t>Anhang</a:t>
            </a:r>
          </a:p>
        </p:txBody>
      </p:sp>
    </p:spTree>
    <p:extLst>
      <p:ext uri="{BB962C8B-B14F-4D97-AF65-F5344CB8AC3E}">
        <p14:creationId xmlns:p14="http://schemas.microsoft.com/office/powerpoint/2010/main" val="795722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hteck 28">
            <a:extLst>
              <a:ext uri="{FF2B5EF4-FFF2-40B4-BE49-F238E27FC236}">
                <a16:creationId xmlns:a16="http://schemas.microsoft.com/office/drawing/2014/main" id="{D803155F-6A57-BFFB-D8AB-1BA91CB71CEA}"/>
              </a:ext>
            </a:extLst>
          </p:cNvPr>
          <p:cNvSpPr/>
          <p:nvPr/>
        </p:nvSpPr>
        <p:spPr>
          <a:xfrm>
            <a:off x="2495674" y="1780250"/>
            <a:ext cx="8172326" cy="438574"/>
          </a:xfrm>
          <a:prstGeom prst="rect">
            <a:avLst/>
          </a:prstGeom>
          <a:solidFill>
            <a:srgbClr val="DBE1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6" name="Rechteck 35">
            <a:extLst>
              <a:ext uri="{FF2B5EF4-FFF2-40B4-BE49-F238E27FC236}">
                <a16:creationId xmlns:a16="http://schemas.microsoft.com/office/drawing/2014/main" id="{00A34F77-4FDB-5194-468C-657160C461D1}"/>
              </a:ext>
            </a:extLst>
          </p:cNvPr>
          <p:cNvSpPr/>
          <p:nvPr/>
        </p:nvSpPr>
        <p:spPr>
          <a:xfrm>
            <a:off x="2518959" y="5392563"/>
            <a:ext cx="8172326" cy="508854"/>
          </a:xfrm>
          <a:prstGeom prst="rect">
            <a:avLst/>
          </a:prstGeom>
          <a:solidFill>
            <a:srgbClr val="9085BB">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06390DD3-74FF-F82F-9C30-6CFAB7AF1043}"/>
              </a:ext>
            </a:extLst>
          </p:cNvPr>
          <p:cNvSpPr/>
          <p:nvPr/>
        </p:nvSpPr>
        <p:spPr>
          <a:xfrm>
            <a:off x="2524535" y="5944360"/>
            <a:ext cx="8172326" cy="482729"/>
          </a:xfrm>
          <a:prstGeom prst="rect">
            <a:avLst/>
          </a:prstGeom>
          <a:solidFill>
            <a:srgbClr val="329C7D">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a:extLst>
              <a:ext uri="{FF2B5EF4-FFF2-40B4-BE49-F238E27FC236}">
                <a16:creationId xmlns:a16="http://schemas.microsoft.com/office/drawing/2014/main" id="{01FEEA70-9CF2-4AC8-E044-8A66B034539E}"/>
              </a:ext>
            </a:extLst>
          </p:cNvPr>
          <p:cNvSpPr/>
          <p:nvPr/>
        </p:nvSpPr>
        <p:spPr>
          <a:xfrm>
            <a:off x="2504102" y="2267090"/>
            <a:ext cx="8172326" cy="729624"/>
          </a:xfrm>
          <a:prstGeom prst="rect">
            <a:avLst/>
          </a:prstGeom>
          <a:solidFill>
            <a:srgbClr val="EB6A09">
              <a:alpha val="1992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30">
            <a:extLst>
              <a:ext uri="{FF2B5EF4-FFF2-40B4-BE49-F238E27FC236}">
                <a16:creationId xmlns:a16="http://schemas.microsoft.com/office/drawing/2014/main" id="{2D0D5849-0F42-7044-194D-3307FC8AB37D}"/>
              </a:ext>
            </a:extLst>
          </p:cNvPr>
          <p:cNvSpPr/>
          <p:nvPr/>
        </p:nvSpPr>
        <p:spPr>
          <a:xfrm>
            <a:off x="2507908" y="3062081"/>
            <a:ext cx="8172326" cy="363402"/>
          </a:xfrm>
          <a:prstGeom prst="rect">
            <a:avLst/>
          </a:prstGeom>
          <a:solidFill>
            <a:srgbClr val="3AB8CA">
              <a:alpha val="2005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a:extLst>
              <a:ext uri="{FF2B5EF4-FFF2-40B4-BE49-F238E27FC236}">
                <a16:creationId xmlns:a16="http://schemas.microsoft.com/office/drawing/2014/main" id="{61D2F249-497F-1BE2-0177-5F2074406620}"/>
              </a:ext>
            </a:extLst>
          </p:cNvPr>
          <p:cNvSpPr/>
          <p:nvPr/>
        </p:nvSpPr>
        <p:spPr>
          <a:xfrm>
            <a:off x="2518959" y="3490845"/>
            <a:ext cx="8172326" cy="370442"/>
          </a:xfrm>
          <a:prstGeom prst="rect">
            <a:avLst/>
          </a:prstGeom>
          <a:solidFill>
            <a:srgbClr val="145A94">
              <a:alpha val="1983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a:extLst>
              <a:ext uri="{FF2B5EF4-FFF2-40B4-BE49-F238E27FC236}">
                <a16:creationId xmlns:a16="http://schemas.microsoft.com/office/drawing/2014/main" id="{D69AED13-3481-722A-D14E-315B4665D9A7}"/>
              </a:ext>
            </a:extLst>
          </p:cNvPr>
          <p:cNvSpPr/>
          <p:nvPr/>
        </p:nvSpPr>
        <p:spPr>
          <a:xfrm>
            <a:off x="2495674" y="887016"/>
            <a:ext cx="8172326" cy="785291"/>
          </a:xfrm>
          <a:prstGeom prst="rect">
            <a:avLst/>
          </a:prstGeom>
          <a:solidFill>
            <a:srgbClr val="F39400">
              <a:alpha val="2715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35F7622E-3B2D-113A-8902-DF31D91F2EFD}"/>
              </a:ext>
            </a:extLst>
          </p:cNvPr>
          <p:cNvSpPr>
            <a:spLocks noGrp="1"/>
          </p:cNvSpPr>
          <p:nvPr>
            <p:ph type="title"/>
          </p:nvPr>
        </p:nvSpPr>
        <p:spPr/>
        <p:txBody>
          <a:bodyPr/>
          <a:lstStyle/>
          <a:p>
            <a:r>
              <a:rPr lang="de-DE" dirty="0"/>
              <a:t>Open-Roberta Lab: Verwendete Befehle</a:t>
            </a:r>
          </a:p>
        </p:txBody>
      </p:sp>
      <p:pic>
        <p:nvPicPr>
          <p:cNvPr id="7" name="Grafik 6">
            <a:extLst>
              <a:ext uri="{FF2B5EF4-FFF2-40B4-BE49-F238E27FC236}">
                <a16:creationId xmlns:a16="http://schemas.microsoft.com/office/drawing/2014/main" id="{76F2258C-DF55-28BD-B43D-6CF1B666DF49}"/>
              </a:ext>
            </a:extLst>
          </p:cNvPr>
          <p:cNvPicPr>
            <a:picLocks noChangeAspect="1"/>
          </p:cNvPicPr>
          <p:nvPr/>
        </p:nvPicPr>
        <p:blipFill>
          <a:blip r:embed="rId3"/>
          <a:stretch>
            <a:fillRect/>
          </a:stretch>
        </p:blipFill>
        <p:spPr>
          <a:xfrm>
            <a:off x="4070064" y="1191506"/>
            <a:ext cx="2184400" cy="482600"/>
          </a:xfrm>
          <a:prstGeom prst="rect">
            <a:avLst/>
          </a:prstGeom>
        </p:spPr>
      </p:pic>
      <p:pic>
        <p:nvPicPr>
          <p:cNvPr id="8" name="Grafik 7">
            <a:extLst>
              <a:ext uri="{FF2B5EF4-FFF2-40B4-BE49-F238E27FC236}">
                <a16:creationId xmlns:a16="http://schemas.microsoft.com/office/drawing/2014/main" id="{6F179C82-BCF3-466D-C7DC-CE541C9A0520}"/>
              </a:ext>
            </a:extLst>
          </p:cNvPr>
          <p:cNvPicPr>
            <a:picLocks noChangeAspect="1"/>
          </p:cNvPicPr>
          <p:nvPr/>
        </p:nvPicPr>
        <p:blipFill>
          <a:blip r:embed="rId4"/>
          <a:stretch>
            <a:fillRect/>
          </a:stretch>
        </p:blipFill>
        <p:spPr>
          <a:xfrm>
            <a:off x="2495674" y="1431007"/>
            <a:ext cx="1270000" cy="241300"/>
          </a:xfrm>
          <a:prstGeom prst="rect">
            <a:avLst/>
          </a:prstGeom>
        </p:spPr>
      </p:pic>
      <p:pic>
        <p:nvPicPr>
          <p:cNvPr id="13" name="Grafik 12">
            <a:extLst>
              <a:ext uri="{FF2B5EF4-FFF2-40B4-BE49-F238E27FC236}">
                <a16:creationId xmlns:a16="http://schemas.microsoft.com/office/drawing/2014/main" id="{9ADDEA00-6EC4-6AF9-4AE4-7DA2536E44B8}"/>
              </a:ext>
            </a:extLst>
          </p:cNvPr>
          <p:cNvPicPr>
            <a:picLocks noChangeAspect="1"/>
          </p:cNvPicPr>
          <p:nvPr/>
        </p:nvPicPr>
        <p:blipFill>
          <a:blip r:embed="rId5"/>
          <a:stretch>
            <a:fillRect/>
          </a:stretch>
        </p:blipFill>
        <p:spPr>
          <a:xfrm>
            <a:off x="7295454" y="2324790"/>
            <a:ext cx="1117600" cy="266700"/>
          </a:xfrm>
          <a:prstGeom prst="rect">
            <a:avLst/>
          </a:prstGeom>
        </p:spPr>
      </p:pic>
      <p:pic>
        <p:nvPicPr>
          <p:cNvPr id="14" name="Grafik 13">
            <a:extLst>
              <a:ext uri="{FF2B5EF4-FFF2-40B4-BE49-F238E27FC236}">
                <a16:creationId xmlns:a16="http://schemas.microsoft.com/office/drawing/2014/main" id="{240D3577-BE32-47AA-957E-5FADD340980B}"/>
              </a:ext>
            </a:extLst>
          </p:cNvPr>
          <p:cNvPicPr>
            <a:picLocks noChangeAspect="1"/>
          </p:cNvPicPr>
          <p:nvPr/>
        </p:nvPicPr>
        <p:blipFill>
          <a:blip r:embed="rId6"/>
          <a:stretch>
            <a:fillRect/>
          </a:stretch>
        </p:blipFill>
        <p:spPr>
          <a:xfrm>
            <a:off x="2606916" y="3105954"/>
            <a:ext cx="800100" cy="317500"/>
          </a:xfrm>
          <a:prstGeom prst="rect">
            <a:avLst/>
          </a:prstGeom>
        </p:spPr>
      </p:pic>
      <p:pic>
        <p:nvPicPr>
          <p:cNvPr id="15" name="Grafik 14">
            <a:extLst>
              <a:ext uri="{FF2B5EF4-FFF2-40B4-BE49-F238E27FC236}">
                <a16:creationId xmlns:a16="http://schemas.microsoft.com/office/drawing/2014/main" id="{522472AC-5CBA-86D4-0EB1-DF35B3672B9D}"/>
              </a:ext>
            </a:extLst>
          </p:cNvPr>
          <p:cNvPicPr>
            <a:picLocks noChangeAspect="1"/>
          </p:cNvPicPr>
          <p:nvPr/>
        </p:nvPicPr>
        <p:blipFill>
          <a:blip r:embed="rId7"/>
          <a:stretch>
            <a:fillRect/>
          </a:stretch>
        </p:blipFill>
        <p:spPr>
          <a:xfrm>
            <a:off x="3521440" y="3116782"/>
            <a:ext cx="571500" cy="254000"/>
          </a:xfrm>
          <a:prstGeom prst="rect">
            <a:avLst/>
          </a:prstGeom>
        </p:spPr>
      </p:pic>
      <p:pic>
        <p:nvPicPr>
          <p:cNvPr id="18" name="Grafik 17">
            <a:extLst>
              <a:ext uri="{FF2B5EF4-FFF2-40B4-BE49-F238E27FC236}">
                <a16:creationId xmlns:a16="http://schemas.microsoft.com/office/drawing/2014/main" id="{C8F515B4-97E7-0755-8B91-661281980B9C}"/>
              </a:ext>
            </a:extLst>
          </p:cNvPr>
          <p:cNvPicPr>
            <a:picLocks noChangeAspect="1"/>
          </p:cNvPicPr>
          <p:nvPr/>
        </p:nvPicPr>
        <p:blipFill>
          <a:blip r:embed="rId8"/>
          <a:stretch>
            <a:fillRect/>
          </a:stretch>
        </p:blipFill>
        <p:spPr>
          <a:xfrm>
            <a:off x="2543540" y="5968956"/>
            <a:ext cx="1079500" cy="431800"/>
          </a:xfrm>
          <a:prstGeom prst="rect">
            <a:avLst/>
          </a:prstGeom>
        </p:spPr>
      </p:pic>
      <p:pic>
        <p:nvPicPr>
          <p:cNvPr id="19" name="Grafik 18">
            <a:extLst>
              <a:ext uri="{FF2B5EF4-FFF2-40B4-BE49-F238E27FC236}">
                <a16:creationId xmlns:a16="http://schemas.microsoft.com/office/drawing/2014/main" id="{D9B83633-A304-C997-750F-1B47F056A047}"/>
              </a:ext>
            </a:extLst>
          </p:cNvPr>
          <p:cNvPicPr>
            <a:picLocks noChangeAspect="1"/>
          </p:cNvPicPr>
          <p:nvPr/>
        </p:nvPicPr>
        <p:blipFill>
          <a:blip r:embed="rId9"/>
          <a:stretch>
            <a:fillRect/>
          </a:stretch>
        </p:blipFill>
        <p:spPr>
          <a:xfrm>
            <a:off x="2512530" y="1850879"/>
            <a:ext cx="1117600" cy="292100"/>
          </a:xfrm>
          <a:prstGeom prst="rect">
            <a:avLst/>
          </a:prstGeom>
        </p:spPr>
      </p:pic>
      <p:pic>
        <p:nvPicPr>
          <p:cNvPr id="20" name="Grafik 19">
            <a:extLst>
              <a:ext uri="{FF2B5EF4-FFF2-40B4-BE49-F238E27FC236}">
                <a16:creationId xmlns:a16="http://schemas.microsoft.com/office/drawing/2014/main" id="{6D346267-6BF2-B834-DDE8-6435D3604C42}"/>
              </a:ext>
            </a:extLst>
          </p:cNvPr>
          <p:cNvPicPr>
            <a:picLocks noChangeAspect="1"/>
          </p:cNvPicPr>
          <p:nvPr/>
        </p:nvPicPr>
        <p:blipFill>
          <a:blip r:embed="rId10"/>
          <a:stretch>
            <a:fillRect/>
          </a:stretch>
        </p:blipFill>
        <p:spPr>
          <a:xfrm>
            <a:off x="655238" y="887016"/>
            <a:ext cx="1709315" cy="5583760"/>
          </a:xfrm>
          <a:prstGeom prst="rect">
            <a:avLst/>
          </a:prstGeom>
        </p:spPr>
      </p:pic>
      <p:pic>
        <p:nvPicPr>
          <p:cNvPr id="22" name="Grafik 21">
            <a:extLst>
              <a:ext uri="{FF2B5EF4-FFF2-40B4-BE49-F238E27FC236}">
                <a16:creationId xmlns:a16="http://schemas.microsoft.com/office/drawing/2014/main" id="{628B84F2-3C10-4AE6-E5F2-7845DF03FDED}"/>
              </a:ext>
            </a:extLst>
          </p:cNvPr>
          <p:cNvPicPr>
            <a:picLocks noChangeAspect="1"/>
          </p:cNvPicPr>
          <p:nvPr/>
        </p:nvPicPr>
        <p:blipFill>
          <a:blip r:embed="rId11"/>
          <a:stretch>
            <a:fillRect/>
          </a:stretch>
        </p:blipFill>
        <p:spPr>
          <a:xfrm>
            <a:off x="2594216" y="2306709"/>
            <a:ext cx="673100" cy="419100"/>
          </a:xfrm>
          <a:prstGeom prst="rect">
            <a:avLst/>
          </a:prstGeom>
        </p:spPr>
      </p:pic>
      <p:pic>
        <p:nvPicPr>
          <p:cNvPr id="23" name="Grafik 22">
            <a:extLst>
              <a:ext uri="{FF2B5EF4-FFF2-40B4-BE49-F238E27FC236}">
                <a16:creationId xmlns:a16="http://schemas.microsoft.com/office/drawing/2014/main" id="{7F5E0185-1DF0-A39D-C5EF-0AF3B5430323}"/>
              </a:ext>
            </a:extLst>
          </p:cNvPr>
          <p:cNvPicPr>
            <a:picLocks noChangeAspect="1"/>
          </p:cNvPicPr>
          <p:nvPr/>
        </p:nvPicPr>
        <p:blipFill>
          <a:blip r:embed="rId12"/>
          <a:stretch>
            <a:fillRect/>
          </a:stretch>
        </p:blipFill>
        <p:spPr>
          <a:xfrm>
            <a:off x="4103414" y="2290488"/>
            <a:ext cx="736600" cy="673100"/>
          </a:xfrm>
          <a:prstGeom prst="rect">
            <a:avLst/>
          </a:prstGeom>
        </p:spPr>
      </p:pic>
      <p:pic>
        <p:nvPicPr>
          <p:cNvPr id="24" name="Grafik 23">
            <a:extLst>
              <a:ext uri="{FF2B5EF4-FFF2-40B4-BE49-F238E27FC236}">
                <a16:creationId xmlns:a16="http://schemas.microsoft.com/office/drawing/2014/main" id="{EDDCD28E-3076-C4B2-4ADE-B039EFEBD0BF}"/>
              </a:ext>
            </a:extLst>
          </p:cNvPr>
          <p:cNvPicPr>
            <a:picLocks noChangeAspect="1"/>
          </p:cNvPicPr>
          <p:nvPr/>
        </p:nvPicPr>
        <p:blipFill>
          <a:blip r:embed="rId13"/>
          <a:stretch>
            <a:fillRect/>
          </a:stretch>
        </p:blipFill>
        <p:spPr>
          <a:xfrm>
            <a:off x="5467350" y="2295577"/>
            <a:ext cx="1257300" cy="533400"/>
          </a:xfrm>
          <a:prstGeom prst="rect">
            <a:avLst/>
          </a:prstGeom>
        </p:spPr>
      </p:pic>
      <p:pic>
        <p:nvPicPr>
          <p:cNvPr id="25" name="Grafik 24">
            <a:extLst>
              <a:ext uri="{FF2B5EF4-FFF2-40B4-BE49-F238E27FC236}">
                <a16:creationId xmlns:a16="http://schemas.microsoft.com/office/drawing/2014/main" id="{B5AA133C-20B0-4AF8-8E51-495DED349009}"/>
              </a:ext>
            </a:extLst>
          </p:cNvPr>
          <p:cNvPicPr>
            <a:picLocks noChangeAspect="1"/>
          </p:cNvPicPr>
          <p:nvPr/>
        </p:nvPicPr>
        <p:blipFill>
          <a:blip r:embed="rId14"/>
          <a:stretch>
            <a:fillRect/>
          </a:stretch>
        </p:blipFill>
        <p:spPr>
          <a:xfrm>
            <a:off x="4570054" y="6159456"/>
            <a:ext cx="927100" cy="241300"/>
          </a:xfrm>
          <a:prstGeom prst="rect">
            <a:avLst/>
          </a:prstGeom>
        </p:spPr>
      </p:pic>
      <p:pic>
        <p:nvPicPr>
          <p:cNvPr id="26" name="Grafik 25">
            <a:extLst>
              <a:ext uri="{FF2B5EF4-FFF2-40B4-BE49-F238E27FC236}">
                <a16:creationId xmlns:a16="http://schemas.microsoft.com/office/drawing/2014/main" id="{65EB0336-C673-7FD5-1C49-1F470DF13D72}"/>
              </a:ext>
            </a:extLst>
          </p:cNvPr>
          <p:cNvPicPr>
            <a:picLocks noChangeAspect="1"/>
          </p:cNvPicPr>
          <p:nvPr/>
        </p:nvPicPr>
        <p:blipFill>
          <a:blip r:embed="rId15"/>
          <a:stretch>
            <a:fillRect/>
          </a:stretch>
        </p:blipFill>
        <p:spPr>
          <a:xfrm>
            <a:off x="6558854" y="901082"/>
            <a:ext cx="1866900" cy="774700"/>
          </a:xfrm>
          <a:prstGeom prst="rect">
            <a:avLst/>
          </a:prstGeom>
        </p:spPr>
      </p:pic>
      <p:pic>
        <p:nvPicPr>
          <p:cNvPr id="27" name="Grafik 26">
            <a:extLst>
              <a:ext uri="{FF2B5EF4-FFF2-40B4-BE49-F238E27FC236}">
                <a16:creationId xmlns:a16="http://schemas.microsoft.com/office/drawing/2014/main" id="{63C229F9-B7F3-B27A-F731-E318E743712E}"/>
              </a:ext>
            </a:extLst>
          </p:cNvPr>
          <p:cNvPicPr>
            <a:picLocks noChangeAspect="1"/>
          </p:cNvPicPr>
          <p:nvPr/>
        </p:nvPicPr>
        <p:blipFill>
          <a:blip r:embed="rId16"/>
          <a:stretch>
            <a:fillRect/>
          </a:stretch>
        </p:blipFill>
        <p:spPr>
          <a:xfrm>
            <a:off x="8730144" y="1432806"/>
            <a:ext cx="1524000" cy="241300"/>
          </a:xfrm>
          <a:prstGeom prst="rect">
            <a:avLst/>
          </a:prstGeom>
        </p:spPr>
      </p:pic>
      <p:pic>
        <p:nvPicPr>
          <p:cNvPr id="33" name="Grafik 32">
            <a:extLst>
              <a:ext uri="{FF2B5EF4-FFF2-40B4-BE49-F238E27FC236}">
                <a16:creationId xmlns:a16="http://schemas.microsoft.com/office/drawing/2014/main" id="{BDFEF2E5-B8FE-FD9E-9E37-54CDF807C752}"/>
              </a:ext>
            </a:extLst>
          </p:cNvPr>
          <p:cNvPicPr>
            <a:picLocks noChangeAspect="1"/>
          </p:cNvPicPr>
          <p:nvPr/>
        </p:nvPicPr>
        <p:blipFill>
          <a:blip r:embed="rId17"/>
          <a:stretch>
            <a:fillRect/>
          </a:stretch>
        </p:blipFill>
        <p:spPr>
          <a:xfrm>
            <a:off x="2681001" y="3565303"/>
            <a:ext cx="698500" cy="215900"/>
          </a:xfrm>
          <a:prstGeom prst="rect">
            <a:avLst/>
          </a:prstGeom>
        </p:spPr>
      </p:pic>
      <p:pic>
        <p:nvPicPr>
          <p:cNvPr id="34" name="Grafik 33">
            <a:extLst>
              <a:ext uri="{FF2B5EF4-FFF2-40B4-BE49-F238E27FC236}">
                <a16:creationId xmlns:a16="http://schemas.microsoft.com/office/drawing/2014/main" id="{0240CFB1-9324-8EAE-E540-D5227C6A78CE}"/>
              </a:ext>
            </a:extLst>
          </p:cNvPr>
          <p:cNvPicPr>
            <a:picLocks noChangeAspect="1"/>
          </p:cNvPicPr>
          <p:nvPr/>
        </p:nvPicPr>
        <p:blipFill>
          <a:blip r:embed="rId18"/>
          <a:stretch>
            <a:fillRect/>
          </a:stretch>
        </p:blipFill>
        <p:spPr>
          <a:xfrm>
            <a:off x="3532488" y="3518456"/>
            <a:ext cx="901700" cy="292100"/>
          </a:xfrm>
          <a:prstGeom prst="rect">
            <a:avLst/>
          </a:prstGeom>
        </p:spPr>
      </p:pic>
      <p:pic>
        <p:nvPicPr>
          <p:cNvPr id="38" name="Grafik 37">
            <a:extLst>
              <a:ext uri="{FF2B5EF4-FFF2-40B4-BE49-F238E27FC236}">
                <a16:creationId xmlns:a16="http://schemas.microsoft.com/office/drawing/2014/main" id="{229DE248-A824-3FAB-3499-D3BD3D1E2B16}"/>
              </a:ext>
            </a:extLst>
          </p:cNvPr>
          <p:cNvPicPr>
            <a:picLocks noChangeAspect="1"/>
          </p:cNvPicPr>
          <p:nvPr/>
        </p:nvPicPr>
        <p:blipFill>
          <a:blip r:embed="rId19"/>
          <a:stretch>
            <a:fillRect/>
          </a:stretch>
        </p:blipFill>
        <p:spPr>
          <a:xfrm>
            <a:off x="2568816" y="5583364"/>
            <a:ext cx="1054100" cy="241300"/>
          </a:xfrm>
          <a:prstGeom prst="rect">
            <a:avLst/>
          </a:prstGeom>
        </p:spPr>
      </p:pic>
      <p:pic>
        <p:nvPicPr>
          <p:cNvPr id="39" name="Grafik 38">
            <a:extLst>
              <a:ext uri="{FF2B5EF4-FFF2-40B4-BE49-F238E27FC236}">
                <a16:creationId xmlns:a16="http://schemas.microsoft.com/office/drawing/2014/main" id="{66621F6B-6F04-11E7-BF76-72534F233F97}"/>
              </a:ext>
            </a:extLst>
          </p:cNvPr>
          <p:cNvPicPr>
            <a:picLocks noChangeAspect="1"/>
          </p:cNvPicPr>
          <p:nvPr/>
        </p:nvPicPr>
        <p:blipFill>
          <a:blip r:embed="rId20"/>
          <a:stretch>
            <a:fillRect/>
          </a:stretch>
        </p:blipFill>
        <p:spPr>
          <a:xfrm>
            <a:off x="3991803" y="5580334"/>
            <a:ext cx="838200" cy="228600"/>
          </a:xfrm>
          <a:prstGeom prst="rect">
            <a:avLst/>
          </a:prstGeom>
        </p:spPr>
      </p:pic>
      <p:cxnSp>
        <p:nvCxnSpPr>
          <p:cNvPr id="41" name="Gerade Verbindung 40">
            <a:extLst>
              <a:ext uri="{FF2B5EF4-FFF2-40B4-BE49-F238E27FC236}">
                <a16:creationId xmlns:a16="http://schemas.microsoft.com/office/drawing/2014/main" id="{AAEB8DAA-AE1D-D0DE-93B8-7C7E4CF3C16A}"/>
              </a:ext>
            </a:extLst>
          </p:cNvPr>
          <p:cNvCxnSpPr>
            <a:cxnSpLocks/>
          </p:cNvCxnSpPr>
          <p:nvPr/>
        </p:nvCxnSpPr>
        <p:spPr>
          <a:xfrm>
            <a:off x="2343415" y="1473524"/>
            <a:ext cx="140768" cy="196408"/>
          </a:xfrm>
          <a:prstGeom prst="line">
            <a:avLst/>
          </a:prstGeom>
          <a:ln w="19050">
            <a:solidFill>
              <a:srgbClr val="F39400"/>
            </a:solidFill>
          </a:ln>
        </p:spPr>
        <p:style>
          <a:lnRef idx="1">
            <a:schemeClr val="accent1"/>
          </a:lnRef>
          <a:fillRef idx="0">
            <a:schemeClr val="accent1"/>
          </a:fillRef>
          <a:effectRef idx="0">
            <a:schemeClr val="accent1"/>
          </a:effectRef>
          <a:fontRef idx="minor">
            <a:schemeClr val="tx1"/>
          </a:fontRef>
        </p:style>
      </p:cxnSp>
      <p:cxnSp>
        <p:nvCxnSpPr>
          <p:cNvPr id="42" name="Gerade Verbindung 41">
            <a:extLst>
              <a:ext uri="{FF2B5EF4-FFF2-40B4-BE49-F238E27FC236}">
                <a16:creationId xmlns:a16="http://schemas.microsoft.com/office/drawing/2014/main" id="{5877596D-38BB-F99D-C40D-C38AD490EA65}"/>
              </a:ext>
            </a:extLst>
          </p:cNvPr>
          <p:cNvCxnSpPr>
            <a:cxnSpLocks/>
          </p:cNvCxnSpPr>
          <p:nvPr/>
        </p:nvCxnSpPr>
        <p:spPr>
          <a:xfrm>
            <a:off x="2364553" y="1986612"/>
            <a:ext cx="154406" cy="217414"/>
          </a:xfrm>
          <a:prstGeom prst="line">
            <a:avLst/>
          </a:prstGeom>
          <a:ln w="19050">
            <a:solidFill>
              <a:srgbClr val="8FA503"/>
            </a:solidFill>
          </a:ln>
        </p:spPr>
        <p:style>
          <a:lnRef idx="1">
            <a:schemeClr val="accent1"/>
          </a:lnRef>
          <a:fillRef idx="0">
            <a:schemeClr val="accent1"/>
          </a:fillRef>
          <a:effectRef idx="0">
            <a:schemeClr val="accent1"/>
          </a:effectRef>
          <a:fontRef idx="minor">
            <a:schemeClr val="tx1"/>
          </a:fontRef>
        </p:style>
      </p:cxnSp>
      <p:cxnSp>
        <p:nvCxnSpPr>
          <p:cNvPr id="45" name="Gerade Verbindung 44">
            <a:extLst>
              <a:ext uri="{FF2B5EF4-FFF2-40B4-BE49-F238E27FC236}">
                <a16:creationId xmlns:a16="http://schemas.microsoft.com/office/drawing/2014/main" id="{1F87F062-99C1-E8C5-051E-E1920BFFA206}"/>
              </a:ext>
            </a:extLst>
          </p:cNvPr>
          <p:cNvCxnSpPr>
            <a:cxnSpLocks/>
          </p:cNvCxnSpPr>
          <p:nvPr/>
        </p:nvCxnSpPr>
        <p:spPr>
          <a:xfrm>
            <a:off x="2341419" y="2518331"/>
            <a:ext cx="171111" cy="478383"/>
          </a:xfrm>
          <a:prstGeom prst="line">
            <a:avLst/>
          </a:prstGeom>
          <a:ln w="19050">
            <a:solidFill>
              <a:srgbClr val="EB6A09"/>
            </a:solidFill>
          </a:ln>
        </p:spPr>
        <p:style>
          <a:lnRef idx="1">
            <a:schemeClr val="accent1"/>
          </a:lnRef>
          <a:fillRef idx="0">
            <a:schemeClr val="accent1"/>
          </a:fillRef>
          <a:effectRef idx="0">
            <a:schemeClr val="accent1"/>
          </a:effectRef>
          <a:fontRef idx="minor">
            <a:schemeClr val="tx1"/>
          </a:fontRef>
        </p:style>
      </p:cxnSp>
      <p:cxnSp>
        <p:nvCxnSpPr>
          <p:cNvPr id="47" name="Gerade Verbindung 46">
            <a:extLst>
              <a:ext uri="{FF2B5EF4-FFF2-40B4-BE49-F238E27FC236}">
                <a16:creationId xmlns:a16="http://schemas.microsoft.com/office/drawing/2014/main" id="{36636820-5880-8DE7-169A-EB31E6DB9143}"/>
              </a:ext>
            </a:extLst>
          </p:cNvPr>
          <p:cNvCxnSpPr>
            <a:cxnSpLocks/>
          </p:cNvCxnSpPr>
          <p:nvPr/>
        </p:nvCxnSpPr>
        <p:spPr>
          <a:xfrm>
            <a:off x="2348138" y="3030246"/>
            <a:ext cx="155964" cy="393208"/>
          </a:xfrm>
          <a:prstGeom prst="line">
            <a:avLst/>
          </a:prstGeom>
          <a:ln w="19050">
            <a:solidFill>
              <a:srgbClr val="3AB8CA"/>
            </a:solidFill>
          </a:ln>
        </p:spPr>
        <p:style>
          <a:lnRef idx="1">
            <a:schemeClr val="accent1"/>
          </a:lnRef>
          <a:fillRef idx="0">
            <a:schemeClr val="accent1"/>
          </a:fillRef>
          <a:effectRef idx="0">
            <a:schemeClr val="accent1"/>
          </a:effectRef>
          <a:fontRef idx="minor">
            <a:schemeClr val="tx1"/>
          </a:fontRef>
        </p:style>
      </p:cxnSp>
      <p:cxnSp>
        <p:nvCxnSpPr>
          <p:cNvPr id="50" name="Gerade Verbindung 49">
            <a:extLst>
              <a:ext uri="{FF2B5EF4-FFF2-40B4-BE49-F238E27FC236}">
                <a16:creationId xmlns:a16="http://schemas.microsoft.com/office/drawing/2014/main" id="{0FEE38B3-378B-7E41-A13C-38CAFE541C1E}"/>
              </a:ext>
            </a:extLst>
          </p:cNvPr>
          <p:cNvCxnSpPr>
            <a:cxnSpLocks/>
          </p:cNvCxnSpPr>
          <p:nvPr/>
        </p:nvCxnSpPr>
        <p:spPr>
          <a:xfrm>
            <a:off x="2316727" y="3531083"/>
            <a:ext cx="209799" cy="330204"/>
          </a:xfrm>
          <a:prstGeom prst="line">
            <a:avLst/>
          </a:prstGeom>
          <a:ln w="19050">
            <a:solidFill>
              <a:srgbClr val="145A94"/>
            </a:solidFill>
          </a:ln>
        </p:spPr>
        <p:style>
          <a:lnRef idx="1">
            <a:schemeClr val="accent1"/>
          </a:lnRef>
          <a:fillRef idx="0">
            <a:schemeClr val="accent1"/>
          </a:fillRef>
          <a:effectRef idx="0">
            <a:schemeClr val="accent1"/>
          </a:effectRef>
          <a:fontRef idx="minor">
            <a:schemeClr val="tx1"/>
          </a:fontRef>
        </p:style>
      </p:cxnSp>
      <p:cxnSp>
        <p:nvCxnSpPr>
          <p:cNvPr id="52" name="Gerade Verbindung 51">
            <a:extLst>
              <a:ext uri="{FF2B5EF4-FFF2-40B4-BE49-F238E27FC236}">
                <a16:creationId xmlns:a16="http://schemas.microsoft.com/office/drawing/2014/main" id="{9B53E897-9A4F-208C-FA5E-E3E68A2A1633}"/>
              </a:ext>
            </a:extLst>
          </p:cNvPr>
          <p:cNvCxnSpPr>
            <a:cxnSpLocks/>
          </p:cNvCxnSpPr>
          <p:nvPr/>
        </p:nvCxnSpPr>
        <p:spPr>
          <a:xfrm>
            <a:off x="2327312" y="5652888"/>
            <a:ext cx="191647" cy="269423"/>
          </a:xfrm>
          <a:prstGeom prst="line">
            <a:avLst/>
          </a:prstGeom>
          <a:ln w="19050">
            <a:solidFill>
              <a:srgbClr val="9085BB"/>
            </a:solidFill>
          </a:ln>
        </p:spPr>
        <p:style>
          <a:lnRef idx="1">
            <a:schemeClr val="accent1"/>
          </a:lnRef>
          <a:fillRef idx="0">
            <a:schemeClr val="accent1"/>
          </a:fillRef>
          <a:effectRef idx="0">
            <a:schemeClr val="accent1"/>
          </a:effectRef>
          <a:fontRef idx="minor">
            <a:schemeClr val="tx1"/>
          </a:fontRef>
        </p:style>
      </p:cxnSp>
      <p:cxnSp>
        <p:nvCxnSpPr>
          <p:cNvPr id="58" name="Gerade Verbindung 57">
            <a:extLst>
              <a:ext uri="{FF2B5EF4-FFF2-40B4-BE49-F238E27FC236}">
                <a16:creationId xmlns:a16="http://schemas.microsoft.com/office/drawing/2014/main" id="{2AB6CB5F-9970-E9BD-9B50-155EFE2F99CB}"/>
              </a:ext>
            </a:extLst>
          </p:cNvPr>
          <p:cNvCxnSpPr>
            <a:cxnSpLocks/>
          </p:cNvCxnSpPr>
          <p:nvPr/>
        </p:nvCxnSpPr>
        <p:spPr>
          <a:xfrm>
            <a:off x="2320883" y="6175268"/>
            <a:ext cx="222657" cy="225488"/>
          </a:xfrm>
          <a:prstGeom prst="line">
            <a:avLst/>
          </a:prstGeom>
          <a:ln w="19050">
            <a:solidFill>
              <a:srgbClr val="329C7D"/>
            </a:solidFill>
          </a:ln>
        </p:spPr>
        <p:style>
          <a:lnRef idx="1">
            <a:schemeClr val="accent1"/>
          </a:lnRef>
          <a:fillRef idx="0">
            <a:schemeClr val="accent1"/>
          </a:fillRef>
          <a:effectRef idx="0">
            <a:schemeClr val="accent1"/>
          </a:effectRef>
          <a:fontRef idx="minor">
            <a:schemeClr val="tx1"/>
          </a:fontRef>
        </p:style>
      </p:cxnSp>
      <p:pic>
        <p:nvPicPr>
          <p:cNvPr id="6" name="Grafik 5">
            <a:extLst>
              <a:ext uri="{FF2B5EF4-FFF2-40B4-BE49-F238E27FC236}">
                <a16:creationId xmlns:a16="http://schemas.microsoft.com/office/drawing/2014/main" id="{272BCC25-EE84-A05B-A642-BC092ED038AE}"/>
              </a:ext>
            </a:extLst>
          </p:cNvPr>
          <p:cNvPicPr>
            <a:picLocks noChangeAspect="1"/>
          </p:cNvPicPr>
          <p:nvPr/>
        </p:nvPicPr>
        <p:blipFill>
          <a:blip r:embed="rId21" cstate="screen">
            <a:extLst>
              <a:ext uri="{28A0092B-C50C-407E-A947-70E740481C1C}">
                <a14:useLocalDpi xmlns:a14="http://schemas.microsoft.com/office/drawing/2010/main"/>
              </a:ext>
            </a:extLst>
          </a:blip>
          <a:stretch>
            <a:fillRect/>
          </a:stretch>
        </p:blipFill>
        <p:spPr>
          <a:xfrm>
            <a:off x="4070064" y="1897899"/>
            <a:ext cx="1709315" cy="190680"/>
          </a:xfrm>
          <a:prstGeom prst="rect">
            <a:avLst/>
          </a:prstGeom>
        </p:spPr>
      </p:pic>
    </p:spTree>
    <p:extLst>
      <p:ext uri="{BB962C8B-B14F-4D97-AF65-F5344CB8AC3E}">
        <p14:creationId xmlns:p14="http://schemas.microsoft.com/office/powerpoint/2010/main" val="177866898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3A15406-E62E-074D-309A-F82C1C10828F}"/>
              </a:ext>
            </a:extLst>
          </p:cNvPr>
          <p:cNvSpPr>
            <a:spLocks noGrp="1"/>
          </p:cNvSpPr>
          <p:nvPr>
            <p:ph type="title"/>
          </p:nvPr>
        </p:nvSpPr>
        <p:spPr/>
        <p:txBody>
          <a:bodyPr/>
          <a:lstStyle/>
          <a:p>
            <a:r>
              <a:rPr lang="de-DE" sz="2400" dirty="0"/>
              <a:t>Open-Roberta Lab: Verwendete „</a:t>
            </a:r>
            <a:r>
              <a:rPr lang="de-DE" sz="2400" dirty="0" err="1"/>
              <a:t>Roboter“konfigurationen</a:t>
            </a:r>
            <a:endParaRPr lang="de-DE" sz="2400" dirty="0"/>
          </a:p>
        </p:txBody>
      </p:sp>
      <p:grpSp>
        <p:nvGrpSpPr>
          <p:cNvPr id="13" name="Gruppieren 12">
            <a:extLst>
              <a:ext uri="{FF2B5EF4-FFF2-40B4-BE49-F238E27FC236}">
                <a16:creationId xmlns:a16="http://schemas.microsoft.com/office/drawing/2014/main" id="{D143F22D-FDA4-9C41-700C-D3E29C03EDEF}"/>
              </a:ext>
            </a:extLst>
          </p:cNvPr>
          <p:cNvGrpSpPr/>
          <p:nvPr/>
        </p:nvGrpSpPr>
        <p:grpSpPr>
          <a:xfrm>
            <a:off x="2513037" y="853484"/>
            <a:ext cx="2740384" cy="5526737"/>
            <a:chOff x="3381539" y="853484"/>
            <a:chExt cx="2740384" cy="5526737"/>
          </a:xfrm>
        </p:grpSpPr>
        <p:pic>
          <p:nvPicPr>
            <p:cNvPr id="5" name="Grafik 4">
              <a:extLst>
                <a:ext uri="{FF2B5EF4-FFF2-40B4-BE49-F238E27FC236}">
                  <a16:creationId xmlns:a16="http://schemas.microsoft.com/office/drawing/2014/main" id="{2CB7AB82-3FBF-C3CC-6069-8496112090D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81539" y="853484"/>
              <a:ext cx="2221820" cy="5526737"/>
            </a:xfrm>
            <a:prstGeom prst="rect">
              <a:avLst/>
            </a:prstGeom>
          </p:spPr>
        </p:pic>
        <p:pic>
          <p:nvPicPr>
            <p:cNvPr id="10" name="Grafik 9">
              <a:extLst>
                <a:ext uri="{FF2B5EF4-FFF2-40B4-BE49-F238E27FC236}">
                  <a16:creationId xmlns:a16="http://schemas.microsoft.com/office/drawing/2014/main" id="{C5CCDACC-960B-3548-B6FA-4E3797D03D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6951" y="4742334"/>
              <a:ext cx="894972" cy="492535"/>
            </a:xfrm>
            <a:prstGeom prst="rect">
              <a:avLst/>
            </a:prstGeom>
          </p:spPr>
        </p:pic>
        <p:pic>
          <p:nvPicPr>
            <p:cNvPr id="11" name="Grafik 10">
              <a:extLst>
                <a:ext uri="{FF2B5EF4-FFF2-40B4-BE49-F238E27FC236}">
                  <a16:creationId xmlns:a16="http://schemas.microsoft.com/office/drawing/2014/main" id="{1F11F077-5029-FE98-74B0-33CC91E7D1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25054" y="3753104"/>
              <a:ext cx="870946" cy="937018"/>
            </a:xfrm>
            <a:prstGeom prst="rect">
              <a:avLst/>
            </a:prstGeom>
          </p:spPr>
        </p:pic>
        <p:pic>
          <p:nvPicPr>
            <p:cNvPr id="12" name="Grafik 11">
              <a:extLst>
                <a:ext uri="{FF2B5EF4-FFF2-40B4-BE49-F238E27FC236}">
                  <a16:creationId xmlns:a16="http://schemas.microsoft.com/office/drawing/2014/main" id="{D8C4F495-C527-B097-55AE-0694DF3A4D2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12918" y="2125468"/>
              <a:ext cx="768835" cy="1099194"/>
            </a:xfrm>
            <a:prstGeom prst="rect">
              <a:avLst/>
            </a:prstGeom>
          </p:spPr>
        </p:pic>
      </p:grpSp>
      <p:grpSp>
        <p:nvGrpSpPr>
          <p:cNvPr id="4" name="Gruppieren 3">
            <a:extLst>
              <a:ext uri="{FF2B5EF4-FFF2-40B4-BE49-F238E27FC236}">
                <a16:creationId xmlns:a16="http://schemas.microsoft.com/office/drawing/2014/main" id="{CDD06A54-AB80-0D33-1289-E6E9C6118744}"/>
              </a:ext>
            </a:extLst>
          </p:cNvPr>
          <p:cNvGrpSpPr/>
          <p:nvPr/>
        </p:nvGrpSpPr>
        <p:grpSpPr>
          <a:xfrm>
            <a:off x="7208321" y="921126"/>
            <a:ext cx="3143065" cy="5467636"/>
            <a:chOff x="7523947" y="1461642"/>
            <a:chExt cx="2827440" cy="4918579"/>
          </a:xfrm>
        </p:grpSpPr>
        <p:grpSp>
          <p:nvGrpSpPr>
            <p:cNvPr id="14" name="Gruppieren 13">
              <a:extLst>
                <a:ext uri="{FF2B5EF4-FFF2-40B4-BE49-F238E27FC236}">
                  <a16:creationId xmlns:a16="http://schemas.microsoft.com/office/drawing/2014/main" id="{02AEA916-E619-8583-4FCE-E17B4119FCD7}"/>
                </a:ext>
              </a:extLst>
            </p:cNvPr>
            <p:cNvGrpSpPr/>
            <p:nvPr/>
          </p:nvGrpSpPr>
          <p:grpSpPr>
            <a:xfrm>
              <a:off x="7523947" y="1461642"/>
              <a:ext cx="2827440" cy="4918579"/>
              <a:chOff x="7434738" y="1461642"/>
              <a:chExt cx="2827440" cy="4918579"/>
            </a:xfrm>
          </p:grpSpPr>
          <p:pic>
            <p:nvPicPr>
              <p:cNvPr id="7" name="Grafik 6" descr="Ein Bild, das Tisch enthält.&#10;&#10;Automatisch generierte Beschreibung">
                <a:extLst>
                  <a:ext uri="{FF2B5EF4-FFF2-40B4-BE49-F238E27FC236}">
                    <a16:creationId xmlns:a16="http://schemas.microsoft.com/office/drawing/2014/main" id="{DE5901A5-60D1-C7AC-0AA7-F12CB86446B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34738" y="1461642"/>
                <a:ext cx="1709047" cy="4918579"/>
              </a:xfrm>
              <a:prstGeom prst="rect">
                <a:avLst/>
              </a:prstGeom>
            </p:spPr>
          </p:pic>
          <p:pic>
            <p:nvPicPr>
              <p:cNvPr id="8" name="Grafik 7">
                <a:extLst>
                  <a:ext uri="{FF2B5EF4-FFF2-40B4-BE49-F238E27FC236}">
                    <a16:creationId xmlns:a16="http://schemas.microsoft.com/office/drawing/2014/main" id="{9C154570-2320-4A0B-A995-B12D3406993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7303" y="1781177"/>
                <a:ext cx="516562" cy="498542"/>
              </a:xfrm>
              <a:prstGeom prst="rect">
                <a:avLst/>
              </a:prstGeom>
            </p:spPr>
          </p:pic>
          <p:pic>
            <p:nvPicPr>
              <p:cNvPr id="9" name="Grafik 8">
                <a:extLst>
                  <a:ext uri="{FF2B5EF4-FFF2-40B4-BE49-F238E27FC236}">
                    <a16:creationId xmlns:a16="http://schemas.microsoft.com/office/drawing/2014/main" id="{F7B3BDBC-B3D9-CD38-3684-E61C1C329B0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457303" y="2744256"/>
                <a:ext cx="804875" cy="684744"/>
              </a:xfrm>
              <a:prstGeom prst="rect">
                <a:avLst/>
              </a:prstGeom>
            </p:spPr>
          </p:pic>
        </p:grpSp>
        <p:sp>
          <p:nvSpPr>
            <p:cNvPr id="2" name="Rechteck 1">
              <a:extLst>
                <a:ext uri="{FF2B5EF4-FFF2-40B4-BE49-F238E27FC236}">
                  <a16:creationId xmlns:a16="http://schemas.microsoft.com/office/drawing/2014/main" id="{EDB547CD-49E2-01F8-90ED-82EE8BF086F3}"/>
                </a:ext>
              </a:extLst>
            </p:cNvPr>
            <p:cNvSpPr/>
            <p:nvPr/>
          </p:nvSpPr>
          <p:spPr>
            <a:xfrm>
              <a:off x="9546512" y="2744256"/>
              <a:ext cx="804875" cy="68474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6" name="Grafik 5">
            <a:extLst>
              <a:ext uri="{FF2B5EF4-FFF2-40B4-BE49-F238E27FC236}">
                <a16:creationId xmlns:a16="http://schemas.microsoft.com/office/drawing/2014/main" id="{494AB5DB-B9D2-6CBB-A16C-42D8DFC28687}"/>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9557029" y="4821209"/>
            <a:ext cx="629312" cy="498542"/>
          </a:xfrm>
          <a:prstGeom prst="rect">
            <a:avLst/>
          </a:prstGeom>
        </p:spPr>
      </p:pic>
    </p:spTree>
    <p:extLst>
      <p:ext uri="{BB962C8B-B14F-4D97-AF65-F5344CB8AC3E}">
        <p14:creationId xmlns:p14="http://schemas.microsoft.com/office/powerpoint/2010/main" val="253041639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2A2236C-902B-76CD-5425-ECBA6C066705}"/>
              </a:ext>
            </a:extLst>
          </p:cNvPr>
          <p:cNvSpPr>
            <a:spLocks noGrp="1"/>
          </p:cNvSpPr>
          <p:nvPr>
            <p:ph type="title"/>
          </p:nvPr>
        </p:nvSpPr>
        <p:spPr/>
        <p:txBody>
          <a:bodyPr/>
          <a:lstStyle/>
          <a:p>
            <a:r>
              <a:rPr lang="de-DE" dirty="0"/>
              <a:t>Roboterkonfiguration</a:t>
            </a:r>
          </a:p>
        </p:txBody>
      </p:sp>
      <p:pic>
        <p:nvPicPr>
          <p:cNvPr id="4" name="Grafik 3">
            <a:extLst>
              <a:ext uri="{FF2B5EF4-FFF2-40B4-BE49-F238E27FC236}">
                <a16:creationId xmlns:a16="http://schemas.microsoft.com/office/drawing/2014/main" id="{72D2488F-8D56-FC52-F5E7-406955FDA2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9490" y="963827"/>
            <a:ext cx="5377820" cy="5536510"/>
          </a:xfrm>
          <a:prstGeom prst="rect">
            <a:avLst/>
          </a:prstGeom>
        </p:spPr>
      </p:pic>
    </p:spTree>
    <p:extLst>
      <p:ext uri="{BB962C8B-B14F-4D97-AF65-F5344CB8AC3E}">
        <p14:creationId xmlns:p14="http://schemas.microsoft.com/office/powerpoint/2010/main" val="25969981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8A0F64-B9F7-CE4F-ADB8-B8FFCDBE35B3}"/>
              </a:ext>
            </a:extLst>
          </p:cNvPr>
          <p:cNvSpPr>
            <a:spLocks noGrp="1"/>
          </p:cNvSpPr>
          <p:nvPr>
            <p:ph type="title"/>
          </p:nvPr>
        </p:nvSpPr>
        <p:spPr/>
        <p:txBody>
          <a:bodyPr/>
          <a:lstStyle/>
          <a:p>
            <a:r>
              <a:rPr lang="de-DE" dirty="0"/>
              <a:t>Programm</a:t>
            </a:r>
          </a:p>
        </p:txBody>
      </p:sp>
      <p:pic>
        <p:nvPicPr>
          <p:cNvPr id="5" name="Grafik 4">
            <a:extLst>
              <a:ext uri="{FF2B5EF4-FFF2-40B4-BE49-F238E27FC236}">
                <a16:creationId xmlns:a16="http://schemas.microsoft.com/office/drawing/2014/main" id="{C9144B45-553A-6EA4-48FB-7B2660B4FE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69175" y="872788"/>
            <a:ext cx="7053649" cy="5609920"/>
          </a:xfrm>
          <a:prstGeom prst="rect">
            <a:avLst/>
          </a:prstGeom>
        </p:spPr>
      </p:pic>
    </p:spTree>
    <p:extLst>
      <p:ext uri="{BB962C8B-B14F-4D97-AF65-F5344CB8AC3E}">
        <p14:creationId xmlns:p14="http://schemas.microsoft.com/office/powerpoint/2010/main" val="1652824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27FB76-17D7-9B40-9F1C-CEF0FAE55347}"/>
              </a:ext>
            </a:extLst>
          </p:cNvPr>
          <p:cNvSpPr>
            <a:spLocks noGrp="1"/>
          </p:cNvSpPr>
          <p:nvPr>
            <p:ph type="title"/>
          </p:nvPr>
        </p:nvSpPr>
        <p:spPr/>
        <p:txBody>
          <a:bodyPr/>
          <a:lstStyle/>
          <a:p>
            <a:r>
              <a:rPr lang="de-DE" dirty="0">
                <a:cs typeface="Calibri Light"/>
              </a:rPr>
              <a:t>Aufbau eines </a:t>
            </a:r>
            <a:r>
              <a:rPr lang="de-DE" dirty="0" err="1">
                <a:cs typeface="Calibri Light"/>
              </a:rPr>
              <a:t>Arduino</a:t>
            </a:r>
            <a:endParaRPr lang="de-DE" dirty="0"/>
          </a:p>
        </p:txBody>
      </p:sp>
      <p:sp>
        <p:nvSpPr>
          <p:cNvPr id="5" name="Textfeld 4">
            <a:extLst>
              <a:ext uri="{FF2B5EF4-FFF2-40B4-BE49-F238E27FC236}">
                <a16:creationId xmlns:a16="http://schemas.microsoft.com/office/drawing/2014/main" id="{510D78E0-C7CB-B246-A740-7B949D9CEA2D}"/>
              </a:ext>
            </a:extLst>
          </p:cNvPr>
          <p:cNvSpPr txBox="1"/>
          <p:nvPr/>
        </p:nvSpPr>
        <p:spPr>
          <a:xfrm>
            <a:off x="8154189" y="1214181"/>
            <a:ext cx="289606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b="1" dirty="0">
                <a:solidFill>
                  <a:srgbClr val="1BB3B3"/>
                </a:solidFill>
              </a:rPr>
              <a:t>Grün (System Elemente):</a:t>
            </a:r>
            <a:endParaRPr lang="de-DE" sz="2000" b="1" dirty="0">
              <a:solidFill>
                <a:srgbClr val="1BB3B3"/>
              </a:solidFill>
              <a:cs typeface="Calibri"/>
            </a:endParaRPr>
          </a:p>
        </p:txBody>
      </p:sp>
      <p:graphicFrame>
        <p:nvGraphicFramePr>
          <p:cNvPr id="6" name="Tabelle 13">
            <a:extLst>
              <a:ext uri="{FF2B5EF4-FFF2-40B4-BE49-F238E27FC236}">
                <a16:creationId xmlns:a16="http://schemas.microsoft.com/office/drawing/2014/main" id="{115A9493-369C-CD46-A0F3-245090DF0363}"/>
              </a:ext>
            </a:extLst>
          </p:cNvPr>
          <p:cNvGraphicFramePr>
            <a:graphicFrameLocks noGrp="1"/>
          </p:cNvGraphicFramePr>
          <p:nvPr/>
        </p:nvGraphicFramePr>
        <p:xfrm>
          <a:off x="8255459" y="1665477"/>
          <a:ext cx="3521992" cy="3733128"/>
        </p:xfrm>
        <a:graphic>
          <a:graphicData uri="http://schemas.openxmlformats.org/drawingml/2006/table">
            <a:tbl>
              <a:tblPr bandRow="1">
                <a:tableStyleId>{5C22544A-7EE6-4342-B048-85BDC9FD1C3A}</a:tableStyleId>
              </a:tblPr>
              <a:tblGrid>
                <a:gridCol w="622808">
                  <a:extLst>
                    <a:ext uri="{9D8B030D-6E8A-4147-A177-3AD203B41FA5}">
                      <a16:colId xmlns:a16="http://schemas.microsoft.com/office/drawing/2014/main" val="3671417389"/>
                    </a:ext>
                  </a:extLst>
                </a:gridCol>
                <a:gridCol w="2899184">
                  <a:extLst>
                    <a:ext uri="{9D8B030D-6E8A-4147-A177-3AD203B41FA5}">
                      <a16:colId xmlns:a16="http://schemas.microsoft.com/office/drawing/2014/main" val="486161611"/>
                    </a:ext>
                  </a:extLst>
                </a:gridCol>
              </a:tblGrid>
              <a:tr h="407502">
                <a:tc>
                  <a:txBody>
                    <a:bodyPr/>
                    <a:lstStyle/>
                    <a:p>
                      <a:r>
                        <a:rPr lang="de-DE" sz="2000"/>
                        <a:t>7</a:t>
                      </a:r>
                    </a:p>
                  </a:txBody>
                  <a:tcPr>
                    <a:noFill/>
                  </a:tcPr>
                </a:tc>
                <a:tc>
                  <a:txBody>
                    <a:bodyPr/>
                    <a:lstStyle/>
                    <a:p>
                      <a:pPr lvl="0">
                        <a:buNone/>
                      </a:pPr>
                      <a:r>
                        <a:rPr lang="de-DE" sz="2000" dirty="0"/>
                        <a:t>ISP-Schnittstelle und Power-LED</a:t>
                      </a:r>
                    </a:p>
                  </a:txBody>
                  <a:tcPr>
                    <a:noFill/>
                  </a:tcPr>
                </a:tc>
                <a:extLst>
                  <a:ext uri="{0D108BD9-81ED-4DB2-BD59-A6C34878D82A}">
                    <a16:rowId xmlns:a16="http://schemas.microsoft.com/office/drawing/2014/main" val="265914017"/>
                  </a:ext>
                </a:extLst>
              </a:tr>
              <a:tr h="407502">
                <a:tc>
                  <a:txBody>
                    <a:bodyPr/>
                    <a:lstStyle/>
                    <a:p>
                      <a:r>
                        <a:rPr lang="de-DE" sz="2000"/>
                        <a:t>8</a:t>
                      </a:r>
                    </a:p>
                  </a:txBody>
                  <a:tcPr>
                    <a:noFill/>
                  </a:tcPr>
                </a:tc>
                <a:tc>
                  <a:txBody>
                    <a:bodyPr/>
                    <a:lstStyle/>
                    <a:p>
                      <a:r>
                        <a:rPr lang="de-DE" sz="2000"/>
                        <a:t>Kommunikations-LEDs</a:t>
                      </a:r>
                      <a:endParaRPr lang="de-DE" sz="2000" err="1"/>
                    </a:p>
                  </a:txBody>
                  <a:tcPr>
                    <a:noFill/>
                  </a:tcPr>
                </a:tc>
                <a:extLst>
                  <a:ext uri="{0D108BD9-81ED-4DB2-BD59-A6C34878D82A}">
                    <a16:rowId xmlns:a16="http://schemas.microsoft.com/office/drawing/2014/main" val="3995933602"/>
                  </a:ext>
                </a:extLst>
              </a:tr>
              <a:tr h="407502">
                <a:tc>
                  <a:txBody>
                    <a:bodyPr/>
                    <a:lstStyle/>
                    <a:p>
                      <a:r>
                        <a:rPr lang="de-DE" sz="2000"/>
                        <a:t>9</a:t>
                      </a:r>
                    </a:p>
                  </a:txBody>
                  <a:tcPr>
                    <a:noFill/>
                  </a:tcPr>
                </a:tc>
                <a:tc>
                  <a:txBody>
                    <a:bodyPr/>
                    <a:lstStyle/>
                    <a:p>
                      <a:r>
                        <a:rPr lang="de-DE" sz="2000" dirty="0"/>
                        <a:t>Spannungsregler</a:t>
                      </a:r>
                    </a:p>
                  </a:txBody>
                  <a:tcPr>
                    <a:noFill/>
                  </a:tcPr>
                </a:tc>
                <a:extLst>
                  <a:ext uri="{0D108BD9-81ED-4DB2-BD59-A6C34878D82A}">
                    <a16:rowId xmlns:a16="http://schemas.microsoft.com/office/drawing/2014/main" val="1949365647"/>
                  </a:ext>
                </a:extLst>
              </a:tr>
              <a:tr h="407502">
                <a:tc>
                  <a:txBody>
                    <a:bodyPr/>
                    <a:lstStyle/>
                    <a:p>
                      <a:r>
                        <a:rPr lang="de-DE" sz="2000"/>
                        <a:t>10</a:t>
                      </a:r>
                    </a:p>
                  </a:txBody>
                  <a:tcPr>
                    <a:noFill/>
                  </a:tcPr>
                </a:tc>
                <a:tc>
                  <a:txBody>
                    <a:bodyPr/>
                    <a:lstStyle/>
                    <a:p>
                      <a:pPr lvl="0">
                        <a:buNone/>
                      </a:pPr>
                      <a:r>
                        <a:rPr lang="de-DE" sz="2000"/>
                        <a:t>Atmel328 (Microcontroller)</a:t>
                      </a:r>
                    </a:p>
                  </a:txBody>
                  <a:tcPr>
                    <a:noFill/>
                  </a:tcPr>
                </a:tc>
                <a:extLst>
                  <a:ext uri="{0D108BD9-81ED-4DB2-BD59-A6C34878D82A}">
                    <a16:rowId xmlns:a16="http://schemas.microsoft.com/office/drawing/2014/main" val="2022025968"/>
                  </a:ext>
                </a:extLst>
              </a:tr>
              <a:tr h="407502">
                <a:tc>
                  <a:txBody>
                    <a:bodyPr/>
                    <a:lstStyle/>
                    <a:p>
                      <a:r>
                        <a:rPr lang="de-DE" sz="2000"/>
                        <a:t>11</a:t>
                      </a:r>
                    </a:p>
                  </a:txBody>
                  <a:tcPr>
                    <a:noFill/>
                  </a:tcPr>
                </a:tc>
                <a:tc>
                  <a:txBody>
                    <a:bodyPr/>
                    <a:lstStyle/>
                    <a:p>
                      <a:pPr lvl="0">
                        <a:buNone/>
                      </a:pPr>
                      <a:r>
                        <a:rPr lang="de-DE" sz="2000"/>
                        <a:t>Reset-Button</a:t>
                      </a:r>
                    </a:p>
                  </a:txBody>
                  <a:tcPr>
                    <a:noFill/>
                  </a:tcPr>
                </a:tc>
                <a:extLst>
                  <a:ext uri="{0D108BD9-81ED-4DB2-BD59-A6C34878D82A}">
                    <a16:rowId xmlns:a16="http://schemas.microsoft.com/office/drawing/2014/main" val="1329016724"/>
                  </a:ext>
                </a:extLst>
              </a:tr>
              <a:tr h="407502">
                <a:tc>
                  <a:txBody>
                    <a:bodyPr/>
                    <a:lstStyle/>
                    <a:p>
                      <a:r>
                        <a:rPr lang="de-DE" sz="2000"/>
                        <a:t>12</a:t>
                      </a:r>
                    </a:p>
                  </a:txBody>
                  <a:tcPr>
                    <a:noFill/>
                  </a:tcPr>
                </a:tc>
                <a:tc>
                  <a:txBody>
                    <a:bodyPr/>
                    <a:lstStyle/>
                    <a:p>
                      <a:r>
                        <a:rPr lang="de-DE" sz="2000"/>
                        <a:t>Quarz (Frequenzgeber)</a:t>
                      </a:r>
                    </a:p>
                  </a:txBody>
                  <a:tcPr>
                    <a:noFill/>
                  </a:tcPr>
                </a:tc>
                <a:extLst>
                  <a:ext uri="{0D108BD9-81ED-4DB2-BD59-A6C34878D82A}">
                    <a16:rowId xmlns:a16="http://schemas.microsoft.com/office/drawing/2014/main" val="467497812"/>
                  </a:ext>
                </a:extLst>
              </a:tr>
              <a:tr h="407501">
                <a:tc>
                  <a:txBody>
                    <a:bodyPr/>
                    <a:lstStyle/>
                    <a:p>
                      <a:pPr lvl="0">
                        <a:buNone/>
                      </a:pPr>
                      <a:r>
                        <a:rPr lang="de-DE" sz="2000"/>
                        <a:t>13</a:t>
                      </a:r>
                    </a:p>
                  </a:txBody>
                  <a:tcPr>
                    <a:noFill/>
                  </a:tcPr>
                </a:tc>
                <a:tc>
                  <a:txBody>
                    <a:bodyPr/>
                    <a:lstStyle/>
                    <a:p>
                      <a:pPr lvl="0">
                        <a:buNone/>
                      </a:pPr>
                      <a:r>
                        <a:rPr lang="de-DE" sz="2000" dirty="0"/>
                        <a:t>AREF-Pin (Referenzspannung)</a:t>
                      </a:r>
                    </a:p>
                  </a:txBody>
                  <a:tcPr>
                    <a:noFill/>
                  </a:tcPr>
                </a:tc>
                <a:extLst>
                  <a:ext uri="{0D108BD9-81ED-4DB2-BD59-A6C34878D82A}">
                    <a16:rowId xmlns:a16="http://schemas.microsoft.com/office/drawing/2014/main" val="1378420338"/>
                  </a:ext>
                </a:extLst>
              </a:tr>
            </a:tbl>
          </a:graphicData>
        </a:graphic>
      </p:graphicFrame>
      <p:pic>
        <p:nvPicPr>
          <p:cNvPr id="7" name="Grafik 5" descr="Ein Bild, das Elektronik, Schaltkreis enthält.&#10;&#10;Beschreibung automatisch generiert.">
            <a:extLst>
              <a:ext uri="{FF2B5EF4-FFF2-40B4-BE49-F238E27FC236}">
                <a16:creationId xmlns:a16="http://schemas.microsoft.com/office/drawing/2014/main" id="{4693E6D8-359C-B546-8693-5134B79EDFD3}"/>
              </a:ext>
            </a:extLst>
          </p:cNvPr>
          <p:cNvPicPr>
            <a:picLocks noChangeAspect="1"/>
          </p:cNvPicPr>
          <p:nvPr/>
        </p:nvPicPr>
        <p:blipFill>
          <a:blip r:embed="rId2"/>
          <a:stretch>
            <a:fillRect/>
          </a:stretch>
        </p:blipFill>
        <p:spPr>
          <a:xfrm>
            <a:off x="109372" y="1214181"/>
            <a:ext cx="8044817" cy="4610572"/>
          </a:xfrm>
          <a:prstGeom prst="rect">
            <a:avLst/>
          </a:prstGeom>
        </p:spPr>
      </p:pic>
    </p:spTree>
    <p:extLst>
      <p:ext uri="{BB962C8B-B14F-4D97-AF65-F5344CB8AC3E}">
        <p14:creationId xmlns:p14="http://schemas.microsoft.com/office/powerpoint/2010/main" val="4136107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6E2BB9-1527-B54E-9ED9-8059BC541DF2}"/>
              </a:ext>
            </a:extLst>
          </p:cNvPr>
          <p:cNvSpPr>
            <a:spLocks noGrp="1"/>
          </p:cNvSpPr>
          <p:nvPr>
            <p:ph type="title"/>
          </p:nvPr>
        </p:nvSpPr>
        <p:spPr/>
        <p:txBody>
          <a:bodyPr/>
          <a:lstStyle/>
          <a:p>
            <a:r>
              <a:rPr lang="de-DE" dirty="0"/>
              <a:t>Kompilieren</a:t>
            </a:r>
          </a:p>
        </p:txBody>
      </p:sp>
      <p:sp>
        <p:nvSpPr>
          <p:cNvPr id="4" name="Textfeld 3">
            <a:extLst>
              <a:ext uri="{FF2B5EF4-FFF2-40B4-BE49-F238E27FC236}">
                <a16:creationId xmlns:a16="http://schemas.microsoft.com/office/drawing/2014/main" id="{992CB443-5907-0D44-B789-16DA0AD8FE45}"/>
              </a:ext>
            </a:extLst>
          </p:cNvPr>
          <p:cNvSpPr txBox="1"/>
          <p:nvPr/>
        </p:nvSpPr>
        <p:spPr>
          <a:xfrm>
            <a:off x="1291525" y="1400352"/>
            <a:ext cx="9608949" cy="1569660"/>
          </a:xfrm>
          <a:prstGeom prst="rect">
            <a:avLst/>
          </a:prstGeom>
          <a:noFill/>
        </p:spPr>
        <p:txBody>
          <a:bodyPr wrap="square" rtlCol="0">
            <a:spAutoFit/>
          </a:bodyPr>
          <a:lstStyle/>
          <a:p>
            <a:r>
              <a:rPr lang="de-DE" sz="2400" dirty="0"/>
              <a:t>„Kompilieren“ bezeichnet die Übersetzung des Programms in einen Maschinencode (</a:t>
            </a:r>
            <a:r>
              <a:rPr lang="de-DE" sz="2400" dirty="0">
                <a:solidFill>
                  <a:srgbClr val="FF0000"/>
                </a:solidFill>
              </a:rPr>
              <a:t>1</a:t>
            </a:r>
            <a:r>
              <a:rPr lang="de-DE" sz="2400" dirty="0"/>
              <a:t> und </a:t>
            </a:r>
            <a:r>
              <a:rPr lang="de-DE" sz="2400" dirty="0">
                <a:solidFill>
                  <a:schemeClr val="accent1"/>
                </a:solidFill>
              </a:rPr>
              <a:t>0</a:t>
            </a:r>
            <a:r>
              <a:rPr lang="de-DE" sz="2400" dirty="0"/>
              <a:t>), welcher vom Arduino-Prozessor verstanden werden kann. Diese Aufgabe führt das Open Roberta Lab automatisch für uns durch.</a:t>
            </a:r>
          </a:p>
        </p:txBody>
      </p:sp>
      <p:sp>
        <p:nvSpPr>
          <p:cNvPr id="7" name="Textfeld 6">
            <a:extLst>
              <a:ext uri="{FF2B5EF4-FFF2-40B4-BE49-F238E27FC236}">
                <a16:creationId xmlns:a16="http://schemas.microsoft.com/office/drawing/2014/main" id="{8FE85B41-E6A3-894F-A3EF-F9F983CF8882}"/>
              </a:ext>
            </a:extLst>
          </p:cNvPr>
          <p:cNvSpPr txBox="1"/>
          <p:nvPr/>
        </p:nvSpPr>
        <p:spPr>
          <a:xfrm>
            <a:off x="7651327" y="4530421"/>
            <a:ext cx="2290926" cy="369332"/>
          </a:xfrm>
          <a:prstGeom prst="rect">
            <a:avLst/>
          </a:prstGeom>
          <a:noFill/>
        </p:spPr>
        <p:txBody>
          <a:bodyPr wrap="square" rtlCol="0">
            <a:spAutoFit/>
          </a:bodyPr>
          <a:lstStyle/>
          <a:p>
            <a:pPr algn="ctr"/>
            <a:r>
              <a:rPr lang="de-DE" b="1" dirty="0"/>
              <a:t>Maschinencode</a:t>
            </a:r>
          </a:p>
        </p:txBody>
      </p:sp>
      <p:sp>
        <p:nvSpPr>
          <p:cNvPr id="8" name="Textfeld 7">
            <a:extLst>
              <a:ext uri="{FF2B5EF4-FFF2-40B4-BE49-F238E27FC236}">
                <a16:creationId xmlns:a16="http://schemas.microsoft.com/office/drawing/2014/main" id="{0254F6F4-7190-174E-8F40-B93FA8BBED7C}"/>
              </a:ext>
            </a:extLst>
          </p:cNvPr>
          <p:cNvSpPr txBox="1"/>
          <p:nvPr/>
        </p:nvSpPr>
        <p:spPr>
          <a:xfrm>
            <a:off x="2529146" y="4530421"/>
            <a:ext cx="2290927" cy="369332"/>
          </a:xfrm>
          <a:prstGeom prst="rect">
            <a:avLst/>
          </a:prstGeom>
          <a:noFill/>
        </p:spPr>
        <p:txBody>
          <a:bodyPr wrap="square" rtlCol="0">
            <a:spAutoFit/>
          </a:bodyPr>
          <a:lstStyle/>
          <a:p>
            <a:pPr algn="ctr"/>
            <a:r>
              <a:rPr lang="de-DE" b="1" dirty="0"/>
              <a:t>Programmcode</a:t>
            </a:r>
          </a:p>
        </p:txBody>
      </p:sp>
      <p:sp>
        <p:nvSpPr>
          <p:cNvPr id="9" name="Pfeil: nach rechts 13">
            <a:extLst>
              <a:ext uri="{FF2B5EF4-FFF2-40B4-BE49-F238E27FC236}">
                <a16:creationId xmlns:a16="http://schemas.microsoft.com/office/drawing/2014/main" id="{2C16E6BD-6D02-8546-943E-8722E61D3006}"/>
              </a:ext>
            </a:extLst>
          </p:cNvPr>
          <p:cNvSpPr/>
          <p:nvPr/>
        </p:nvSpPr>
        <p:spPr>
          <a:xfrm>
            <a:off x="4820073" y="4176607"/>
            <a:ext cx="2831254" cy="1076960"/>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2969391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B5388B0A38106B4C9D4AFE11BAFFFE22" ma:contentTypeVersion="14" ma:contentTypeDescription="Ein neues Dokument erstellen." ma:contentTypeScope="" ma:versionID="9e06f33a71b602a75e6b5372c24ece24">
  <xsd:schema xmlns:xsd="http://www.w3.org/2001/XMLSchema" xmlns:xs="http://www.w3.org/2001/XMLSchema" xmlns:p="http://schemas.microsoft.com/office/2006/metadata/properties" xmlns:ns2="d0f85fbd-34ef-422b-a8b1-eab459b19027" xmlns:ns3="aee7eb22-40e5-40ce-93f3-f57c7aa29000" targetNamespace="http://schemas.microsoft.com/office/2006/metadata/properties" ma:root="true" ma:fieldsID="d43009966a9b8f5e3c64460958878fb6" ns2:_="" ns3:_="">
    <xsd:import namespace="d0f85fbd-34ef-422b-a8b1-eab459b19027"/>
    <xsd:import namespace="aee7eb22-40e5-40ce-93f3-f57c7aa29000"/>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f85fbd-34ef-422b-a8b1-eab459b190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Bildmarkierungen" ma:readOnly="false" ma:fieldId="{5cf76f15-5ced-4ddc-b409-7134ff3c332f}" ma:taxonomyMulti="true" ma:sspId="ef6a1bd3-269e-4e30-8d7a-16de0d563eb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e7eb22-40e5-40ce-93f3-f57c7aa29000"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a561f282-423d-4910-8eeb-ff8c2202e279}" ma:internalName="TaxCatchAll" ma:showField="CatchAllData" ma:web="aee7eb22-40e5-40ce-93f3-f57c7aa2900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ee7eb22-40e5-40ce-93f3-f57c7aa29000" xsi:nil="true"/>
    <lcf76f155ced4ddcb4097134ff3c332f xmlns="d0f85fbd-34ef-422b-a8b1-eab459b1902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BEFE7AA-EEA4-4771-8216-464F4972CA2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0f85fbd-34ef-422b-a8b1-eab459b19027"/>
    <ds:schemaRef ds:uri="aee7eb22-40e5-40ce-93f3-f57c7aa290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F435553-56CE-49D7-BE19-63CE9666D8EF}">
  <ds:schemaRefs>
    <ds:schemaRef ds:uri="http://schemas.microsoft.com/sharepoint/v3/contenttype/forms"/>
  </ds:schemaRefs>
</ds:datastoreItem>
</file>

<file path=customXml/itemProps3.xml><?xml version="1.0" encoding="utf-8"?>
<ds:datastoreItem xmlns:ds="http://schemas.openxmlformats.org/officeDocument/2006/customXml" ds:itemID="{6C4B680B-EA5C-40B7-9BE8-DA71BD9FBF79}">
  <ds:schemaRefs>
    <ds:schemaRef ds:uri="http://schemas.microsoft.com/office/infopath/2007/PartnerControls"/>
    <ds:schemaRef ds:uri="http://purl.org/dc/dcmitype/"/>
    <ds:schemaRef ds:uri="http://www.w3.org/XML/1998/namespace"/>
    <ds:schemaRef ds:uri="http://purl.org/dc/elements/1.1/"/>
    <ds:schemaRef ds:uri="aee7eb22-40e5-40ce-93f3-f57c7aa29000"/>
    <ds:schemaRef ds:uri="d0f85fbd-34ef-422b-a8b1-eab459b19027"/>
    <ds:schemaRef ds:uri="http://schemas.microsoft.com/office/2006/documentManagement/types"/>
    <ds:schemaRef ds:uri="http://purl.org/dc/term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0</TotalTime>
  <Words>4412</Words>
  <Application>Microsoft Macintosh PowerPoint</Application>
  <PresentationFormat>Breitbild</PresentationFormat>
  <Paragraphs>771</Paragraphs>
  <Slides>76</Slides>
  <Notes>28</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76</vt:i4>
      </vt:variant>
    </vt:vector>
  </HeadingPairs>
  <TitlesOfParts>
    <vt:vector size="88" baseType="lpstr">
      <vt:lpstr>Arial</vt:lpstr>
      <vt:lpstr>Bradley Hand</vt:lpstr>
      <vt:lpstr>Calibri</vt:lpstr>
      <vt:lpstr>Calibri Light</vt:lpstr>
      <vt:lpstr>Cambria Math</vt:lpstr>
      <vt:lpstr>Helvetica</vt:lpstr>
      <vt:lpstr>Open Sans</vt:lpstr>
      <vt:lpstr>Rotis Sans Serif W06 Regular</vt:lpstr>
      <vt:lpstr>Segoe UI</vt:lpstr>
      <vt:lpstr>Söhne</vt:lpstr>
      <vt:lpstr>Symbol</vt:lpstr>
      <vt:lpstr>Office</vt:lpstr>
      <vt:lpstr>Auf die Dosis kommt es an</vt:lpstr>
      <vt:lpstr>Präziser Antrieb mit Schrittmotor</vt:lpstr>
      <vt:lpstr>Überblick über die Bauteile im Set</vt:lpstr>
      <vt:lpstr>Digitaltechnik: Elektronik für Dummies ;-)</vt:lpstr>
      <vt:lpstr>Analog und Digital</vt:lpstr>
      <vt:lpstr>Was ist ein Arduino?</vt:lpstr>
      <vt:lpstr>Aufbau eines Arduino</vt:lpstr>
      <vt:lpstr>Aufbau eines Arduino</vt:lpstr>
      <vt:lpstr>Kompilieren</vt:lpstr>
      <vt:lpstr>Open Roberta Lab - Programmstart</vt:lpstr>
      <vt:lpstr>Open Roberta Lab - Programmstart</vt:lpstr>
      <vt:lpstr>Open Roberta Programmieroberfläche</vt:lpstr>
      <vt:lpstr>OpenRoberta Lab: “Roboter“konfiguration</vt:lpstr>
      <vt:lpstr>Dein erstes Programm: Lampe an – Lampe aus</vt:lpstr>
      <vt:lpstr>Achtung Blinklicht!</vt:lpstr>
      <vt:lpstr>Schaltungsaufbau auf dem Breadboard</vt:lpstr>
      <vt:lpstr>Die erste Schaltung: LED an und aus - Bauteile</vt:lpstr>
      <vt:lpstr>Die erste Schaltung: LED an und aus</vt:lpstr>
      <vt:lpstr>Weiter geht´s: 2 LED an und aus</vt:lpstr>
      <vt:lpstr>Blinklicht: LED an und aus (Lösung)</vt:lpstr>
      <vt:lpstr>Los auf Tastendruck: Bedienfeld für die Spritzenpumpe</vt:lpstr>
      <vt:lpstr>Blinken auf Befehl</vt:lpstr>
      <vt:lpstr>Eingabetaste hinzufügen – PullDown-Widerstand</vt:lpstr>
      <vt:lpstr>Blinken auf Befehl: das Programm dazu</vt:lpstr>
      <vt:lpstr>Blinken auf Befehl: das Programm dazu (Lösung)</vt:lpstr>
      <vt:lpstr>Bedienfeld für die Spritzenpumpe</vt:lpstr>
      <vt:lpstr>LCD-Display: Aktionen sichtbar machen </vt:lpstr>
      <vt:lpstr>Ansteuerung des LCD-Displays</vt:lpstr>
      <vt:lpstr>Exkurs: Darstellungsoptionen</vt:lpstr>
      <vt:lpstr>Ansteuerung des LCD-Displays  (Lösung)</vt:lpstr>
      <vt:lpstr>Medizintechnik – vielfältiges Programm</vt:lpstr>
      <vt:lpstr>Medizinische Begriffe</vt:lpstr>
      <vt:lpstr>Artikel zur Spritzenpumpe/Perfusor</vt:lpstr>
      <vt:lpstr>Links zu Videos</vt:lpstr>
      <vt:lpstr>Medizintechnik im Weltraum</vt:lpstr>
      <vt:lpstr>Medizintechnik ISS</vt:lpstr>
      <vt:lpstr>Spritzenpumpe auf der ISS</vt:lpstr>
      <vt:lpstr>Funktion Spritzenpumpen</vt:lpstr>
      <vt:lpstr>Anwendungsbereiche Spritzenpumpen</vt:lpstr>
      <vt:lpstr>Medizintechnik studieren</vt:lpstr>
      <vt:lpstr>Aus-/Fortbildungsberuf Techniker für Medizintechnik</vt:lpstr>
      <vt:lpstr>Automatische Infusionsspritze - Spritzenpumpe (Perfusor)</vt:lpstr>
      <vt:lpstr>Aufbau der Pumpe</vt:lpstr>
      <vt:lpstr>Einstellmöglichkeiten im Programm</vt:lpstr>
      <vt:lpstr>Schrittmotor:  Aufbau</vt:lpstr>
      <vt:lpstr>Steppermotor: Schrittfolge Vollschrittbetrieb unipolar</vt:lpstr>
      <vt:lpstr>Steppertreiber</vt:lpstr>
      <vt:lpstr>Anschlüsse Schrittmotortreiber</vt:lpstr>
      <vt:lpstr>Konfiguration Schrittmotor (Stepper)</vt:lpstr>
      <vt:lpstr>Der Schrittmotor im Vorwärtsgang</vt:lpstr>
      <vt:lpstr>Volle Lotte rückwärts</vt:lpstr>
      <vt:lpstr>Es bewegt sich - Schrittmotoransteuerung</vt:lpstr>
      <vt:lpstr>Es bewegt sich – Schrittmotoransteuerung - Lösung</vt:lpstr>
      <vt:lpstr>Überblick behalten: Funktionen</vt:lpstr>
      <vt:lpstr>Überblick behalten: Funktionen</vt:lpstr>
      <vt:lpstr>Überblick behalten: Funktionen (Lösung)</vt:lpstr>
      <vt:lpstr>Spritzenpumpe - Zahnstangenantrieb</vt:lpstr>
      <vt:lpstr>Zahnstangengetriebe</vt:lpstr>
      <vt:lpstr>Berechnung des Hubes</vt:lpstr>
      <vt:lpstr>Berechnung der Umdrehungszahl</vt:lpstr>
      <vt:lpstr>Berechnung der Bewegungsparameter</vt:lpstr>
      <vt:lpstr>Funktionseinheit Dosisvorwahl</vt:lpstr>
      <vt:lpstr>Variablen – ich merk mir das!</vt:lpstr>
      <vt:lpstr>Schritt 1: Dosisvorwahl mit Variablen - Ich merk mir das!</vt:lpstr>
      <vt:lpstr>Schritt 2: Vorgewählte Dosis injizieren</vt:lpstr>
      <vt:lpstr>Zwischenlösung</vt:lpstr>
      <vt:lpstr>Verabreichte Dosis anzeigen</vt:lpstr>
      <vt:lpstr>Verabreichte Dosis anzeigen – Lösung</vt:lpstr>
      <vt:lpstr>Variable Dosis</vt:lpstr>
      <vt:lpstr>Variable Dosis</vt:lpstr>
      <vt:lpstr>Variable Dosis - Lösung</vt:lpstr>
      <vt:lpstr>PowerPoint-Präsentation</vt:lpstr>
      <vt:lpstr>Open-Roberta Lab: Verwendete Befehle</vt:lpstr>
      <vt:lpstr>Open-Roberta Lab: Verwendete „Roboter“konfigurationen</vt:lpstr>
      <vt:lpstr>Roboterkonfiguration</vt:lpstr>
      <vt:lpstr>Programm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Raphaela Meißner</cp:lastModifiedBy>
  <cp:revision>403</cp:revision>
  <cp:lastPrinted>2023-10-03T11:09:38Z</cp:lastPrinted>
  <dcterms:modified xsi:type="dcterms:W3CDTF">2023-12-19T17:24:49Z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0x010100B5388B0A38106B4C9D4AFE11BAFFFE22</vt:lpwstr>
  </property>
  <property fmtid="{D5CDD505-2E9C-101B-9397-08002B2CF9AE}" pid="3" name="MediaServiceImageTags">
    <vt:lpwstr/>
  </property>
</Properties>
</file>